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98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image" Target="../media/image3.svg" /><Relationship Id="rId5" Type="http://schemas.openxmlformats.org/officeDocument/2006/relationships/tags" Target="../tags/tag2.xml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3.xml" /><Relationship Id="rId3" Type="http://schemas.openxmlformats.org/officeDocument/2006/relationships/image" Target="../media/image5.png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image" Target="../media/image7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tags" Target="../tags/tag2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55.xml" /><Relationship Id="rId3" Type="http://schemas.openxmlformats.org/officeDocument/2006/relationships/image" Target="../media/image2.png" /><Relationship Id="rId4" Type="http://schemas.openxmlformats.org/officeDocument/2006/relationships/image" Target="../media/image3.svg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91E82C-77A5-40B0-9842-199F6195F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CD0C6-D2A8-4ED9-BDFC-14F63EED5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227DF-8E76-4C3A-87E5-527B76B6D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69512D-5AF0-4E7F-A124-67712C7F9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1DFED2-D6DD-49C4-A090-CC1686198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1CD77C-1B8E-43FF-86DB-5B14DE147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B357B7-F363-4914-A49F-4F0E1CC68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F9AD50-0181-414C-B5E8-8E9CD7BE0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C31EF-0BD5-46F7-9804-BF81B1C4F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4119D2-86EB-4CDA-8187-1DC882266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01FA1-87E0-43BD-98FA-7058089D5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1331595" y="2362197"/>
            <a:ext cx="5224780" cy="174688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1351915" y="4405630"/>
            <a:ext cx="1607820" cy="3975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6"/>
              </a:gs>
            </a:gsLst>
            <a:lin ang="72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  <a:cs typeface="MiSans Normal" panose="00000500000000000000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  <a:cs typeface="MiSans Normal" panose="00000500000000000000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  <a:cs typeface="MiSans Normal" panose="00000500000000000000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  <a:cs typeface="MiSans Normal" panose="00000500000000000000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4" name="图片 4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42951" y="421888"/>
            <a:ext cx="716839" cy="825888"/>
          </a:xfrm>
          <a:prstGeom prst="rect">
            <a:avLst/>
          </a:prstGeom>
        </p:spPr>
      </p:pic>
      <p:pic>
        <p:nvPicPr>
          <p:cNvPr id="45" name="图片 44" descr="图片包含 徽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2027" y="227092"/>
            <a:ext cx="1655525" cy="1679961"/>
          </a:xfrm>
          <a:prstGeom prst="rect">
            <a:avLst/>
          </a:prstGeom>
        </p:spPr>
      </p:pic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530985" y="610235"/>
            <a:ext cx="2432685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>
            <a:off x="5868242" y="880942"/>
            <a:ext cx="5185154" cy="5276374"/>
          </a:xfrm>
          <a:prstGeom prst="rect">
            <a:avLst/>
          </a:prstGeom>
        </p:spPr>
      </p:pic>
      <p:pic>
        <p:nvPicPr>
          <p:cNvPr id="13" name="图片 12" descr="图片包含 徽标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57576" y="-281180"/>
            <a:ext cx="5524500" cy="5608587"/>
          </a:xfrm>
          <a:prstGeom prst="rect">
            <a:avLst/>
          </a:prstGeom>
        </p:spPr>
      </p:pic>
      <p:pic>
        <p:nvPicPr>
          <p:cNvPr id="14" name="图片 13" descr="图片包含 徽标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 rot="17014633" flipH="1">
            <a:off x="2182688" y="1158830"/>
            <a:ext cx="2978942" cy="3024284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67130" y="3667125"/>
            <a:ext cx="5793740" cy="9937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54100">
                      <a:schemeClr val="accent3"/>
                    </a:gs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1167130" y="4742180"/>
            <a:ext cx="5793740" cy="12077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0" normalizeH="0" baseline="0" noProof="1">
                <a:gradFill>
                  <a:gsLst>
                    <a:gs pos="54100">
                      <a:schemeClr val="accent3"/>
                    </a:gs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0" y="1245870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95960" y="1245870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235065" y="1720850"/>
            <a:ext cx="5260975" cy="4455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95325" y="1720850"/>
            <a:ext cx="5255260" cy="4455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 Normal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9" name="标题 1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8300"/>
            <a:ext cx="10800080" cy="58083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6595" y="1118235"/>
            <a:ext cx="10799445" cy="4292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形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351915" y="4349115"/>
            <a:ext cx="1607820" cy="3975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6"/>
              </a:gs>
            </a:gsLst>
            <a:lin ang="72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1331595" y="2075815"/>
            <a:ext cx="4764405" cy="19773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2.xml" /><Relationship Id="rId13" Type="http://schemas.openxmlformats.org/officeDocument/2006/relationships/tags" Target="../tags/tag63.xml" /><Relationship Id="rId14" Type="http://schemas.openxmlformats.org/officeDocument/2006/relationships/tags" Target="../tags/tag64.xml" /><Relationship Id="rId15" Type="http://schemas.openxmlformats.org/officeDocument/2006/relationships/tags" Target="../tags/tag65.xml" /><Relationship Id="rId16" Type="http://schemas.openxmlformats.org/officeDocument/2006/relationships/tags" Target="../tags/tag66.xml" /><Relationship Id="rId17" Type="http://schemas.openxmlformats.org/officeDocument/2006/relationships/tags" Target="../tags/tag67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92150" y="6356350"/>
            <a:ext cx="2889250" cy="365125"/>
          </a:xfrm>
        </p:spPr>
        <p:txBody>
          <a:bodyPr lIns="0" tIns="0" rIns="0" bIns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FA029-C053-4E0C-B3AA-A1F38F6E5E1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 lIns="0" tIns="0" rIns="0" bIns="0" anchor="ctr" anchorCtr="0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884805" cy="365125"/>
          </a:xfrm>
        </p:spPr>
        <p:txBody>
          <a:bodyPr lIns="0" tIns="0" rIns="0" bIns="0" anchor="ctr" anchorCtr="0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ED5A92-ABDF-4489-9CD6-12725639C47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95960" y="1248410"/>
            <a:ext cx="10800715" cy="4932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标题占位符 3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marL="0" indent="0"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中文标题" charset="0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000000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/>
          <a:ea typeface="微软雅黑"/>
          <a:cs typeface="MiSans Normal" panose="00000500000000000000" charset="-122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000000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/>
          <a:ea typeface="微软雅黑"/>
          <a:cs typeface="MiSans Normal" panose="00000500000000000000" charset="-122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000000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/>
          <a:ea typeface="微软雅黑"/>
          <a:cs typeface="MiSans Normal" panose="00000500000000000000" charset="-122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000000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 Normal"/>
          <a:ea typeface="微软雅黑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ags" Target="../tags/tag193.xml" /><Relationship Id="rId27" Type="http://schemas.openxmlformats.org/officeDocument/2006/relationships/tags" Target="../tags/tag194.xml" /><Relationship Id="rId28" Type="http://schemas.openxmlformats.org/officeDocument/2006/relationships/tags" Target="../tags/tag195.xml" /><Relationship Id="rId29" Type="http://schemas.openxmlformats.org/officeDocument/2006/relationships/tags" Target="../tags/tag196.xml" /><Relationship Id="rId3" Type="http://schemas.openxmlformats.org/officeDocument/2006/relationships/tags" Target="../tags/tag170.xml" /><Relationship Id="rId30" Type="http://schemas.openxmlformats.org/officeDocument/2006/relationships/tags" Target="../tags/tag197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30114410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藏毛囊肿不伴有脓肿的临床症状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-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7" name="序号"/>
          <p:cNvSpPr txBox="1"/>
          <p:nvPr>
            <p:custDataLst>
              <p:tags r:id="rId4"/>
            </p:custDataLst>
          </p:nvPr>
        </p:nvSpPr>
        <p:spPr>
          <a:xfrm>
            <a:off x="2075815" y="2020570"/>
            <a:ext cx="2376805" cy="701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custDataLst>
              <p:tags r:id="rId5"/>
            </p:custDataLst>
          </p:nvPr>
        </p:nvSpPr>
        <p:spPr>
          <a:xfrm>
            <a:off x="2075815" y="2788285"/>
            <a:ext cx="2376170" cy="1183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藏毛囊肿的发病机制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5304790" y="2021840"/>
            <a:ext cx="2376805" cy="701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5304790" y="2789555"/>
            <a:ext cx="2376170" cy="1183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藏毛囊肿的临床表现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8" name="序号"/>
          <p:cNvSpPr txBox="1"/>
          <p:nvPr>
            <p:custDataLst>
              <p:tags r:id="rId8"/>
            </p:custDataLst>
          </p:nvPr>
        </p:nvSpPr>
        <p:spPr>
          <a:xfrm>
            <a:off x="8495665" y="2021840"/>
            <a:ext cx="2376805" cy="701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9" name="标题"/>
          <p:cNvSpPr txBox="1"/>
          <p:nvPr>
            <p:custDataLst>
              <p:tags r:id="rId9"/>
            </p:custDataLst>
          </p:nvPr>
        </p:nvSpPr>
        <p:spPr>
          <a:xfrm>
            <a:off x="8495665" y="2789555"/>
            <a:ext cx="2376170" cy="1183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藏毛囊肿的诊断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5" name="序号"/>
          <p:cNvSpPr txBox="1"/>
          <p:nvPr>
            <p:custDataLst>
              <p:tags r:id="rId10"/>
            </p:custDataLst>
          </p:nvPr>
        </p:nvSpPr>
        <p:spPr>
          <a:xfrm>
            <a:off x="5304790" y="4053205"/>
            <a:ext cx="2376805" cy="701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6" name="标题"/>
          <p:cNvSpPr txBox="1"/>
          <p:nvPr>
            <p:custDataLst>
              <p:tags r:id="rId11"/>
            </p:custDataLst>
          </p:nvPr>
        </p:nvSpPr>
        <p:spPr>
          <a:xfrm>
            <a:off x="5304790" y="4820920"/>
            <a:ext cx="2376170" cy="1183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藏毛囊肿的预防与护理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9" name="序号"/>
          <p:cNvSpPr txBox="1"/>
          <p:nvPr>
            <p:custDataLst>
              <p:tags r:id="rId12"/>
            </p:custDataLst>
          </p:nvPr>
        </p:nvSpPr>
        <p:spPr>
          <a:xfrm>
            <a:off x="2075815" y="4053205"/>
            <a:ext cx="2376805" cy="701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0" name="标题"/>
          <p:cNvSpPr txBox="1"/>
          <p:nvPr>
            <p:custDataLst>
              <p:tags r:id="rId13"/>
            </p:custDataLst>
          </p:nvPr>
        </p:nvSpPr>
        <p:spPr>
          <a:xfrm>
            <a:off x="2075815" y="4822190"/>
            <a:ext cx="2376170" cy="1183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藏毛囊肿的治疗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藏毛囊肿的发病机制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发病原因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079660" y="2002750"/>
            <a:ext cx="3417171" cy="341717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695960" y="2002750"/>
            <a:ext cx="3417171" cy="341717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415576" y="2274067"/>
            <a:ext cx="2873746" cy="2873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795790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861312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损伤：局部皮肤损伤或手术创伤导致毛囊感染和藏毛囊肿形成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20788" y="2274067"/>
            <a:ext cx="2873746" cy="2873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400078" y="2331283"/>
            <a:ext cx="387949" cy="387949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66523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感染：金黄色葡萄球菌等细菌感染引起毛囊炎，进一步发展为藏毛囊肿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626000" y="2274067"/>
            <a:ext cx="2873746" cy="2873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4005290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071735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毛囊结构异常：毛囊内毛发或其他异物导致毛囊管阻塞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958971" y="2274067"/>
            <a:ext cx="2873746" cy="2873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338262" y="2331283"/>
            <a:ext cx="387949" cy="387949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404707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遗传因素：部分患者有家族遗传史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发病机制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rot="204112">
            <a:off x="1365102" y="1245235"/>
            <a:ext cx="4195854" cy="219004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1369950" y="1245928"/>
            <a:ext cx="4195854" cy="219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4"/>
            </p:custDataLst>
          </p:nvPr>
        </p:nvSpPr>
        <p:spPr>
          <a:xfrm>
            <a:off x="1613058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病因：先天性皮肤发育异常，导致毛囊和皮脂腺开口堵塞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5"/>
            </p:custDataLst>
          </p:nvPr>
        </p:nvSpPr>
        <p:spPr>
          <a:xfrm rot="204112">
            <a:off x="6625503" y="1245235"/>
            <a:ext cx="4195854" cy="2190045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6"/>
            </p:custDataLst>
          </p:nvPr>
        </p:nvSpPr>
        <p:spPr>
          <a:xfrm>
            <a:off x="6631044" y="1245928"/>
            <a:ext cx="4195854" cy="21900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7"/>
            </p:custDataLst>
          </p:nvPr>
        </p:nvSpPr>
        <p:spPr>
          <a:xfrm>
            <a:off x="6874844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感染：继发感染是常见的并发症，可引起红肿、疼痛等症状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8"/>
            </p:custDataLst>
          </p:nvPr>
        </p:nvSpPr>
        <p:spPr>
          <a:xfrm rot="204112">
            <a:off x="1365102" y="3985908"/>
            <a:ext cx="4195854" cy="2190045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9"/>
            </p:custDataLst>
          </p:nvPr>
        </p:nvSpPr>
        <p:spPr>
          <a:xfrm>
            <a:off x="1369950" y="3986600"/>
            <a:ext cx="4195854" cy="21900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10"/>
            </p:custDataLst>
          </p:nvPr>
        </p:nvSpPr>
        <p:spPr>
          <a:xfrm>
            <a:off x="1612365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遗传因素：部分患者有家族遗传史，可能与基因突变有关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1"/>
            </p:custDataLst>
          </p:nvPr>
        </p:nvSpPr>
        <p:spPr>
          <a:xfrm rot="204112">
            <a:off x="6625503" y="3985908"/>
            <a:ext cx="4195854" cy="219004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2"/>
            </p:custDataLst>
          </p:nvPr>
        </p:nvSpPr>
        <p:spPr>
          <a:xfrm>
            <a:off x="6631044" y="3986600"/>
            <a:ext cx="4195854" cy="21900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3"/>
            </p:custDataLst>
          </p:nvPr>
        </p:nvSpPr>
        <p:spPr>
          <a:xfrm>
            <a:off x="6873459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其他因素：如长期久坐、肥胖等也可能诱发该病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病理生理过程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88606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071489" y="1618298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462975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发病机制：藏毛囊肿的发病机制尚不完全清楚，可能与遗传、环境、生活习惯等多种因素有关。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3345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405570" y="1618298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97714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病理改变：藏毛囊肿的主要病理改变为皮肤下的囊肿样病变，囊肿内含有毛发、皮脂和角质等物质。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88606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462975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继发性感染：藏毛囊肿容易继发感染，感染后可出现红肿、疼痛等症状。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071489" y="4237637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3219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66103" y="4237637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57589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疾病转归：藏毛囊肿通常需要手术治疗，术后一般预后良好，但有复发的可能。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藏毛囊肿的临床表现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941" y="1491551"/>
            <a:ext cx="842426" cy="2451279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763" y="4222330"/>
            <a:ext cx="800843" cy="219962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7032" y="2292866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472" y="1663171"/>
            <a:ext cx="2451279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9798" y="1492182"/>
            <a:ext cx="842426" cy="244984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1882" y="4222330"/>
            <a:ext cx="800843" cy="219962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822151" y="2292866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95960" y="1663171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2151" y="2991334"/>
            <a:ext cx="2199627" cy="198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轻度疼痛：藏毛囊肿早期症状较轻，可能仅表现为轻微的疼痛或不适感。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7032" y="2991334"/>
            <a:ext cx="2199627" cy="198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重度疼痛：当囊肿发生感染或化脓时，疼痛会变得非常剧烈，可能表现为重度疼痛或难以忍受的疼痛。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80114" y="1504801"/>
            <a:ext cx="842426" cy="244984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567" y="4234949"/>
            <a:ext cx="800843" cy="219962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01836" y="2304854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76276" y="1676421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506" y="1529408"/>
            <a:ext cx="842426" cy="244984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1959" y="4258295"/>
            <a:ext cx="800843" cy="220106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171597" y="2329461"/>
            <a:ext cx="2201061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46668" y="1701028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228" y="3027930"/>
            <a:ext cx="2199627" cy="198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疼痛部位：藏毛囊肿引起的疼痛通常位于臀部中部或骶尾部区域，但也可能放射至其他部位。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836" y="3003322"/>
            <a:ext cx="2199627" cy="198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中度疼痛：随着囊肿的增大，疼痛逐渐加重，可能表现为中度疼痛或持续性疼痛。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肿胀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95960" y="3143040"/>
            <a:ext cx="2862494" cy="1163566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67780" y="3143040"/>
            <a:ext cx="2862494" cy="1163566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11419" y="3143040"/>
            <a:ext cx="2862494" cy="1163566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9599" y="3143040"/>
            <a:ext cx="2862494" cy="1163566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207909" y="4554764"/>
            <a:ext cx="3087225" cy="135272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肿胀部位可能出现疼痛、压痛等症状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95960" y="1515262"/>
            <a:ext cx="3087225" cy="139263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藏毛囊肿的肿胀通常表现为局部皮肤隆起，质地柔软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7864" y="1515262"/>
            <a:ext cx="3087225" cy="139263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肿胀可能因感染、炎症等因素加重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08816" y="4554764"/>
            <a:ext cx="3087225" cy="135272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藏毛囊肿的肿胀与其他疾病引起的肿胀有明显的区别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皮肤温度升高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88606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071489" y="1618298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462975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藏毛囊肿患者的皮肤温度通常会升高，这是由于炎症反应导致局部血流增加和炎症介质释放。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3345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405570" y="1618298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97714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皮肤温度升高的程度与感染的严重程度相关，通常伴随着红肿、疼痛等症状。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88606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462975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在治疗过程中，随着感染的控制和炎症的消退，皮肤温度通常会逐渐恢复正常。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071489" y="4237637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3219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66103" y="4237637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57589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皮肤温度升高是藏毛囊肿的典型表现之一，对于诊断和治疗具有重要的参考价值。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皮肤发红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73881" y="3959321"/>
            <a:ext cx="7243737" cy="189512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312972" y="4038469"/>
            <a:ext cx="5492091" cy="16274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98655" y="4271406"/>
            <a:ext cx="3919840" cy="116156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62720" y="4468310"/>
            <a:ext cx="2591462" cy="76792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43517" y="4669717"/>
            <a:ext cx="1490622" cy="44171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2383" y="4596361"/>
            <a:ext cx="0" cy="83439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832296" y="4412971"/>
            <a:ext cx="172180" cy="172173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73479" y="4454797"/>
            <a:ext cx="89212" cy="8920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63887" y="3611201"/>
            <a:ext cx="103650" cy="10364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6008" y="3724453"/>
            <a:ext cx="0" cy="189512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45246" y="3487654"/>
            <a:ext cx="381651" cy="3816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5071" y="3900765"/>
            <a:ext cx="0" cy="100138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838" y="3593184"/>
            <a:ext cx="0" cy="83439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27752" y="3409794"/>
            <a:ext cx="172180" cy="172173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68934" y="3451620"/>
            <a:ext cx="89212" cy="8920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97508" y="4257250"/>
            <a:ext cx="103650" cy="10364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9630" y="4370502"/>
            <a:ext cx="0" cy="10958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494874" y="4489544"/>
            <a:ext cx="259969" cy="259961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569" y="4777821"/>
            <a:ext cx="0" cy="4065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69919" y="4796482"/>
            <a:ext cx="322019" cy="32200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8214" y="5169697"/>
            <a:ext cx="0" cy="7113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36197" y="4865334"/>
            <a:ext cx="184131" cy="179417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61795" y="4562257"/>
            <a:ext cx="126103" cy="113557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46915" y="3609914"/>
            <a:ext cx="178329" cy="137154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34508" y="3559723"/>
            <a:ext cx="1322446" cy="132245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95960" y="3631149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藏毛囊肿的皮肤发红可能是由于炎症反应引起的。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371287" y="3631149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除了皮肤发红，藏毛囊肿的临床表现还包括疼痛、肿胀、发热等症状。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51560" y="1540500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皮肤发红也可能是感染的迹象，需要及时的诊断和治疗。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3015686" y="1540500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皮肤发红通常出现在囊肿的周围区域，并可能伴随疼痛和肿胀等症状。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https://d.book118.com/315301144101011043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&#10;文档标题内容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  "/>
  <p:tag name="KSO_WM_UNIT_TYPE" val="e"/>
  <p:tag name="KSO_WM_UNIT_VALUE" val="6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66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&#10;文档标题内容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SLIDE_CONTENT_AREA" val="{&quot;left&quot;:&quot;70.15&quot;,&quot;top&quot;:&quot;137.55&quot;,&quot;width&quot;:&quot;465.9&quot;,&quot;height&quot;:&quot;256.5&quot;}"/>
  <p:tag name="KSO_WM_SLIDE_ID" val="custom20230266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66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&#10;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&#10;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&#10;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&#10;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8.15,&quot;width&quot;:622.4}"/>
  <p:tag name="KSO_WM_TAG_VERSION" val="3.0"/>
  <p:tag name="KSO_WM_TEMPLATE_CATEGORY" val="custom"/>
  <p:tag name="KSO_WM_TEMPLATE_INDEX" val="20230266"/>
  <p:tag name="KSO_WM_UNIT_COMPATIBLE" val="0"/>
  <p:tag name="KSO_WM_UNIT_DIAGRAM_ISNUMVISUAL" val="0"/>
  <p:tag name="KSO_WM_UNIT_DIAGRAM_ISREFERUNIT" val="0"/>
  <p:tag name="KSO_WM_UNIT_HIGHLIGHT" val="0"/>
  <p:tag name="KSO_WM_UNIT_ID" val="custom202302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&#10;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8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66"/>
  <p:tag name="KSO_WM_TEMPLATE_MASTER_TYPE" val="0"/>
  <p:tag name="KSO_WM_TEMPLATE_SUBCATEGORY" val="29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7*e*1"/>
  <p:tag name="KSO_WM_UNIT_INDEX" val="1"/>
  <p:tag name="KSO_WM_UNIT_LAYERLEVEL" val="1"/>
  <p:tag name="KSO_WM_UNIT_NOCLEAR" val="0"/>
  <p:tag name="KSO_WM_UNIT_PRESET_TEXT" val="PART 01  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SLIDE_CONTENT_AREA" val="{&quot;left&quot;:&quot;48.9&quot;,&quot;top&quot;:&quot;272.1&quot;,&quot;width&quot;:&quot;514.45&quot;,&quot;height&quot;:&quot;209.2&quot;}"/>
  <p:tag name="KSO_WM_SLIDE_ID" val="custom2023026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66"/>
  <p:tag name="KSO_WM_TEMPLATE_MASTER_TYPE" val="0"/>
  <p:tag name="KSO_WM_TEMPLATE_SUBCATEGORY" val="29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3_1"/>
  <p:tag name="KSO_WM_UNIT_INDEX" val="1_3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1_1"/>
  <p:tag name="KSO_WM_UNIT_INDEX" val="1_1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00.xml><?xml version="1.0" encoding="utf-8"?>
<p:tagLst xmlns:p="http://schemas.openxmlformats.org/presentationml/2006/main">
  <p:tag name="KSO_WM_TEMPLATE_CATEGORY" val="custom"/>
  <p:tag name="KSO_WM_TEMPLATE_INDEX" val="20230266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7*e*1"/>
  <p:tag name="KSO_WM_UNIT_INDEX" val="1"/>
  <p:tag name="KSO_WM_UNIT_LAYERLEVEL" val="1"/>
  <p:tag name="KSO_WM_UNIT_NOCLEAR" val="0"/>
  <p:tag name="KSO_WM_UNIT_PRESET_TEXT" val="PART 01  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6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48.9&quot;,&quot;top&quot;:&quot;272.1&quot;,&quot;width&quot;:&quot;514.45&quot;,&quot;height&quot;:&quot;209.2&quot;}"/>
  <p:tag name="KSO_WM_SLIDE_ID" val="custom2023026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66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8.xml><?xml version="1.0" encoding="utf-8"?>
<p:tagLst xmlns:p="http://schemas.openxmlformats.org/presentationml/2006/main">
  <p:tag name="KSO_WM_TEMPLATE_CATEGORY" val="custom"/>
  <p:tag name="KSO_WM_TEMPLATE_INDEX" val="2023026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4">
      <a:dk1>
        <a:sysClr val="windowText" lastClr="000000"/>
      </a:dk1>
      <a:lt1>
        <a:sysClr val="window" lastClr="FFFFFF"/>
      </a:lt1>
      <a:dk2>
        <a:srgbClr val="44546A"/>
      </a:dk2>
      <a:lt2>
        <a:srgbClr val="F3F5FB"/>
      </a:lt2>
      <a:accent1>
        <a:srgbClr val="0CA9F8"/>
      </a:accent1>
      <a:accent2>
        <a:srgbClr val="6DAAF9"/>
      </a:accent2>
      <a:accent3>
        <a:srgbClr val="8993F8"/>
      </a:accent3>
      <a:accent4>
        <a:srgbClr val="A67CF7"/>
      </a:accent4>
      <a:accent5>
        <a:srgbClr val="C265F6"/>
      </a:accent5>
      <a:accent6>
        <a:srgbClr val="DF4EF5"/>
      </a:accent6>
      <a:hlink>
        <a:srgbClr val="0563C1"/>
      </a:hlink>
      <a:folHlink>
        <a:srgbClr val="954F72"/>
      </a:folHlink>
    </a:clrScheme>
    <a:fontScheme name="自定义 23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+中文标题</vt:lpstr>
      <vt:lpstr>微软雅黑</vt:lpstr>
      <vt:lpstr>Wingdings</vt:lpstr>
      <vt:lpstr>Calibri Light</vt:lpstr>
      <vt:lpstr>宋体</vt:lpstr>
      <vt:lpstr>Office Theme</vt:lpstr>
      <vt:lpstr>藏毛囊肿不伴有脓肿的临床症状</vt:lpstr>
      <vt:lpstr>目录</vt:lpstr>
      <vt:lpstr>藏毛囊肿的发病机制</vt:lpstr>
      <vt:lpstr>发病原因</vt:lpstr>
      <vt:lpstr>发病机制</vt:lpstr>
      <vt:lpstr>病理生理过程</vt:lpstr>
      <vt:lpstr>藏毛囊肿的临床表现</vt:lpstr>
      <vt:lpstr>疼痛</vt:lpstr>
      <vt:lpstr>肿胀</vt:lpstr>
      <vt:lpstr>皮肤温度升高</vt:lpstr>
      <vt:lpstr>皮肤发红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2024-09-04T22:19:14.614</cp:lastPrinted>
  <dcterms:created xsi:type="dcterms:W3CDTF">2024-09-04T14:19:14Z</dcterms:created>
  <dcterms:modified xsi:type="dcterms:W3CDTF">2024-09-04T14:19:17Z</dcterms:modified>
</cp:coreProperties>
</file>