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image" Target="../media/image5.pn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B980C-D56E-4337-A817-C8329E3A1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2EE10-6CF5-4EAE-B499-C43230262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3C19A-3737-454C-9D31-D243691C8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D46FEB-AB72-4ADC-B702-ACCE1A848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FE80EA-0B70-4F2F-9387-7983A008B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CBD74A-A377-45D1-A126-BA7608D3F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A01B8A-D636-484A-9C0F-4BDE19F8F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8F790-7BD4-4154-9D21-EDC9BAABC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BA472-0E27-4FDB-9351-ACE9BDC4F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10A5F-E553-428C-9CB1-48C650112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69B0A-F089-4053-8EFB-ED38082FC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1">
                <a:solidFill>
                  <a:srgbClr val="1D9ED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1">
                <a:solidFill>
                  <a:srgbClr val="1D9ED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2191999" cy="6857997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0" y="0"/>
            <a:ext cx="12192000" cy="685952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bk object 18"/>
          <p:cNvSpPr/>
          <p:nvPr/>
        </p:nvSpPr>
        <p:spPr>
          <a:xfrm>
            <a:off x="300227" y="205740"/>
            <a:ext cx="1260348" cy="32613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1">
                <a:solidFill>
                  <a:srgbClr val="1D9ED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0" y="1523"/>
            <a:ext cx="4379975" cy="6856474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0" y="0"/>
            <a:ext cx="4379976" cy="685952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bk object 18"/>
          <p:cNvSpPr/>
          <p:nvPr/>
        </p:nvSpPr>
        <p:spPr>
          <a:xfrm>
            <a:off x="300227" y="205740"/>
            <a:ext cx="1260348" cy="32613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6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10668000" y="205740"/>
            <a:ext cx="1260348" cy="326135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61924" y="171145"/>
            <a:ext cx="10466070" cy="6057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1">
                <a:solidFill>
                  <a:srgbClr val="1D9ED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122545" y="2281554"/>
            <a:ext cx="6689725" cy="40989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hyperlink" Target="https://www.baogaoting.com/" TargetMode="Externa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9.png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33.png" /><Relationship Id="rId11" Type="http://schemas.openxmlformats.org/officeDocument/2006/relationships/image" Target="../media/image34.png" /><Relationship Id="rId2" Type="http://schemas.openxmlformats.org/officeDocument/2006/relationships/image" Target="../media/image25.png" /><Relationship Id="rId3" Type="http://schemas.openxmlformats.org/officeDocument/2006/relationships/image" Target="../media/image26.png" /><Relationship Id="rId4" Type="http://schemas.openxmlformats.org/officeDocument/2006/relationships/image" Target="../media/image27.jpeg" /><Relationship Id="rId5" Type="http://schemas.openxmlformats.org/officeDocument/2006/relationships/image" Target="../media/image28.png" /><Relationship Id="rId6" Type="http://schemas.openxmlformats.org/officeDocument/2006/relationships/image" Target="../media/image29.png" /><Relationship Id="rId7" Type="http://schemas.openxmlformats.org/officeDocument/2006/relationships/image" Target="../media/image30.png" /><Relationship Id="rId8" Type="http://schemas.openxmlformats.org/officeDocument/2006/relationships/image" Target="../media/image31.png" /><Relationship Id="rId9" Type="http://schemas.openxmlformats.org/officeDocument/2006/relationships/image" Target="../media/image3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5.png" /><Relationship Id="rId3" Type="http://schemas.openxmlformats.org/officeDocument/2006/relationships/image" Target="../media/image3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7.png" /><Relationship Id="rId3" Type="http://schemas.openxmlformats.org/officeDocument/2006/relationships/image" Target="../media/image38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31220102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35860" y="2723134"/>
            <a:ext cx="832167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i="0" spc="295">
                <a:solidFill>
                  <a:srgbClr val="FFFFFF"/>
                </a:solidFill>
                <a:latin typeface="微软雅黑"/>
                <a:cs typeface="微软雅黑"/>
                <a:hlinkClick r:id="rId2"/>
              </a:rPr>
              <a:t>2023</a:t>
            </a:r>
            <a:r>
              <a:rPr sz="3600" spc="300">
                <a:solidFill>
                  <a:srgbClr val="FFFFFF"/>
                </a:solidFill>
                <a:hlinkClick r:id="rId2"/>
              </a:rPr>
              <a:t>医疗健</a:t>
            </a:r>
            <a:r>
              <a:rPr sz="3600" spc="295">
                <a:solidFill>
                  <a:srgbClr val="FFFFFF"/>
                </a:solidFill>
                <a:hlinkClick r:id="rId2"/>
              </a:rPr>
              <a:t>康</a:t>
            </a:r>
            <a:r>
              <a:rPr sz="3600" i="0" spc="300">
                <a:solidFill>
                  <a:srgbClr val="FFFFFF"/>
                </a:solidFill>
                <a:latin typeface="微软雅黑"/>
                <a:cs typeface="微软雅黑"/>
                <a:hlinkClick r:id="rId2"/>
              </a:rPr>
              <a:t>AI</a:t>
            </a:r>
            <a:r>
              <a:rPr sz="3600" spc="300">
                <a:solidFill>
                  <a:srgbClr val="FFFFFF"/>
                </a:solidFill>
                <a:hlinkClick r:id="rId2"/>
              </a:rPr>
              <a:t>大模型行业研究报告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103370" y="4660138"/>
            <a:ext cx="3983354" cy="5194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" algn="ctr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  <a:hlinkClick r:id="rId2"/>
              </a:rPr>
              <a:t>亿欧智库</a:t>
            </a:r>
            <a:r>
              <a:rPr sz="1200" spc="-20">
                <a:solidFill>
                  <a:srgbClr val="FFFFFF"/>
                </a:solidFill>
                <a:latin typeface="微软雅黑"/>
                <a:cs typeface="微软雅黑"/>
                <a:hlinkClick r:id="rId2"/>
              </a:rPr>
              <a:t> </a:t>
            </a: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  <a:hlinkClick r:id="rId2"/>
              </a:rPr>
              <a:t>https://www.iyiou.com/research</a:t>
            </a:r>
            <a:endParaRPr sz="12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005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  <a:hlinkClick r:id="rId2"/>
              </a:rPr>
              <a:t>Copyright reserved 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  <a:hlinkClick r:id="rId2"/>
              </a:rPr>
              <a:t>to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  <a:hlinkClick r:id="rId2"/>
              </a:rPr>
              <a:t>EO </a:t>
            </a: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  <a:hlinkClick r:id="rId2"/>
              </a:rPr>
              <a:t>Intelligence,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  <a:hlinkClick r:id="rId2"/>
              </a:rPr>
              <a:t>December</a:t>
            </a:r>
            <a:r>
              <a:rPr sz="1200" spc="-185">
                <a:solidFill>
                  <a:srgbClr val="FFFFFF"/>
                </a:solidFill>
                <a:latin typeface="微软雅黑"/>
                <a:cs typeface="微软雅黑"/>
                <a:hlinkClick r:id="rId2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  <a:hlinkClick r:id="rId2"/>
              </a:rPr>
              <a:t>2023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 rot="19860000">
            <a:off x="605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 rot="19860000">
            <a:off x="4288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 rot="19860000">
            <a:off x="7971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 rot="19860000">
            <a:off x="605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 rot="19860000">
            <a:off x="4288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 rot="19860000">
            <a:off x="7971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 rot="19860000">
            <a:off x="605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 rot="19860000">
            <a:off x="4288782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 rot="19860000">
            <a:off x="7971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0616183" y="205740"/>
            <a:ext cx="1260348" cy="32613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718919" y="1568260"/>
            <a:ext cx="3721735" cy="3721735"/>
          </a:xfrm>
          <a:custGeom>
            <a:rect l="l" t="t" r="r" b="b"/>
            <a:pathLst>
              <a:path w="3721735" h="3721735">
                <a:moveTo>
                  <a:pt x="1883989" y="0"/>
                </a:moveTo>
                <a:lnTo>
                  <a:pt x="1837419" y="0"/>
                </a:lnTo>
                <a:lnTo>
                  <a:pt x="1791751" y="10170"/>
                </a:lnTo>
                <a:lnTo>
                  <a:pt x="1748788" y="30511"/>
                </a:lnTo>
                <a:lnTo>
                  <a:pt x="1710336" y="61022"/>
                </a:lnTo>
                <a:lnTo>
                  <a:pt x="61012" y="1710371"/>
                </a:lnTo>
                <a:lnTo>
                  <a:pt x="30506" y="1748823"/>
                </a:lnTo>
                <a:lnTo>
                  <a:pt x="10168" y="1791785"/>
                </a:lnTo>
                <a:lnTo>
                  <a:pt x="0" y="1837454"/>
                </a:lnTo>
                <a:lnTo>
                  <a:pt x="0" y="1884024"/>
                </a:lnTo>
                <a:lnTo>
                  <a:pt x="10168" y="1929692"/>
                </a:lnTo>
                <a:lnTo>
                  <a:pt x="30506" y="1972654"/>
                </a:lnTo>
                <a:lnTo>
                  <a:pt x="61012" y="2011107"/>
                </a:lnTo>
                <a:lnTo>
                  <a:pt x="1710336" y="3660456"/>
                </a:lnTo>
                <a:lnTo>
                  <a:pt x="1748788" y="3690967"/>
                </a:lnTo>
                <a:lnTo>
                  <a:pt x="1791751" y="3711308"/>
                </a:lnTo>
                <a:lnTo>
                  <a:pt x="1837419" y="3721478"/>
                </a:lnTo>
                <a:lnTo>
                  <a:pt x="1883989" y="3721478"/>
                </a:lnTo>
                <a:lnTo>
                  <a:pt x="1929657" y="3711308"/>
                </a:lnTo>
                <a:lnTo>
                  <a:pt x="1972619" y="3690967"/>
                </a:lnTo>
                <a:lnTo>
                  <a:pt x="2011072" y="3660456"/>
                </a:lnTo>
                <a:lnTo>
                  <a:pt x="3660421" y="2011107"/>
                </a:lnTo>
                <a:lnTo>
                  <a:pt x="3690932" y="1972654"/>
                </a:lnTo>
                <a:lnTo>
                  <a:pt x="3711273" y="1929692"/>
                </a:lnTo>
                <a:lnTo>
                  <a:pt x="3721443" y="1884024"/>
                </a:lnTo>
                <a:lnTo>
                  <a:pt x="3721443" y="1837454"/>
                </a:lnTo>
                <a:lnTo>
                  <a:pt x="3711273" y="1791785"/>
                </a:lnTo>
                <a:lnTo>
                  <a:pt x="3690932" y="1748823"/>
                </a:lnTo>
                <a:lnTo>
                  <a:pt x="3660421" y="1710371"/>
                </a:lnTo>
                <a:lnTo>
                  <a:pt x="2011072" y="61022"/>
                </a:lnTo>
                <a:lnTo>
                  <a:pt x="1972619" y="30511"/>
                </a:lnTo>
                <a:lnTo>
                  <a:pt x="1929657" y="10170"/>
                </a:lnTo>
                <a:lnTo>
                  <a:pt x="1883989" y="0"/>
                </a:lnTo>
                <a:close/>
              </a:path>
            </a:pathLst>
          </a:custGeom>
          <a:solidFill>
            <a:srgbClr val="4EB9D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0" y="0"/>
            <a:ext cx="2386965" cy="3251200"/>
          </a:xfrm>
          <a:custGeom>
            <a:rect l="l" t="t" r="r" b="b"/>
            <a:pathLst>
              <a:path w="2386965" h="3251200">
                <a:moveTo>
                  <a:pt x="1085888" y="0"/>
                </a:moveTo>
                <a:lnTo>
                  <a:pt x="0" y="0"/>
                </a:lnTo>
                <a:lnTo>
                  <a:pt x="0" y="2813812"/>
                </a:lnTo>
                <a:lnTo>
                  <a:pt x="376059" y="3189986"/>
                </a:lnTo>
                <a:lnTo>
                  <a:pt x="414497" y="3220450"/>
                </a:lnTo>
                <a:lnTo>
                  <a:pt x="457447" y="3240760"/>
                </a:lnTo>
                <a:lnTo>
                  <a:pt x="503104" y="3250914"/>
                </a:lnTo>
                <a:lnTo>
                  <a:pt x="549665" y="3250914"/>
                </a:lnTo>
                <a:lnTo>
                  <a:pt x="595324" y="3240760"/>
                </a:lnTo>
                <a:lnTo>
                  <a:pt x="638277" y="3220450"/>
                </a:lnTo>
                <a:lnTo>
                  <a:pt x="676719" y="3189986"/>
                </a:lnTo>
                <a:lnTo>
                  <a:pt x="2325878" y="1540764"/>
                </a:lnTo>
                <a:lnTo>
                  <a:pt x="2356342" y="1502311"/>
                </a:lnTo>
                <a:lnTo>
                  <a:pt x="2376652" y="1459349"/>
                </a:lnTo>
                <a:lnTo>
                  <a:pt x="2386806" y="1413681"/>
                </a:lnTo>
                <a:lnTo>
                  <a:pt x="2386806" y="1367110"/>
                </a:lnTo>
                <a:lnTo>
                  <a:pt x="2376652" y="1321442"/>
                </a:lnTo>
                <a:lnTo>
                  <a:pt x="2356342" y="1278480"/>
                </a:lnTo>
                <a:lnTo>
                  <a:pt x="2325878" y="1240027"/>
                </a:lnTo>
                <a:lnTo>
                  <a:pt x="1085888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0" y="3605784"/>
            <a:ext cx="2386965" cy="3252470"/>
          </a:xfrm>
          <a:custGeom>
            <a:rect l="l" t="t" r="r" b="b"/>
            <a:pathLst>
              <a:path w="2386965" h="3252470">
                <a:moveTo>
                  <a:pt x="526389" y="0"/>
                </a:moveTo>
                <a:lnTo>
                  <a:pt x="485784" y="3883"/>
                </a:lnTo>
                <a:lnTo>
                  <a:pt x="446385" y="15541"/>
                </a:lnTo>
                <a:lnTo>
                  <a:pt x="409407" y="34986"/>
                </a:lnTo>
                <a:lnTo>
                  <a:pt x="376059" y="62229"/>
                </a:lnTo>
                <a:lnTo>
                  <a:pt x="0" y="438403"/>
                </a:lnTo>
                <a:lnTo>
                  <a:pt x="0" y="3252215"/>
                </a:lnTo>
                <a:lnTo>
                  <a:pt x="1085888" y="3252215"/>
                </a:lnTo>
                <a:lnTo>
                  <a:pt x="2325878" y="2012188"/>
                </a:lnTo>
                <a:lnTo>
                  <a:pt x="2356342" y="1973735"/>
                </a:lnTo>
                <a:lnTo>
                  <a:pt x="2376652" y="1930773"/>
                </a:lnTo>
                <a:lnTo>
                  <a:pt x="2386806" y="1885105"/>
                </a:lnTo>
                <a:lnTo>
                  <a:pt x="2386806" y="1838534"/>
                </a:lnTo>
                <a:lnTo>
                  <a:pt x="2376652" y="1792866"/>
                </a:lnTo>
                <a:lnTo>
                  <a:pt x="2356342" y="1749904"/>
                </a:lnTo>
                <a:lnTo>
                  <a:pt x="2325878" y="1711452"/>
                </a:lnTo>
                <a:lnTo>
                  <a:pt x="676719" y="62229"/>
                </a:lnTo>
                <a:lnTo>
                  <a:pt x="643366" y="34986"/>
                </a:lnTo>
                <a:lnTo>
                  <a:pt x="606388" y="15541"/>
                </a:lnTo>
                <a:lnTo>
                  <a:pt x="566993" y="3883"/>
                </a:lnTo>
                <a:lnTo>
                  <a:pt x="526389" y="0"/>
                </a:lnTo>
                <a:close/>
              </a:path>
            </a:pathLst>
          </a:custGeom>
          <a:solidFill>
            <a:srgbClr val="045F9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0" y="2990088"/>
            <a:ext cx="360045" cy="897890"/>
          </a:xfrm>
          <a:custGeom>
            <a:rect l="l" t="t" r="r" b="b"/>
            <a:pathLst>
              <a:path w="360045" h="897889">
                <a:moveTo>
                  <a:pt x="0" y="0"/>
                </a:moveTo>
                <a:lnTo>
                  <a:pt x="0" y="897636"/>
                </a:lnTo>
                <a:lnTo>
                  <a:pt x="298526" y="599821"/>
                </a:lnTo>
                <a:lnTo>
                  <a:pt x="329219" y="561198"/>
                </a:lnTo>
                <a:lnTo>
                  <a:pt x="349681" y="518054"/>
                </a:lnTo>
                <a:lnTo>
                  <a:pt x="359912" y="472198"/>
                </a:lnTo>
                <a:lnTo>
                  <a:pt x="359912" y="425437"/>
                </a:lnTo>
                <a:lnTo>
                  <a:pt x="349681" y="379581"/>
                </a:lnTo>
                <a:lnTo>
                  <a:pt x="329219" y="336437"/>
                </a:lnTo>
                <a:lnTo>
                  <a:pt x="298526" y="297814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409057" y="977900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i="1">
                <a:latin typeface="微软雅黑"/>
                <a:cs typeface="微软雅黑"/>
              </a:rPr>
              <a:t>前言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160200" y="775602"/>
            <a:ext cx="208851" cy="91460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204459" y="769619"/>
            <a:ext cx="124967" cy="83057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5284470" y="1621085"/>
            <a:ext cx="6177280" cy="4333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marR="175260" indent="-287020">
              <a:lnSpc>
                <a:spcPct val="150100"/>
              </a:lnSpc>
              <a:spcBef>
                <a:spcPts val="100"/>
              </a:spcBef>
              <a:buFont typeface="Arial"/>
              <a:buChar char="•"/>
              <a:tabLst>
                <a:tab pos="299085"/>
                <a:tab pos="299720"/>
              </a:tabLst>
            </a:pPr>
            <a:r>
              <a:rPr sz="1400" b="1" spc="-5">
                <a:solidFill>
                  <a:srgbClr val="1D9ED2"/>
                </a:solidFill>
                <a:latin typeface="微软雅黑"/>
                <a:cs typeface="微软雅黑"/>
              </a:rPr>
              <a:t>2023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年</a:t>
            </a:r>
            <a:r>
              <a:rPr sz="1400" b="1" spc="-5">
                <a:solidFill>
                  <a:srgbClr val="1D9ED2"/>
                </a:solidFill>
                <a:latin typeface="微软雅黑"/>
                <a:cs typeface="微软雅黑"/>
              </a:rPr>
              <a:t>9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月，</a:t>
            </a:r>
            <a:r>
              <a:rPr sz="1400" b="1" i="1" spc="5">
                <a:solidFill>
                  <a:srgbClr val="1D9ED2"/>
                </a:solidFill>
                <a:latin typeface="微软雅黑"/>
                <a:cs typeface="微软雅黑"/>
              </a:rPr>
              <a:t>习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近</a:t>
            </a:r>
            <a:r>
              <a:rPr sz="1400" b="1" i="1" spc="5">
                <a:solidFill>
                  <a:srgbClr val="1D9ED2"/>
                </a:solidFill>
                <a:latin typeface="微软雅黑"/>
                <a:cs typeface="微软雅黑"/>
              </a:rPr>
              <a:t>平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总</a:t>
            </a:r>
            <a:r>
              <a:rPr sz="1400" b="1" i="1" spc="5">
                <a:solidFill>
                  <a:srgbClr val="1D9ED2"/>
                </a:solidFill>
                <a:latin typeface="微软雅黑"/>
                <a:cs typeface="微软雅黑"/>
              </a:rPr>
              <a:t>书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记</a:t>
            </a:r>
            <a:r>
              <a:rPr sz="1400" b="1" i="1" spc="5">
                <a:solidFill>
                  <a:srgbClr val="1D9ED2"/>
                </a:solidFill>
                <a:latin typeface="微软雅黑"/>
                <a:cs typeface="微软雅黑"/>
              </a:rPr>
              <a:t>在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黑</a:t>
            </a:r>
            <a:r>
              <a:rPr sz="1400" b="1" i="1" spc="-10">
                <a:solidFill>
                  <a:srgbClr val="1D9ED2"/>
                </a:solidFill>
                <a:latin typeface="微软雅黑"/>
                <a:cs typeface="微软雅黑"/>
              </a:rPr>
              <a:t>龙</a:t>
            </a:r>
            <a:r>
              <a:rPr sz="1400" b="1" i="1" spc="5">
                <a:solidFill>
                  <a:srgbClr val="1D9ED2"/>
                </a:solidFill>
                <a:latin typeface="微软雅黑"/>
                <a:cs typeface="微软雅黑"/>
              </a:rPr>
              <a:t>江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考</a:t>
            </a:r>
            <a:r>
              <a:rPr sz="1400" b="1" i="1" spc="-10">
                <a:solidFill>
                  <a:srgbClr val="1D9ED2"/>
                </a:solidFill>
                <a:latin typeface="微软雅黑"/>
                <a:cs typeface="微软雅黑"/>
              </a:rPr>
              <a:t>察</a:t>
            </a:r>
            <a:r>
              <a:rPr sz="1400" b="1" i="1" spc="5">
                <a:solidFill>
                  <a:srgbClr val="1D9ED2"/>
                </a:solidFill>
                <a:latin typeface="微软雅黑"/>
                <a:cs typeface="微软雅黑"/>
              </a:rPr>
              <a:t>调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研</a:t>
            </a:r>
            <a:r>
              <a:rPr sz="1400" b="1" i="1" spc="-10">
                <a:solidFill>
                  <a:srgbClr val="1D9ED2"/>
                </a:solidFill>
                <a:latin typeface="微软雅黑"/>
                <a:cs typeface="微软雅黑"/>
              </a:rPr>
              <a:t>期</a:t>
            </a:r>
            <a:r>
              <a:rPr sz="1400" b="1" i="1" spc="5">
                <a:solidFill>
                  <a:srgbClr val="1D9ED2"/>
                </a:solidFill>
                <a:latin typeface="微软雅黑"/>
                <a:cs typeface="微软雅黑"/>
              </a:rPr>
              <a:t>间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首</a:t>
            </a:r>
            <a:r>
              <a:rPr sz="1400" b="1" i="1" spc="-10">
                <a:solidFill>
                  <a:srgbClr val="1D9ED2"/>
                </a:solidFill>
                <a:latin typeface="微软雅黑"/>
                <a:cs typeface="微软雅黑"/>
              </a:rPr>
              <a:t>次</a:t>
            </a:r>
            <a:r>
              <a:rPr sz="1400" b="1" i="1" spc="5">
                <a:solidFill>
                  <a:srgbClr val="1D9ED2"/>
                </a:solidFill>
                <a:latin typeface="微软雅黑"/>
                <a:cs typeface="微软雅黑"/>
              </a:rPr>
              <a:t>提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到</a:t>
            </a:r>
            <a:r>
              <a:rPr sz="1400" b="1" i="1" spc="-10">
                <a:solidFill>
                  <a:srgbClr val="1D9ED2"/>
                </a:solidFill>
                <a:latin typeface="微软雅黑"/>
                <a:cs typeface="微软雅黑"/>
              </a:rPr>
              <a:t>“</a:t>
            </a:r>
            <a:r>
              <a:rPr sz="1400" b="1" i="1" spc="5">
                <a:solidFill>
                  <a:srgbClr val="1D9ED2"/>
                </a:solidFill>
                <a:latin typeface="微软雅黑"/>
                <a:cs typeface="微软雅黑"/>
              </a:rPr>
              <a:t>新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质</a:t>
            </a:r>
            <a:r>
              <a:rPr sz="1400" b="1" i="1" spc="-10">
                <a:solidFill>
                  <a:srgbClr val="1D9ED2"/>
                </a:solidFill>
                <a:latin typeface="微软雅黑"/>
                <a:cs typeface="微软雅黑"/>
              </a:rPr>
              <a:t>生</a:t>
            </a:r>
            <a:r>
              <a:rPr sz="1400" b="1" i="1" spc="5">
                <a:solidFill>
                  <a:srgbClr val="1D9ED2"/>
                </a:solidFill>
                <a:latin typeface="微软雅黑"/>
                <a:cs typeface="微软雅黑"/>
              </a:rPr>
              <a:t>产 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力”，强调整合科技创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新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资源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，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引领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发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展战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略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性新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兴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产业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和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未来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产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业，加 快形成新质生产力。</a:t>
            </a:r>
            <a:endParaRPr sz="1400">
              <a:latin typeface="微软雅黑"/>
              <a:cs typeface="微软雅黑"/>
            </a:endParaRPr>
          </a:p>
          <a:p>
            <a:pPr marL="299085" marR="5080" indent="-287020">
              <a:lnSpc>
                <a:spcPct val="150000"/>
              </a:lnSpc>
              <a:spcBef>
                <a:spcPts val="545"/>
              </a:spcBef>
              <a:buFont typeface="Arial"/>
              <a:buChar char="•"/>
              <a:tabLst>
                <a:tab pos="299085"/>
                <a:tab pos="299720"/>
              </a:tabLst>
            </a:pP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医疗行业是一个典型的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知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识和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技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术密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集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型行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业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，其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发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展水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平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直接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关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系到国 民健康和生命质量。医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疗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健康</a:t>
            </a:r>
            <a:r>
              <a:rPr sz="1400" spc="-5">
                <a:solidFill>
                  <a:srgbClr val="333333"/>
                </a:solidFill>
                <a:latin typeface="微软雅黑"/>
                <a:cs typeface="微软雅黑"/>
              </a:rPr>
              <a:t>AI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大模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型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，作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为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人工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智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能的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一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个分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支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，能够 通过学习大量的数据来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生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成新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的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数据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实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例，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这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在医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疗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领域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有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着广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泛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的应用 前景，如药物研发、医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学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影像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、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医疗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文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本分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析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等。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这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些应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用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不仅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能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够提升 医疗服务的质量和可及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性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，还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能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够推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动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整个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医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疗产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业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的创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新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发展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，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形成新 的产业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生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态和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生产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力。因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此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，“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新质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生产力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”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概念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下的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科技创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新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资源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整合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，  对于医疗和生成式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AI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领域</a:t>
            </a:r>
            <a:r>
              <a:rPr sz="1400" spc="5">
                <a:solidFill>
                  <a:srgbClr val="333333"/>
                </a:solidFill>
                <a:latin typeface="微软雅黑"/>
                <a:cs typeface="微软雅黑"/>
              </a:rPr>
              <a:t>的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发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展</a:t>
            </a:r>
            <a:r>
              <a:rPr sz="1400" spc="5">
                <a:solidFill>
                  <a:srgbClr val="333333"/>
                </a:solidFill>
                <a:latin typeface="微软雅黑"/>
                <a:cs typeface="微软雅黑"/>
              </a:rPr>
              <a:t>至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关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重</a:t>
            </a:r>
            <a:r>
              <a:rPr sz="1400" spc="5">
                <a:solidFill>
                  <a:srgbClr val="333333"/>
                </a:solidFill>
                <a:latin typeface="微软雅黑"/>
                <a:cs typeface="微软雅黑"/>
              </a:rPr>
              <a:t>要。</a:t>
            </a:r>
            <a:endParaRPr sz="1400">
              <a:latin typeface="微软雅黑"/>
              <a:cs typeface="微软雅黑"/>
            </a:endParaRPr>
          </a:p>
          <a:p>
            <a:pPr marL="299085" marR="174625" indent="-287020" algn="just">
              <a:lnSpc>
                <a:spcPct val="150000"/>
              </a:lnSpc>
              <a:spcBef>
                <a:spcPts val="605"/>
              </a:spcBef>
              <a:buFont typeface="Arial"/>
              <a:buChar char="•"/>
              <a:tabLst>
                <a:tab pos="299720"/>
              </a:tabLst>
            </a:pP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基于此，亿欧撰写了本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报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告，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旨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在分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析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当前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医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疗健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康</a:t>
            </a:r>
            <a:r>
              <a:rPr sz="1400" spc="-5">
                <a:solidFill>
                  <a:srgbClr val="333333"/>
                </a:solidFill>
                <a:latin typeface="微软雅黑"/>
                <a:cs typeface="微软雅黑"/>
              </a:rPr>
              <a:t>AI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大模型在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实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际应用 中的成效，提高医疗各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界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对医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疗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健康</a:t>
            </a:r>
            <a:r>
              <a:rPr sz="1400" spc="-5">
                <a:solidFill>
                  <a:srgbClr val="333333"/>
                </a:solidFill>
                <a:latin typeface="微软雅黑"/>
                <a:cs typeface="微软雅黑"/>
              </a:rPr>
              <a:t>AI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大模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型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的认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识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和理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解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，讨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论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其对医 疗服务可及性和质量的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潜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在影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响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，增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强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医疗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各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界对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新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技术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的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接受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度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758421" y="6559397"/>
            <a:ext cx="9271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585858"/>
                </a:solidFill>
                <a:latin typeface="微软雅黑"/>
                <a:cs typeface="微软雅黑"/>
              </a:rPr>
              <a:t>2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 rot="19860000">
            <a:off x="605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 rot="19860000">
            <a:off x="4288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 rot="19860000">
            <a:off x="7971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 rot="19860000">
            <a:off x="605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 rot="19860000">
            <a:off x="4288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 rot="19860000">
            <a:off x="7971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 rot="19860000">
            <a:off x="605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 rot="19860000">
            <a:off x="4288782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 rot="19860000">
            <a:off x="7971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578989" y="2911602"/>
            <a:ext cx="1286510" cy="744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87375">
              <a:lnSpc>
                <a:spcPct val="100000"/>
              </a:lnSpc>
              <a:spcBef>
                <a:spcPts val="100"/>
              </a:spcBef>
            </a:pPr>
            <a:r>
              <a:rPr sz="2400" b="1" i="1" spc="300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095"/>
              </a:spcBef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C</a:t>
            </a:r>
            <a:r>
              <a:rPr sz="1400" spc="-16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O</a:t>
            </a:r>
            <a:r>
              <a:rPr sz="1400" spc="-1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N</a:t>
            </a:r>
            <a:r>
              <a:rPr sz="1400" spc="-1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T</a:t>
            </a:r>
            <a:r>
              <a:rPr sz="1400" spc="-1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E</a:t>
            </a:r>
            <a:r>
              <a:rPr sz="1400" spc="-1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N</a:t>
            </a:r>
            <a:r>
              <a:rPr sz="1400" spc="-1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T</a:t>
            </a:r>
            <a:r>
              <a:rPr sz="1400" spc="-1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S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5228844" y="460248"/>
            <a:ext cx="5448300" cy="1286510"/>
          </a:xfrm>
          <a:custGeom>
            <a:rect l="l" t="t" r="r" b="b"/>
            <a:pathLst>
              <a:path w="5448300" h="1286510">
                <a:moveTo>
                  <a:pt x="5335778" y="0"/>
                </a:moveTo>
                <a:lnTo>
                  <a:pt x="112521" y="0"/>
                </a:lnTo>
                <a:lnTo>
                  <a:pt x="68740" y="8848"/>
                </a:lnTo>
                <a:lnTo>
                  <a:pt x="32972" y="32972"/>
                </a:lnTo>
                <a:lnTo>
                  <a:pt x="8848" y="68740"/>
                </a:lnTo>
                <a:lnTo>
                  <a:pt x="0" y="112522"/>
                </a:lnTo>
                <a:lnTo>
                  <a:pt x="0" y="1173734"/>
                </a:lnTo>
                <a:lnTo>
                  <a:pt x="8848" y="1217515"/>
                </a:lnTo>
                <a:lnTo>
                  <a:pt x="32972" y="1253283"/>
                </a:lnTo>
                <a:lnTo>
                  <a:pt x="68740" y="1277407"/>
                </a:lnTo>
                <a:lnTo>
                  <a:pt x="112521" y="1286255"/>
                </a:lnTo>
                <a:lnTo>
                  <a:pt x="5335778" y="1286255"/>
                </a:lnTo>
                <a:lnTo>
                  <a:pt x="5379559" y="1277407"/>
                </a:lnTo>
                <a:lnTo>
                  <a:pt x="5415327" y="1253283"/>
                </a:lnTo>
                <a:lnTo>
                  <a:pt x="5439451" y="1217515"/>
                </a:lnTo>
                <a:lnTo>
                  <a:pt x="5448300" y="1173734"/>
                </a:lnTo>
                <a:lnTo>
                  <a:pt x="5448300" y="112522"/>
                </a:lnTo>
                <a:lnTo>
                  <a:pt x="5439451" y="68740"/>
                </a:lnTo>
                <a:lnTo>
                  <a:pt x="5415327" y="32972"/>
                </a:lnTo>
                <a:lnTo>
                  <a:pt x="5379559" y="8848"/>
                </a:lnTo>
                <a:lnTo>
                  <a:pt x="5335778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361432" y="565404"/>
            <a:ext cx="556260" cy="326390"/>
          </a:xfrm>
          <a:custGeom>
            <a:rect l="l" t="t" r="r" b="b"/>
            <a:pathLst>
              <a:path w="556260" h="326390">
                <a:moveTo>
                  <a:pt x="556259" y="0"/>
                </a:moveTo>
                <a:lnTo>
                  <a:pt x="54355" y="0"/>
                </a:lnTo>
                <a:lnTo>
                  <a:pt x="33218" y="4278"/>
                </a:lnTo>
                <a:lnTo>
                  <a:pt x="15938" y="15938"/>
                </a:lnTo>
                <a:lnTo>
                  <a:pt x="4278" y="33218"/>
                </a:lnTo>
                <a:lnTo>
                  <a:pt x="0" y="54356"/>
                </a:lnTo>
                <a:lnTo>
                  <a:pt x="0" y="326136"/>
                </a:lnTo>
                <a:lnTo>
                  <a:pt x="501903" y="326136"/>
                </a:lnTo>
                <a:lnTo>
                  <a:pt x="523041" y="321857"/>
                </a:lnTo>
                <a:lnTo>
                  <a:pt x="540321" y="310197"/>
                </a:lnTo>
                <a:lnTo>
                  <a:pt x="551981" y="292917"/>
                </a:lnTo>
                <a:lnTo>
                  <a:pt x="556259" y="271780"/>
                </a:lnTo>
                <a:lnTo>
                  <a:pt x="55625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5469382" y="553338"/>
            <a:ext cx="33972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>
                <a:solidFill>
                  <a:srgbClr val="1D9ED2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361432" y="1822704"/>
            <a:ext cx="556260" cy="327660"/>
          </a:xfrm>
          <a:custGeom>
            <a:rect l="l" t="t" r="r" b="b"/>
            <a:pathLst>
              <a:path w="556260" h="327660">
                <a:moveTo>
                  <a:pt x="556259" y="0"/>
                </a:moveTo>
                <a:lnTo>
                  <a:pt x="54609" y="0"/>
                </a:lnTo>
                <a:lnTo>
                  <a:pt x="33379" y="4300"/>
                </a:lnTo>
                <a:lnTo>
                  <a:pt x="16017" y="16017"/>
                </a:lnTo>
                <a:lnTo>
                  <a:pt x="4300" y="33379"/>
                </a:lnTo>
                <a:lnTo>
                  <a:pt x="0" y="54610"/>
                </a:lnTo>
                <a:lnTo>
                  <a:pt x="0" y="327660"/>
                </a:lnTo>
                <a:lnTo>
                  <a:pt x="501650" y="327660"/>
                </a:lnTo>
                <a:lnTo>
                  <a:pt x="522880" y="323359"/>
                </a:lnTo>
                <a:lnTo>
                  <a:pt x="540242" y="311642"/>
                </a:lnTo>
                <a:lnTo>
                  <a:pt x="551959" y="294280"/>
                </a:lnTo>
                <a:lnTo>
                  <a:pt x="556259" y="273050"/>
                </a:lnTo>
                <a:lnTo>
                  <a:pt x="556259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477002" y="1811527"/>
            <a:ext cx="32448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361432" y="3651503"/>
            <a:ext cx="556260" cy="326390"/>
          </a:xfrm>
          <a:custGeom>
            <a:rect l="l" t="t" r="r" b="b"/>
            <a:pathLst>
              <a:path w="556260" h="326389">
                <a:moveTo>
                  <a:pt x="556259" y="0"/>
                </a:moveTo>
                <a:lnTo>
                  <a:pt x="54355" y="0"/>
                </a:lnTo>
                <a:lnTo>
                  <a:pt x="33218" y="4278"/>
                </a:lnTo>
                <a:lnTo>
                  <a:pt x="15938" y="15938"/>
                </a:lnTo>
                <a:lnTo>
                  <a:pt x="4278" y="33218"/>
                </a:lnTo>
                <a:lnTo>
                  <a:pt x="0" y="54356"/>
                </a:lnTo>
                <a:lnTo>
                  <a:pt x="0" y="326136"/>
                </a:lnTo>
                <a:lnTo>
                  <a:pt x="501903" y="326136"/>
                </a:lnTo>
                <a:lnTo>
                  <a:pt x="523041" y="321857"/>
                </a:lnTo>
                <a:lnTo>
                  <a:pt x="540321" y="310197"/>
                </a:lnTo>
                <a:lnTo>
                  <a:pt x="551981" y="292917"/>
                </a:lnTo>
                <a:lnTo>
                  <a:pt x="556259" y="271780"/>
                </a:lnTo>
                <a:lnTo>
                  <a:pt x="556259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477002" y="3640073"/>
            <a:ext cx="32448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5361432" y="5271515"/>
            <a:ext cx="556260" cy="327660"/>
          </a:xfrm>
          <a:custGeom>
            <a:rect l="l" t="t" r="r" b="b"/>
            <a:pathLst>
              <a:path w="556260" h="327660">
                <a:moveTo>
                  <a:pt x="556259" y="0"/>
                </a:moveTo>
                <a:lnTo>
                  <a:pt x="54609" y="0"/>
                </a:lnTo>
                <a:lnTo>
                  <a:pt x="33379" y="4300"/>
                </a:lnTo>
                <a:lnTo>
                  <a:pt x="16017" y="16017"/>
                </a:lnTo>
                <a:lnTo>
                  <a:pt x="4300" y="33379"/>
                </a:lnTo>
                <a:lnTo>
                  <a:pt x="0" y="54610"/>
                </a:lnTo>
                <a:lnTo>
                  <a:pt x="0" y="327660"/>
                </a:lnTo>
                <a:lnTo>
                  <a:pt x="501650" y="327660"/>
                </a:lnTo>
                <a:lnTo>
                  <a:pt x="522880" y="323359"/>
                </a:lnTo>
                <a:lnTo>
                  <a:pt x="540242" y="311642"/>
                </a:lnTo>
                <a:lnTo>
                  <a:pt x="551959" y="294280"/>
                </a:lnTo>
                <a:lnTo>
                  <a:pt x="556259" y="273050"/>
                </a:lnTo>
                <a:lnTo>
                  <a:pt x="556259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6006846" y="424095"/>
            <a:ext cx="4117340" cy="4651375"/>
          </a:xfrm>
          <a:prstGeom prst="rect">
            <a:avLst/>
          </a:prstGeom>
        </p:spPr>
        <p:txBody>
          <a:bodyPr vert="horz" wrap="square" lIns="0" tIns="1504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85"/>
              </a:spcBef>
            </a:pPr>
            <a:r>
              <a:rPr sz="2000" b="1" i="1">
                <a:solidFill>
                  <a:srgbClr val="FFFFFF"/>
                </a:solidFill>
                <a:latin typeface="微软雅黑"/>
                <a:cs typeface="微软雅黑"/>
              </a:rPr>
              <a:t>医疗健康</a:t>
            </a:r>
            <a:r>
              <a:rPr sz="2000" b="1">
                <a:solidFill>
                  <a:srgbClr val="FFFFFF"/>
                </a:solidFill>
                <a:latin typeface="微软雅黑"/>
                <a:cs typeface="微软雅黑"/>
              </a:rPr>
              <a:t>AI</a:t>
            </a:r>
            <a:r>
              <a:rPr sz="2000" b="1" i="1">
                <a:solidFill>
                  <a:srgbClr val="FFFFFF"/>
                </a:solidFill>
                <a:latin typeface="微软雅黑"/>
                <a:cs typeface="微软雅黑"/>
              </a:rPr>
              <a:t>大模型发</a:t>
            </a:r>
            <a:r>
              <a:rPr sz="2000" b="1" i="1" spc="-15">
                <a:solidFill>
                  <a:srgbClr val="FFFFFF"/>
                </a:solidFill>
                <a:latin typeface="微软雅黑"/>
                <a:cs typeface="微软雅黑"/>
              </a:rPr>
              <a:t>展</a:t>
            </a:r>
            <a:r>
              <a:rPr sz="2000" b="1" i="1">
                <a:solidFill>
                  <a:srgbClr val="FFFFFF"/>
                </a:solidFill>
                <a:latin typeface="微软雅黑"/>
                <a:cs typeface="微软雅黑"/>
              </a:rPr>
              <a:t>背景</a:t>
            </a:r>
            <a:endParaRPr sz="20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655"/>
              </a:spcBef>
              <a:buFont typeface="Arial"/>
              <a:buChar char="•"/>
              <a:tabLst>
                <a:tab pos="200660"/>
              </a:tabLst>
            </a:pP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医疗健康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AI</a:t>
            </a: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大模型发展过程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5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大模型的技术支持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大模型在医疗场景下的初步表现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085"/>
              </a:spcBef>
            </a:pP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医疗健康</a:t>
            </a:r>
            <a:r>
              <a:rPr sz="2000" b="1">
                <a:solidFill>
                  <a:srgbClr val="1D9ED2"/>
                </a:solidFill>
                <a:latin typeface="微软雅黑"/>
                <a:cs typeface="微软雅黑"/>
              </a:rPr>
              <a:t>AI</a:t>
            </a:r>
            <a:r>
              <a:rPr sz="2000" b="1" i="1" spc="5">
                <a:solidFill>
                  <a:srgbClr val="1D9ED2"/>
                </a:solidFill>
                <a:latin typeface="微软雅黑"/>
                <a:cs typeface="微软雅黑"/>
              </a:rPr>
              <a:t>大模</a:t>
            </a:r>
            <a:r>
              <a:rPr sz="2000" b="1" i="1" spc="-5">
                <a:solidFill>
                  <a:srgbClr val="1D9ED2"/>
                </a:solidFill>
                <a:latin typeface="微软雅黑"/>
                <a:cs typeface="微软雅黑"/>
              </a:rPr>
              <a:t>型</a:t>
            </a:r>
            <a:r>
              <a:rPr sz="2000" b="1" i="1" spc="5">
                <a:solidFill>
                  <a:srgbClr val="1D9ED2"/>
                </a:solidFill>
                <a:latin typeface="微软雅黑"/>
                <a:cs typeface="微软雅黑"/>
              </a:rPr>
              <a:t>应</a:t>
            </a:r>
            <a:r>
              <a:rPr sz="2000" b="1" i="1" spc="-15">
                <a:solidFill>
                  <a:srgbClr val="1D9ED2"/>
                </a:solidFill>
                <a:latin typeface="微软雅黑"/>
                <a:cs typeface="微软雅黑"/>
              </a:rPr>
              <a:t>用</a:t>
            </a:r>
            <a:r>
              <a:rPr sz="2000" b="1" i="1" spc="5">
                <a:solidFill>
                  <a:srgbClr val="1D9ED2"/>
                </a:solidFill>
                <a:latin typeface="微软雅黑"/>
                <a:cs typeface="微软雅黑"/>
              </a:rPr>
              <a:t>场景</a:t>
            </a:r>
            <a:endParaRPr sz="20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55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大模型应用场景盘点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大模型医疗健康场景应用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-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医学影像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大模型医疗健康场景应用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-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药物研发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大模型健康场景应用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-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医疗文本处理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大模型健康场景应用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-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学术科研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165"/>
              </a:spcBef>
            </a:pP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国内医疗健康</a:t>
            </a:r>
            <a:r>
              <a:rPr sz="2000" b="1">
                <a:solidFill>
                  <a:srgbClr val="1D9ED2"/>
                </a:solidFill>
                <a:latin typeface="微软雅黑"/>
                <a:cs typeface="微软雅黑"/>
              </a:rPr>
              <a:t>AI</a:t>
            </a: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大模</a:t>
            </a:r>
            <a:r>
              <a:rPr sz="2000" b="1" i="1" spc="-15">
                <a:solidFill>
                  <a:srgbClr val="1D9ED2"/>
                </a:solidFill>
                <a:latin typeface="微软雅黑"/>
                <a:cs typeface="微软雅黑"/>
              </a:rPr>
              <a:t>型</a:t>
            </a: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市场</a:t>
            </a:r>
            <a:r>
              <a:rPr sz="2000" b="1" i="1" spc="-15">
                <a:solidFill>
                  <a:srgbClr val="1D9ED2"/>
                </a:solidFill>
                <a:latin typeface="微软雅黑"/>
                <a:cs typeface="微软雅黑"/>
              </a:rPr>
              <a:t>发</a:t>
            </a: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展简析</a:t>
            </a:r>
            <a:endParaRPr sz="20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15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大模型产品市场规模及增速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大模型产品应用落地的企业类型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大模型产品及企业图谱医疗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大模型合作梳理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477002" y="5117628"/>
            <a:ext cx="4647565" cy="1304925"/>
          </a:xfrm>
          <a:prstGeom prst="rect">
            <a:avLst/>
          </a:prstGeom>
        </p:spPr>
        <p:txBody>
          <a:bodyPr vert="horz" wrap="square" lIns="0" tIns="1644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95"/>
              </a:spcBef>
              <a:tabLst>
                <a:tab pos="542290"/>
              </a:tabLst>
            </a:pPr>
            <a:r>
              <a:rPr sz="3000" baseline="1388">
                <a:solidFill>
                  <a:srgbClr val="FFFFFF"/>
                </a:solidFill>
                <a:latin typeface="微软雅黑"/>
                <a:cs typeface="微软雅黑"/>
              </a:rPr>
              <a:t>04	</a:t>
            </a: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医疗健康</a:t>
            </a:r>
            <a:r>
              <a:rPr sz="2000" b="1">
                <a:solidFill>
                  <a:srgbClr val="1D9ED2"/>
                </a:solidFill>
                <a:latin typeface="微软雅黑"/>
                <a:cs typeface="微软雅黑"/>
              </a:rPr>
              <a:t>AI</a:t>
            </a: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大模型平</a:t>
            </a:r>
            <a:r>
              <a:rPr sz="2000" b="1" i="1" spc="-15">
                <a:solidFill>
                  <a:srgbClr val="1D9ED2"/>
                </a:solidFill>
                <a:latin typeface="微软雅黑"/>
                <a:cs typeface="微软雅黑"/>
              </a:rPr>
              <a:t>台</a:t>
            </a: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测试</a:t>
            </a:r>
            <a:r>
              <a:rPr sz="2000" b="1" i="1" spc="-15">
                <a:solidFill>
                  <a:srgbClr val="1D9ED2"/>
                </a:solidFill>
                <a:latin typeface="微软雅黑"/>
                <a:cs typeface="微软雅黑"/>
              </a:rPr>
              <a:t>结</a:t>
            </a: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果分析</a:t>
            </a:r>
            <a:endParaRPr sz="2000">
              <a:latin typeface="微软雅黑"/>
              <a:cs typeface="微软雅黑"/>
            </a:endParaRPr>
          </a:p>
          <a:p>
            <a:pPr marL="730250" indent="-172720">
              <a:lnSpc>
                <a:spcPct val="100000"/>
              </a:lnSpc>
              <a:spcBef>
                <a:spcPts val="715"/>
              </a:spcBef>
              <a:buFont typeface="Arial"/>
              <a:buChar char="•"/>
              <a:tabLst>
                <a:tab pos="73025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大模型测试背景</a:t>
            </a:r>
            <a:endParaRPr sz="1200">
              <a:latin typeface="微软雅黑"/>
              <a:cs typeface="微软雅黑"/>
            </a:endParaRPr>
          </a:p>
          <a:p>
            <a:pPr marL="730250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73025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大模型测试核心发现</a:t>
            </a:r>
            <a:endParaRPr sz="1200">
              <a:latin typeface="微软雅黑"/>
              <a:cs typeface="微软雅黑"/>
            </a:endParaRPr>
          </a:p>
          <a:p>
            <a:pPr marL="730250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73025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大模型测试结果总结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 rot="19860000">
            <a:off x="605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 rot="19860000">
            <a:off x="4288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 rot="19860000">
            <a:off x="7971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 rot="19860000">
            <a:off x="605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 rot="19860000">
            <a:off x="4288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 rot="19860000">
            <a:off x="7971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 rot="19860000">
            <a:off x="605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 rot="19860000">
            <a:off x="4288782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 rot="19860000">
            <a:off x="7971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849861" y="6559397"/>
            <a:ext cx="9271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585858"/>
                </a:solidFill>
                <a:latin typeface="微软雅黑"/>
                <a:cs typeface="微软雅黑"/>
              </a:rPr>
              <a:t>4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62229" y="6544157"/>
            <a:ext cx="20828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7E7E7E"/>
                </a:solidFill>
                <a:latin typeface="微软雅黑"/>
                <a:cs typeface="微软雅黑"/>
              </a:rPr>
              <a:t>信息来源：公开资料，经亿欧整理绘制。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61924" y="171145"/>
            <a:ext cx="7165975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医疗健康</a:t>
            </a:r>
            <a:r>
              <a:rPr i="0">
                <a:latin typeface="微软雅黑"/>
                <a:cs typeface="微软雅黑"/>
              </a:rPr>
              <a:t>AI</a:t>
            </a:r>
            <a:r>
              <a:rPr spc="5"/>
              <a:t>大模</a:t>
            </a:r>
            <a:r>
              <a:rPr spc="-5"/>
              <a:t>型</a:t>
            </a:r>
            <a:r>
              <a:rPr spc="5"/>
              <a:t>技</a:t>
            </a:r>
            <a:r>
              <a:rPr spc="-15"/>
              <a:t>术</a:t>
            </a:r>
            <a:r>
              <a:rPr spc="5"/>
              <a:t>发展</a:t>
            </a:r>
            <a:r>
              <a:rPr spc="-20"/>
              <a:t>过</a:t>
            </a:r>
            <a:r>
              <a:rPr spc="5"/>
              <a:t>程：</a:t>
            </a:r>
            <a:r>
              <a:rPr spc="-20"/>
              <a:t>从</a:t>
            </a:r>
            <a:r>
              <a:rPr spc="5"/>
              <a:t>深度</a:t>
            </a:r>
            <a:r>
              <a:rPr spc="-20"/>
              <a:t>学</a:t>
            </a:r>
            <a:r>
              <a:rPr spc="5"/>
              <a:t>习过</a:t>
            </a:r>
            <a:r>
              <a:rPr spc="-20"/>
              <a:t>渡</a:t>
            </a:r>
            <a:r>
              <a:rPr spc="5"/>
              <a:t>到大</a:t>
            </a:r>
            <a:r>
              <a:rPr spc="-20"/>
              <a:t>模</a:t>
            </a:r>
            <a:r>
              <a:rPr spc="5"/>
              <a:t>型时代</a:t>
            </a:r>
          </a:p>
        </p:txBody>
      </p:sp>
      <p:sp>
        <p:nvSpPr>
          <p:cNvPr id="5" name="object 5"/>
          <p:cNvSpPr/>
          <p:nvPr/>
        </p:nvSpPr>
        <p:spPr>
          <a:xfrm>
            <a:off x="1026413" y="4470653"/>
            <a:ext cx="10184765" cy="76200"/>
          </a:xfrm>
          <a:custGeom>
            <a:rect l="l" t="t" r="r" b="b"/>
            <a:pathLst>
              <a:path w="10184765" h="76200">
                <a:moveTo>
                  <a:pt x="10108184" y="0"/>
                </a:moveTo>
                <a:lnTo>
                  <a:pt x="10108184" y="76200"/>
                </a:lnTo>
                <a:lnTo>
                  <a:pt x="10165334" y="47625"/>
                </a:lnTo>
                <a:lnTo>
                  <a:pt x="10120884" y="47625"/>
                </a:lnTo>
                <a:lnTo>
                  <a:pt x="10120884" y="28575"/>
                </a:lnTo>
                <a:lnTo>
                  <a:pt x="10165334" y="28575"/>
                </a:lnTo>
                <a:lnTo>
                  <a:pt x="10108184" y="0"/>
                </a:lnTo>
                <a:close/>
              </a:path>
              <a:path w="10184765" h="76200">
                <a:moveTo>
                  <a:pt x="10108184" y="28575"/>
                </a:moveTo>
                <a:lnTo>
                  <a:pt x="0" y="28575"/>
                </a:lnTo>
                <a:lnTo>
                  <a:pt x="0" y="47625"/>
                </a:lnTo>
                <a:lnTo>
                  <a:pt x="10108184" y="47625"/>
                </a:lnTo>
                <a:lnTo>
                  <a:pt x="10108184" y="28575"/>
                </a:lnTo>
                <a:close/>
              </a:path>
              <a:path w="10184765" h="76200">
                <a:moveTo>
                  <a:pt x="10165334" y="28575"/>
                </a:moveTo>
                <a:lnTo>
                  <a:pt x="10120884" y="28575"/>
                </a:lnTo>
                <a:lnTo>
                  <a:pt x="10120884" y="47625"/>
                </a:lnTo>
                <a:lnTo>
                  <a:pt x="10165334" y="47625"/>
                </a:lnTo>
                <a:lnTo>
                  <a:pt x="10184384" y="38100"/>
                </a:lnTo>
                <a:lnTo>
                  <a:pt x="10165334" y="28575"/>
                </a:lnTo>
                <a:close/>
              </a:path>
            </a:pathLst>
          </a:custGeom>
          <a:solidFill>
            <a:srgbClr val="0D83B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493519" y="4436364"/>
            <a:ext cx="143256" cy="14325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909827" y="4765547"/>
            <a:ext cx="1309370" cy="433070"/>
          </a:xfrm>
          <a:custGeom>
            <a:rect l="l" t="t" r="r" b="b"/>
            <a:pathLst>
              <a:path w="1309370" h="433070">
                <a:moveTo>
                  <a:pt x="1236980" y="0"/>
                </a:moveTo>
                <a:lnTo>
                  <a:pt x="72135" y="0"/>
                </a:lnTo>
                <a:lnTo>
                  <a:pt x="44057" y="5663"/>
                </a:lnTo>
                <a:lnTo>
                  <a:pt x="21128" y="21113"/>
                </a:lnTo>
                <a:lnTo>
                  <a:pt x="5668" y="44041"/>
                </a:lnTo>
                <a:lnTo>
                  <a:pt x="0" y="72135"/>
                </a:lnTo>
                <a:lnTo>
                  <a:pt x="0" y="360679"/>
                </a:lnTo>
                <a:lnTo>
                  <a:pt x="5668" y="388774"/>
                </a:lnTo>
                <a:lnTo>
                  <a:pt x="21128" y="411702"/>
                </a:lnTo>
                <a:lnTo>
                  <a:pt x="44057" y="427152"/>
                </a:lnTo>
                <a:lnTo>
                  <a:pt x="72135" y="432815"/>
                </a:lnTo>
                <a:lnTo>
                  <a:pt x="1236980" y="432815"/>
                </a:lnTo>
                <a:lnTo>
                  <a:pt x="1265074" y="427152"/>
                </a:lnTo>
                <a:lnTo>
                  <a:pt x="1288002" y="411702"/>
                </a:lnTo>
                <a:lnTo>
                  <a:pt x="1303452" y="388774"/>
                </a:lnTo>
                <a:lnTo>
                  <a:pt x="1309116" y="360679"/>
                </a:lnTo>
                <a:lnTo>
                  <a:pt x="1309116" y="72135"/>
                </a:lnTo>
                <a:lnTo>
                  <a:pt x="1303452" y="44041"/>
                </a:lnTo>
                <a:lnTo>
                  <a:pt x="1288002" y="21113"/>
                </a:lnTo>
                <a:lnTo>
                  <a:pt x="1265074" y="5663"/>
                </a:lnTo>
                <a:lnTo>
                  <a:pt x="1236980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1195222" y="4856226"/>
            <a:ext cx="73914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机器学习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6716268" y="4780788"/>
            <a:ext cx="803275" cy="431800"/>
          </a:xfrm>
          <a:custGeom>
            <a:rect l="l" t="t" r="r" b="b"/>
            <a:pathLst>
              <a:path w="803275" h="431800">
                <a:moveTo>
                  <a:pt x="731265" y="0"/>
                </a:moveTo>
                <a:lnTo>
                  <a:pt x="71881" y="0"/>
                </a:lnTo>
                <a:lnTo>
                  <a:pt x="43880" y="5641"/>
                </a:lnTo>
                <a:lnTo>
                  <a:pt x="21034" y="21034"/>
                </a:lnTo>
                <a:lnTo>
                  <a:pt x="5641" y="43880"/>
                </a:lnTo>
                <a:lnTo>
                  <a:pt x="0" y="71881"/>
                </a:lnTo>
                <a:lnTo>
                  <a:pt x="0" y="359410"/>
                </a:lnTo>
                <a:lnTo>
                  <a:pt x="5641" y="387411"/>
                </a:lnTo>
                <a:lnTo>
                  <a:pt x="21034" y="410257"/>
                </a:lnTo>
                <a:lnTo>
                  <a:pt x="43880" y="425650"/>
                </a:lnTo>
                <a:lnTo>
                  <a:pt x="71881" y="431292"/>
                </a:lnTo>
                <a:lnTo>
                  <a:pt x="731265" y="431292"/>
                </a:lnTo>
                <a:lnTo>
                  <a:pt x="759267" y="425650"/>
                </a:lnTo>
                <a:lnTo>
                  <a:pt x="782113" y="410257"/>
                </a:lnTo>
                <a:lnTo>
                  <a:pt x="797506" y="387411"/>
                </a:lnTo>
                <a:lnTo>
                  <a:pt x="803148" y="359410"/>
                </a:lnTo>
                <a:lnTo>
                  <a:pt x="803148" y="71881"/>
                </a:lnTo>
                <a:lnTo>
                  <a:pt x="797506" y="43880"/>
                </a:lnTo>
                <a:lnTo>
                  <a:pt x="782113" y="21034"/>
                </a:lnTo>
                <a:lnTo>
                  <a:pt x="759267" y="5641"/>
                </a:lnTo>
                <a:lnTo>
                  <a:pt x="731265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9374123" y="4780788"/>
            <a:ext cx="972819" cy="431800"/>
          </a:xfrm>
          <a:custGeom>
            <a:rect l="l" t="t" r="r" b="b"/>
            <a:pathLst>
              <a:path w="972819" h="431800">
                <a:moveTo>
                  <a:pt x="900429" y="0"/>
                </a:moveTo>
                <a:lnTo>
                  <a:pt x="71881" y="0"/>
                </a:lnTo>
                <a:lnTo>
                  <a:pt x="43880" y="5641"/>
                </a:lnTo>
                <a:lnTo>
                  <a:pt x="21034" y="21034"/>
                </a:lnTo>
                <a:lnTo>
                  <a:pt x="5641" y="43880"/>
                </a:lnTo>
                <a:lnTo>
                  <a:pt x="0" y="71881"/>
                </a:lnTo>
                <a:lnTo>
                  <a:pt x="0" y="359410"/>
                </a:lnTo>
                <a:lnTo>
                  <a:pt x="5641" y="387411"/>
                </a:lnTo>
                <a:lnTo>
                  <a:pt x="21034" y="410257"/>
                </a:lnTo>
                <a:lnTo>
                  <a:pt x="43880" y="425650"/>
                </a:lnTo>
                <a:lnTo>
                  <a:pt x="71881" y="431292"/>
                </a:lnTo>
                <a:lnTo>
                  <a:pt x="900429" y="431292"/>
                </a:lnTo>
                <a:lnTo>
                  <a:pt x="928431" y="425650"/>
                </a:lnTo>
                <a:lnTo>
                  <a:pt x="951277" y="410257"/>
                </a:lnTo>
                <a:lnTo>
                  <a:pt x="966670" y="387411"/>
                </a:lnTo>
                <a:lnTo>
                  <a:pt x="972311" y="359410"/>
                </a:lnTo>
                <a:lnTo>
                  <a:pt x="972311" y="71881"/>
                </a:lnTo>
                <a:lnTo>
                  <a:pt x="966670" y="43880"/>
                </a:lnTo>
                <a:lnTo>
                  <a:pt x="951277" y="21034"/>
                </a:lnTo>
                <a:lnTo>
                  <a:pt x="928431" y="5641"/>
                </a:lnTo>
                <a:lnTo>
                  <a:pt x="900429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2894076" y="4764023"/>
            <a:ext cx="1309370" cy="431800"/>
          </a:xfrm>
          <a:custGeom>
            <a:rect l="l" t="t" r="r" b="b"/>
            <a:pathLst>
              <a:path w="1309370" h="431800">
                <a:moveTo>
                  <a:pt x="1237234" y="0"/>
                </a:moveTo>
                <a:lnTo>
                  <a:pt x="71881" y="0"/>
                </a:lnTo>
                <a:lnTo>
                  <a:pt x="43880" y="5641"/>
                </a:lnTo>
                <a:lnTo>
                  <a:pt x="21034" y="21034"/>
                </a:lnTo>
                <a:lnTo>
                  <a:pt x="5641" y="43880"/>
                </a:lnTo>
                <a:lnTo>
                  <a:pt x="0" y="71881"/>
                </a:lnTo>
                <a:lnTo>
                  <a:pt x="0" y="359409"/>
                </a:lnTo>
                <a:lnTo>
                  <a:pt x="5641" y="387411"/>
                </a:lnTo>
                <a:lnTo>
                  <a:pt x="21034" y="410257"/>
                </a:lnTo>
                <a:lnTo>
                  <a:pt x="43880" y="425650"/>
                </a:lnTo>
                <a:lnTo>
                  <a:pt x="71881" y="431292"/>
                </a:lnTo>
                <a:lnTo>
                  <a:pt x="1237234" y="431292"/>
                </a:lnTo>
                <a:lnTo>
                  <a:pt x="1265235" y="425650"/>
                </a:lnTo>
                <a:lnTo>
                  <a:pt x="1288081" y="410257"/>
                </a:lnTo>
                <a:lnTo>
                  <a:pt x="1303474" y="387411"/>
                </a:lnTo>
                <a:lnTo>
                  <a:pt x="1309115" y="359409"/>
                </a:lnTo>
                <a:lnTo>
                  <a:pt x="1309115" y="71881"/>
                </a:lnTo>
                <a:lnTo>
                  <a:pt x="1303474" y="43880"/>
                </a:lnTo>
                <a:lnTo>
                  <a:pt x="1288081" y="21034"/>
                </a:lnTo>
                <a:lnTo>
                  <a:pt x="1265235" y="5641"/>
                </a:lnTo>
                <a:lnTo>
                  <a:pt x="1237234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3180079" y="4853432"/>
            <a:ext cx="73914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深度学习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3477767" y="4434840"/>
            <a:ext cx="143256" cy="14478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5323332" y="4762500"/>
            <a:ext cx="1309370" cy="433070"/>
          </a:xfrm>
          <a:custGeom>
            <a:rect l="l" t="t" r="r" b="b"/>
            <a:pathLst>
              <a:path w="1309370" h="433070">
                <a:moveTo>
                  <a:pt x="1236979" y="0"/>
                </a:moveTo>
                <a:lnTo>
                  <a:pt x="72135" y="0"/>
                </a:lnTo>
                <a:lnTo>
                  <a:pt x="44041" y="5663"/>
                </a:lnTo>
                <a:lnTo>
                  <a:pt x="21113" y="21113"/>
                </a:lnTo>
                <a:lnTo>
                  <a:pt x="5663" y="44041"/>
                </a:lnTo>
                <a:lnTo>
                  <a:pt x="0" y="72136"/>
                </a:lnTo>
                <a:lnTo>
                  <a:pt x="0" y="360680"/>
                </a:lnTo>
                <a:lnTo>
                  <a:pt x="5663" y="388774"/>
                </a:lnTo>
                <a:lnTo>
                  <a:pt x="21113" y="411702"/>
                </a:lnTo>
                <a:lnTo>
                  <a:pt x="44041" y="427152"/>
                </a:lnTo>
                <a:lnTo>
                  <a:pt x="72135" y="432816"/>
                </a:lnTo>
                <a:lnTo>
                  <a:pt x="1236979" y="432816"/>
                </a:lnTo>
                <a:lnTo>
                  <a:pt x="1265074" y="427152"/>
                </a:lnTo>
                <a:lnTo>
                  <a:pt x="1288002" y="411702"/>
                </a:lnTo>
                <a:lnTo>
                  <a:pt x="1303452" y="388774"/>
                </a:lnTo>
                <a:lnTo>
                  <a:pt x="1309115" y="360680"/>
                </a:lnTo>
                <a:lnTo>
                  <a:pt x="1309115" y="72136"/>
                </a:lnTo>
                <a:lnTo>
                  <a:pt x="1303452" y="44041"/>
                </a:lnTo>
                <a:lnTo>
                  <a:pt x="1288002" y="21113"/>
                </a:lnTo>
                <a:lnTo>
                  <a:pt x="1265074" y="5663"/>
                </a:lnTo>
                <a:lnTo>
                  <a:pt x="1236979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5444744" y="4853177"/>
            <a:ext cx="106743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5">
                <a:solidFill>
                  <a:srgbClr val="FFFFFF"/>
                </a:solidFill>
                <a:latin typeface="微软雅黑"/>
                <a:cs typeface="微软雅黑"/>
              </a:rPr>
              <a:t>Transformer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5907023" y="4436364"/>
            <a:ext cx="143255" cy="14325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533144" y="1871472"/>
            <a:ext cx="71628" cy="261213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3512820" y="2506979"/>
            <a:ext cx="73151" cy="1976628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 txBox="1"/>
          <p:nvPr/>
        </p:nvSpPr>
        <p:spPr>
          <a:xfrm>
            <a:off x="261924" y="690628"/>
            <a:ext cx="11643360" cy="3797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marR="5080" indent="-228600" algn="just">
              <a:lnSpc>
                <a:spcPct val="130100"/>
              </a:lnSpc>
              <a:spcBef>
                <a:spcPts val="100"/>
              </a:spcBef>
              <a:buClr>
                <a:srgbClr val="1D9ED2"/>
              </a:buClr>
              <a:buFont typeface="Wingdings"/>
              <a:buChar char=""/>
              <a:tabLst>
                <a:tab pos="241300"/>
              </a:tabLst>
            </a:pP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在</a:t>
            </a:r>
            <a:r>
              <a:rPr sz="1400" spc="-5">
                <a:solidFill>
                  <a:srgbClr val="585858"/>
                </a:solidFill>
                <a:latin typeface="Calibri"/>
                <a:cs typeface="Calibri"/>
              </a:rPr>
              <a:t>1956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年的达特茅斯会议上，“人工智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能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”的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概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念被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首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次提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出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，六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十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多年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以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来，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历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经逻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辑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推理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、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专家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系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统、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深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度学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习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等技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术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的发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展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，人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工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智能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也</a:t>
            </a:r>
            <a:r>
              <a:rPr sz="1400" spc="5">
                <a:solidFill>
                  <a:srgbClr val="585858"/>
                </a:solidFill>
                <a:latin typeface="微软雅黑"/>
                <a:cs typeface="微软雅黑"/>
              </a:rPr>
              <a:t>经 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历了数次沉浮，有如日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中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天的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发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展时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期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，也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有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因技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术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不足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热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度退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去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后的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寒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潮。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而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每一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次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寒潮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后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，也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会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经历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技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术的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蛰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伏发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展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，为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人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工智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能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带来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里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程碑 式的进步。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600">
              <a:latin typeface="微软雅黑"/>
              <a:cs typeface="微软雅黑"/>
            </a:endParaRPr>
          </a:p>
          <a:p>
            <a:pPr marL="1370330">
              <a:lnSpc>
                <a:spcPct val="100000"/>
              </a:lnSpc>
            </a:pPr>
            <a:r>
              <a:rPr sz="1400" b="1" spc="-5">
                <a:solidFill>
                  <a:srgbClr val="1D9ED2"/>
                </a:solidFill>
                <a:latin typeface="微软雅黑"/>
                <a:cs typeface="微软雅黑"/>
              </a:rPr>
              <a:t>2012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年以前</a:t>
            </a:r>
            <a:r>
              <a:rPr sz="1400" b="1" i="1" spc="-30">
                <a:solidFill>
                  <a:srgbClr val="1D9ED2"/>
                </a:solidFill>
                <a:latin typeface="微软雅黑"/>
                <a:cs typeface="微软雅黑"/>
              </a:rPr>
              <a:t> 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机器学习时代</a:t>
            </a:r>
            <a:endParaRPr sz="1400">
              <a:latin typeface="微软雅黑"/>
              <a:cs typeface="微软雅黑"/>
            </a:endParaRPr>
          </a:p>
          <a:p>
            <a:pPr marL="1370330">
              <a:lnSpc>
                <a:spcPct val="100000"/>
              </a:lnSpc>
              <a:spcBef>
                <a:spcPts val="840"/>
              </a:spcBef>
            </a:pPr>
            <a:r>
              <a:rPr sz="1400">
                <a:latin typeface="微软雅黑"/>
                <a:cs typeface="微软雅黑"/>
              </a:rPr>
              <a:t>以统计算法和先验知识</a:t>
            </a:r>
            <a:r>
              <a:rPr sz="1400" spc="-15">
                <a:latin typeface="微软雅黑"/>
                <a:cs typeface="微软雅黑"/>
              </a:rPr>
              <a:t>驱</a:t>
            </a:r>
            <a:r>
              <a:rPr sz="1400">
                <a:latin typeface="微软雅黑"/>
                <a:cs typeface="微软雅黑"/>
              </a:rPr>
              <a:t>动</a:t>
            </a:r>
            <a:endParaRPr sz="1400">
              <a:latin typeface="微软雅黑"/>
              <a:cs typeface="微软雅黑"/>
            </a:endParaRPr>
          </a:p>
          <a:p>
            <a:pPr marL="3342640">
              <a:lnSpc>
                <a:spcPct val="100000"/>
              </a:lnSpc>
              <a:spcBef>
                <a:spcPts val="1235"/>
              </a:spcBef>
            </a:pPr>
            <a:r>
              <a:rPr sz="1400" b="1" spc="-5">
                <a:solidFill>
                  <a:srgbClr val="1D9ED2"/>
                </a:solidFill>
                <a:latin typeface="微软雅黑"/>
                <a:cs typeface="微软雅黑"/>
              </a:rPr>
              <a:t>2012-2017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年以前</a:t>
            </a:r>
            <a:r>
              <a:rPr sz="1400" b="1" i="1" spc="-35">
                <a:solidFill>
                  <a:srgbClr val="1D9ED2"/>
                </a:solidFill>
                <a:latin typeface="微软雅黑"/>
                <a:cs typeface="微软雅黑"/>
              </a:rPr>
              <a:t> 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深度学习时代</a:t>
            </a:r>
            <a:endParaRPr sz="1400">
              <a:latin typeface="微软雅黑"/>
              <a:cs typeface="微软雅黑"/>
            </a:endParaRPr>
          </a:p>
          <a:p>
            <a:pPr marL="3342640">
              <a:lnSpc>
                <a:spcPct val="100000"/>
              </a:lnSpc>
              <a:spcBef>
                <a:spcPts val="840"/>
              </a:spcBef>
            </a:pPr>
            <a:r>
              <a:rPr sz="1400">
                <a:latin typeface="微软雅黑"/>
                <a:cs typeface="微软雅黑"/>
              </a:rPr>
              <a:t>以深度学习为代表得数</a:t>
            </a:r>
            <a:r>
              <a:rPr sz="1400" spc="-15">
                <a:latin typeface="微软雅黑"/>
                <a:cs typeface="微软雅黑"/>
              </a:rPr>
              <a:t>据</a:t>
            </a:r>
            <a:r>
              <a:rPr sz="1400">
                <a:latin typeface="微软雅黑"/>
                <a:cs typeface="微软雅黑"/>
              </a:rPr>
              <a:t>驱动</a:t>
            </a:r>
            <a:r>
              <a:rPr sz="1400" spc="-15">
                <a:latin typeface="微软雅黑"/>
                <a:cs typeface="微软雅黑"/>
              </a:rPr>
              <a:t>模</a:t>
            </a:r>
            <a:r>
              <a:rPr sz="1400">
                <a:latin typeface="微软雅黑"/>
                <a:cs typeface="微软雅黑"/>
              </a:rPr>
              <a:t>式</a:t>
            </a:r>
            <a:endParaRPr sz="1400">
              <a:latin typeface="微软雅黑"/>
              <a:cs typeface="微软雅黑"/>
            </a:endParaRPr>
          </a:p>
          <a:p>
            <a:pPr marL="5843905">
              <a:lnSpc>
                <a:spcPct val="100000"/>
              </a:lnSpc>
              <a:spcBef>
                <a:spcPts val="1280"/>
              </a:spcBef>
            </a:pPr>
            <a:r>
              <a:rPr sz="1400" b="1" spc="-5">
                <a:solidFill>
                  <a:srgbClr val="1D9ED2"/>
                </a:solidFill>
                <a:latin typeface="微软雅黑"/>
                <a:cs typeface="微软雅黑"/>
              </a:rPr>
              <a:t>2017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年以后</a:t>
            </a:r>
            <a:r>
              <a:rPr sz="1400" b="1" i="1" spc="-30">
                <a:solidFill>
                  <a:srgbClr val="1D9ED2"/>
                </a:solidFill>
                <a:latin typeface="微软雅黑"/>
                <a:cs typeface="微软雅黑"/>
              </a:rPr>
              <a:t> 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大模型时代</a:t>
            </a:r>
            <a:endParaRPr sz="1400">
              <a:latin typeface="微软雅黑"/>
              <a:cs typeface="微软雅黑"/>
            </a:endParaRPr>
          </a:p>
          <a:p>
            <a:pPr marL="5843905">
              <a:lnSpc>
                <a:spcPct val="100000"/>
              </a:lnSpc>
              <a:spcBef>
                <a:spcPts val="840"/>
              </a:spcBef>
            </a:pPr>
            <a:r>
              <a:rPr sz="1400">
                <a:latin typeface="微软雅黑"/>
                <a:cs typeface="微软雅黑"/>
              </a:rPr>
              <a:t>以</a:t>
            </a:r>
            <a:r>
              <a:rPr sz="1400" spc="-15">
                <a:latin typeface="微软雅黑"/>
                <a:cs typeface="微软雅黑"/>
              </a:rPr>
              <a:t>Transformer</a:t>
            </a:r>
            <a:r>
              <a:rPr sz="1400">
                <a:latin typeface="微软雅黑"/>
                <a:cs typeface="微软雅黑"/>
              </a:rPr>
              <a:t>为框架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融合</a:t>
            </a:r>
            <a:r>
              <a:rPr sz="1400" spc="-15">
                <a:latin typeface="微软雅黑"/>
                <a:cs typeface="微软雅黑"/>
              </a:rPr>
              <a:t>多</a:t>
            </a:r>
            <a:r>
              <a:rPr sz="1400">
                <a:latin typeface="微软雅黑"/>
                <a:cs typeface="微软雅黑"/>
              </a:rPr>
              <a:t>头注</a:t>
            </a:r>
            <a:r>
              <a:rPr sz="1400" spc="-15">
                <a:latin typeface="微软雅黑"/>
                <a:cs typeface="微软雅黑"/>
              </a:rPr>
              <a:t>意</a:t>
            </a:r>
            <a:r>
              <a:rPr sz="1400">
                <a:latin typeface="微软雅黑"/>
                <a:cs typeface="微软雅黑"/>
              </a:rPr>
              <a:t>力机</a:t>
            </a:r>
            <a:r>
              <a:rPr sz="1400" spc="-15">
                <a:latin typeface="微软雅黑"/>
                <a:cs typeface="微软雅黑"/>
              </a:rPr>
              <a:t>制</a:t>
            </a:r>
            <a:r>
              <a:rPr sz="1400">
                <a:latin typeface="微软雅黑"/>
                <a:cs typeface="微软雅黑"/>
              </a:rPr>
              <a:t>的新</a:t>
            </a:r>
            <a:r>
              <a:rPr sz="1400" spc="-15">
                <a:latin typeface="微软雅黑"/>
                <a:cs typeface="微软雅黑"/>
              </a:rPr>
              <a:t>算</a:t>
            </a:r>
            <a:r>
              <a:rPr sz="1400">
                <a:latin typeface="微软雅黑"/>
                <a:cs typeface="微软雅黑"/>
              </a:rPr>
              <a:t>法</a:t>
            </a:r>
            <a:endParaRPr sz="1400">
              <a:latin typeface="微软雅黑"/>
              <a:cs typeface="微软雅黑"/>
            </a:endParaRPr>
          </a:p>
          <a:p>
            <a:pPr marL="5843905" marR="1066165">
              <a:lnSpc>
                <a:spcPts val="2520"/>
              </a:lnSpc>
              <a:spcBef>
                <a:spcPts val="220"/>
              </a:spcBef>
            </a:pPr>
            <a:r>
              <a:rPr sz="1400">
                <a:latin typeface="微软雅黑"/>
                <a:cs typeface="微软雅黑"/>
              </a:rPr>
              <a:t>克服了</a:t>
            </a:r>
            <a:r>
              <a:rPr sz="1400" spc="-15">
                <a:latin typeface="微软雅黑"/>
                <a:cs typeface="微软雅黑"/>
              </a:rPr>
              <a:t>传</a:t>
            </a:r>
            <a:r>
              <a:rPr sz="1400">
                <a:latin typeface="微软雅黑"/>
                <a:cs typeface="微软雅黑"/>
              </a:rPr>
              <a:t>统深</a:t>
            </a:r>
            <a:r>
              <a:rPr sz="1400" spc="-15">
                <a:latin typeface="微软雅黑"/>
                <a:cs typeface="微软雅黑"/>
              </a:rPr>
              <a:t>度学</a:t>
            </a:r>
            <a:r>
              <a:rPr sz="1400">
                <a:latin typeface="微软雅黑"/>
                <a:cs typeface="微软雅黑"/>
              </a:rPr>
              <a:t>习算法</a:t>
            </a:r>
            <a:r>
              <a:rPr sz="1400" spc="-5">
                <a:latin typeface="微软雅黑"/>
                <a:cs typeface="微软雅黑"/>
              </a:rPr>
              <a:t>（CNN</a:t>
            </a:r>
            <a:r>
              <a:rPr sz="1400">
                <a:latin typeface="微软雅黑"/>
                <a:cs typeface="微软雅黑"/>
              </a:rPr>
              <a:t>、</a:t>
            </a:r>
            <a:r>
              <a:rPr sz="1400" spc="-5">
                <a:latin typeface="微软雅黑"/>
                <a:cs typeface="微软雅黑"/>
              </a:rPr>
              <a:t>RNN）</a:t>
            </a:r>
            <a:r>
              <a:rPr sz="1400">
                <a:latin typeface="微软雅黑"/>
                <a:cs typeface="微软雅黑"/>
              </a:rPr>
              <a:t>的</a:t>
            </a:r>
            <a:r>
              <a:rPr sz="1400" spc="-15">
                <a:latin typeface="微软雅黑"/>
                <a:cs typeface="微软雅黑"/>
              </a:rPr>
              <a:t>缺</a:t>
            </a:r>
            <a:r>
              <a:rPr sz="1400">
                <a:latin typeface="微软雅黑"/>
                <a:cs typeface="微软雅黑"/>
              </a:rPr>
              <a:t>陷，</a:t>
            </a:r>
            <a:r>
              <a:rPr sz="1400" spc="-15">
                <a:latin typeface="微软雅黑"/>
                <a:cs typeface="微软雅黑"/>
              </a:rPr>
              <a:t>大数</a:t>
            </a:r>
            <a:r>
              <a:rPr sz="1400">
                <a:latin typeface="微软雅黑"/>
                <a:cs typeface="微软雅黑"/>
              </a:rPr>
              <a:t>据、 大模型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5942076" y="3226307"/>
            <a:ext cx="71627" cy="1309115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5323332" y="5967984"/>
            <a:ext cx="1309370" cy="431800"/>
          </a:xfrm>
          <a:custGeom>
            <a:rect l="l" t="t" r="r" b="b"/>
            <a:pathLst>
              <a:path w="1309370" h="431800">
                <a:moveTo>
                  <a:pt x="1237234" y="0"/>
                </a:moveTo>
                <a:lnTo>
                  <a:pt x="71881" y="0"/>
                </a:lnTo>
                <a:lnTo>
                  <a:pt x="43880" y="5648"/>
                </a:lnTo>
                <a:lnTo>
                  <a:pt x="21034" y="21053"/>
                </a:lnTo>
                <a:lnTo>
                  <a:pt x="5641" y="43901"/>
                </a:lnTo>
                <a:lnTo>
                  <a:pt x="0" y="71881"/>
                </a:lnTo>
                <a:lnTo>
                  <a:pt x="0" y="359409"/>
                </a:lnTo>
                <a:lnTo>
                  <a:pt x="5641" y="387390"/>
                </a:lnTo>
                <a:lnTo>
                  <a:pt x="21034" y="410238"/>
                </a:lnTo>
                <a:lnTo>
                  <a:pt x="43880" y="425643"/>
                </a:lnTo>
                <a:lnTo>
                  <a:pt x="71881" y="431291"/>
                </a:lnTo>
                <a:lnTo>
                  <a:pt x="1237234" y="431291"/>
                </a:lnTo>
                <a:lnTo>
                  <a:pt x="1265235" y="425643"/>
                </a:lnTo>
                <a:lnTo>
                  <a:pt x="1288081" y="410238"/>
                </a:lnTo>
                <a:lnTo>
                  <a:pt x="1303474" y="387390"/>
                </a:lnTo>
                <a:lnTo>
                  <a:pt x="1309115" y="359409"/>
                </a:lnTo>
                <a:lnTo>
                  <a:pt x="1309115" y="71881"/>
                </a:lnTo>
                <a:lnTo>
                  <a:pt x="1303474" y="43901"/>
                </a:lnTo>
                <a:lnTo>
                  <a:pt x="1288081" y="21053"/>
                </a:lnTo>
                <a:lnTo>
                  <a:pt x="1265235" y="5648"/>
                </a:lnTo>
                <a:lnTo>
                  <a:pt x="1237234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5792215" y="6058001"/>
            <a:ext cx="37211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-10">
                <a:solidFill>
                  <a:srgbClr val="FFFFFF"/>
                </a:solidFill>
                <a:latin typeface="微软雅黑"/>
                <a:cs typeface="微软雅黑"/>
              </a:rPr>
              <a:t>Be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rt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7601711" y="4780788"/>
            <a:ext cx="803275" cy="431800"/>
          </a:xfrm>
          <a:custGeom>
            <a:rect l="l" t="t" r="r" b="b"/>
            <a:pathLst>
              <a:path w="803275" h="431800">
                <a:moveTo>
                  <a:pt x="731266" y="0"/>
                </a:moveTo>
                <a:lnTo>
                  <a:pt x="71882" y="0"/>
                </a:lnTo>
                <a:lnTo>
                  <a:pt x="43880" y="5641"/>
                </a:lnTo>
                <a:lnTo>
                  <a:pt x="21034" y="21034"/>
                </a:lnTo>
                <a:lnTo>
                  <a:pt x="5641" y="43880"/>
                </a:lnTo>
                <a:lnTo>
                  <a:pt x="0" y="71881"/>
                </a:lnTo>
                <a:lnTo>
                  <a:pt x="0" y="359410"/>
                </a:lnTo>
                <a:lnTo>
                  <a:pt x="5641" y="387411"/>
                </a:lnTo>
                <a:lnTo>
                  <a:pt x="21034" y="410257"/>
                </a:lnTo>
                <a:lnTo>
                  <a:pt x="43880" y="425650"/>
                </a:lnTo>
                <a:lnTo>
                  <a:pt x="71882" y="431292"/>
                </a:lnTo>
                <a:lnTo>
                  <a:pt x="731266" y="431292"/>
                </a:lnTo>
                <a:lnTo>
                  <a:pt x="759267" y="425650"/>
                </a:lnTo>
                <a:lnTo>
                  <a:pt x="782113" y="410257"/>
                </a:lnTo>
                <a:lnTo>
                  <a:pt x="797506" y="387411"/>
                </a:lnTo>
                <a:lnTo>
                  <a:pt x="803148" y="359410"/>
                </a:lnTo>
                <a:lnTo>
                  <a:pt x="803148" y="71881"/>
                </a:lnTo>
                <a:lnTo>
                  <a:pt x="797506" y="43880"/>
                </a:lnTo>
                <a:lnTo>
                  <a:pt x="782113" y="21034"/>
                </a:lnTo>
                <a:lnTo>
                  <a:pt x="759267" y="5641"/>
                </a:lnTo>
                <a:lnTo>
                  <a:pt x="731266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8488680" y="4780788"/>
            <a:ext cx="803275" cy="431800"/>
          </a:xfrm>
          <a:custGeom>
            <a:rect l="l" t="t" r="r" b="b"/>
            <a:pathLst>
              <a:path w="803275" h="431800">
                <a:moveTo>
                  <a:pt x="731266" y="0"/>
                </a:moveTo>
                <a:lnTo>
                  <a:pt x="71881" y="0"/>
                </a:lnTo>
                <a:lnTo>
                  <a:pt x="43880" y="5641"/>
                </a:lnTo>
                <a:lnTo>
                  <a:pt x="21034" y="21034"/>
                </a:lnTo>
                <a:lnTo>
                  <a:pt x="5641" y="43880"/>
                </a:lnTo>
                <a:lnTo>
                  <a:pt x="0" y="71881"/>
                </a:lnTo>
                <a:lnTo>
                  <a:pt x="0" y="359410"/>
                </a:lnTo>
                <a:lnTo>
                  <a:pt x="5641" y="387411"/>
                </a:lnTo>
                <a:lnTo>
                  <a:pt x="21034" y="410257"/>
                </a:lnTo>
                <a:lnTo>
                  <a:pt x="43880" y="425650"/>
                </a:lnTo>
                <a:lnTo>
                  <a:pt x="71881" y="431292"/>
                </a:lnTo>
                <a:lnTo>
                  <a:pt x="731266" y="431292"/>
                </a:lnTo>
                <a:lnTo>
                  <a:pt x="759267" y="425650"/>
                </a:lnTo>
                <a:lnTo>
                  <a:pt x="782113" y="410257"/>
                </a:lnTo>
                <a:lnTo>
                  <a:pt x="797506" y="387411"/>
                </a:lnTo>
                <a:lnTo>
                  <a:pt x="803148" y="359410"/>
                </a:lnTo>
                <a:lnTo>
                  <a:pt x="803148" y="71881"/>
                </a:lnTo>
                <a:lnTo>
                  <a:pt x="797506" y="43880"/>
                </a:lnTo>
                <a:lnTo>
                  <a:pt x="782113" y="21034"/>
                </a:lnTo>
                <a:lnTo>
                  <a:pt x="759267" y="5641"/>
                </a:lnTo>
                <a:lnTo>
                  <a:pt x="731266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10428731" y="4780788"/>
            <a:ext cx="805180" cy="431800"/>
          </a:xfrm>
          <a:custGeom>
            <a:rect l="l" t="t" r="r" b="b"/>
            <a:pathLst>
              <a:path w="805179" h="431800">
                <a:moveTo>
                  <a:pt x="732790" y="0"/>
                </a:moveTo>
                <a:lnTo>
                  <a:pt x="71882" y="0"/>
                </a:lnTo>
                <a:lnTo>
                  <a:pt x="43880" y="5641"/>
                </a:lnTo>
                <a:lnTo>
                  <a:pt x="21034" y="21034"/>
                </a:lnTo>
                <a:lnTo>
                  <a:pt x="5641" y="43880"/>
                </a:lnTo>
                <a:lnTo>
                  <a:pt x="0" y="71881"/>
                </a:lnTo>
                <a:lnTo>
                  <a:pt x="0" y="359410"/>
                </a:lnTo>
                <a:lnTo>
                  <a:pt x="5641" y="387411"/>
                </a:lnTo>
                <a:lnTo>
                  <a:pt x="21034" y="410257"/>
                </a:lnTo>
                <a:lnTo>
                  <a:pt x="43880" y="425650"/>
                </a:lnTo>
                <a:lnTo>
                  <a:pt x="71882" y="431292"/>
                </a:lnTo>
                <a:lnTo>
                  <a:pt x="732790" y="431292"/>
                </a:lnTo>
                <a:lnTo>
                  <a:pt x="760791" y="425650"/>
                </a:lnTo>
                <a:lnTo>
                  <a:pt x="783637" y="410257"/>
                </a:lnTo>
                <a:lnTo>
                  <a:pt x="799030" y="387411"/>
                </a:lnTo>
                <a:lnTo>
                  <a:pt x="804672" y="359410"/>
                </a:lnTo>
                <a:lnTo>
                  <a:pt x="804672" y="71881"/>
                </a:lnTo>
                <a:lnTo>
                  <a:pt x="799030" y="43880"/>
                </a:lnTo>
                <a:lnTo>
                  <a:pt x="783637" y="21034"/>
                </a:lnTo>
                <a:lnTo>
                  <a:pt x="760791" y="5641"/>
                </a:lnTo>
                <a:lnTo>
                  <a:pt x="732790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 txBox="1"/>
          <p:nvPr/>
        </p:nvSpPr>
        <p:spPr>
          <a:xfrm>
            <a:off x="5755385" y="5227701"/>
            <a:ext cx="44640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微软雅黑"/>
                <a:cs typeface="微软雅黑"/>
              </a:rPr>
              <a:t>2017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821169" y="4870196"/>
            <a:ext cx="593090" cy="596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2384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GPT-1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135"/>
              </a:spcBef>
            </a:pPr>
            <a:r>
              <a:rPr sz="1400">
                <a:latin typeface="微软雅黑"/>
                <a:cs typeface="微软雅黑"/>
              </a:rPr>
              <a:t>2018.6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707630" y="4870196"/>
            <a:ext cx="593090" cy="596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2384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GPT-2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135"/>
              </a:spcBef>
            </a:pPr>
            <a:r>
              <a:rPr sz="1400">
                <a:latin typeface="微软雅黑"/>
                <a:cs typeface="微软雅黑"/>
              </a:rPr>
              <a:t>2019.2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568563" y="4870196"/>
            <a:ext cx="2597785" cy="596900"/>
          </a:xfrm>
          <a:prstGeom prst="rect">
            <a:avLst/>
          </a:prstGeom>
        </p:spPr>
        <p:txBody>
          <a:bodyPr vert="horz" wrap="square" lIns="0" tIns="119380" rIns="0" bIns="0" rtlCol="0">
            <a:spAutoFit/>
          </a:bodyPr>
          <a:lstStyle/>
          <a:p>
            <a:pPr marL="57785" marR="63500" algn="ctr">
              <a:lnSpc>
                <a:spcPct val="50000"/>
              </a:lnSpc>
              <a:spcBef>
                <a:spcPts val="940"/>
              </a:spcBef>
              <a:tabLst>
                <a:tab pos="922655"/>
                <a:tab pos="1998980"/>
              </a:tabLst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GPT-3	</a:t>
            </a:r>
            <a:r>
              <a:rPr sz="2100" baseline="33730">
                <a:solidFill>
                  <a:srgbClr val="FFFFFF"/>
                </a:solidFill>
                <a:latin typeface="微软雅黑"/>
                <a:cs typeface="微软雅黑"/>
              </a:rPr>
              <a:t>ChatG</a:t>
            </a:r>
            <a:r>
              <a:rPr sz="2100" spc="7" baseline="33730">
                <a:solidFill>
                  <a:srgbClr val="FFFFFF"/>
                </a:solidFill>
                <a:latin typeface="微软雅黑"/>
                <a:cs typeface="微软雅黑"/>
              </a:rPr>
              <a:t>P</a:t>
            </a:r>
            <a:r>
              <a:rPr sz="2100" baseline="33730">
                <a:solidFill>
                  <a:srgbClr val="FFFFFF"/>
                </a:solidFill>
                <a:latin typeface="微软雅黑"/>
                <a:cs typeface="微软雅黑"/>
              </a:rPr>
              <a:t>T	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GPT-4  GPT-3.5</a:t>
            </a:r>
            <a:endParaRPr sz="1400">
              <a:latin typeface="微软雅黑"/>
              <a:cs typeface="微软雅黑"/>
            </a:endParaRPr>
          </a:p>
          <a:p>
            <a:pPr marR="5080" algn="ctr">
              <a:lnSpc>
                <a:spcPct val="100000"/>
              </a:lnSpc>
              <a:spcBef>
                <a:spcPts val="295"/>
              </a:spcBef>
              <a:tabLst>
                <a:tab pos="917575"/>
                <a:tab pos="1940560"/>
              </a:tabLst>
            </a:pPr>
            <a:r>
              <a:rPr sz="1400">
                <a:latin typeface="微软雅黑"/>
                <a:cs typeface="微软雅黑"/>
              </a:rPr>
              <a:t>2020.5	2022.11	2023.3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4379976" y="4957571"/>
            <a:ext cx="619760" cy="76200"/>
          </a:xfrm>
          <a:custGeom>
            <a:rect l="l" t="t" r="r" b="b"/>
            <a:pathLst>
              <a:path w="619760" h="76200">
                <a:moveTo>
                  <a:pt x="543560" y="0"/>
                </a:moveTo>
                <a:lnTo>
                  <a:pt x="543560" y="76200"/>
                </a:lnTo>
                <a:lnTo>
                  <a:pt x="607060" y="44450"/>
                </a:lnTo>
                <a:lnTo>
                  <a:pt x="556260" y="44450"/>
                </a:lnTo>
                <a:lnTo>
                  <a:pt x="556260" y="31750"/>
                </a:lnTo>
                <a:lnTo>
                  <a:pt x="607060" y="31750"/>
                </a:lnTo>
                <a:lnTo>
                  <a:pt x="543560" y="0"/>
                </a:lnTo>
                <a:close/>
              </a:path>
              <a:path w="619760" h="76200">
                <a:moveTo>
                  <a:pt x="543560" y="31750"/>
                </a:moveTo>
                <a:lnTo>
                  <a:pt x="0" y="31750"/>
                </a:lnTo>
                <a:lnTo>
                  <a:pt x="0" y="44450"/>
                </a:lnTo>
                <a:lnTo>
                  <a:pt x="543560" y="44450"/>
                </a:lnTo>
                <a:lnTo>
                  <a:pt x="543560" y="31750"/>
                </a:lnTo>
                <a:close/>
              </a:path>
              <a:path w="619760" h="76200">
                <a:moveTo>
                  <a:pt x="607060" y="31750"/>
                </a:moveTo>
                <a:lnTo>
                  <a:pt x="556260" y="31750"/>
                </a:lnTo>
                <a:lnTo>
                  <a:pt x="556260" y="44450"/>
                </a:lnTo>
                <a:lnTo>
                  <a:pt x="607060" y="44450"/>
                </a:lnTo>
                <a:lnTo>
                  <a:pt x="619760" y="38100"/>
                </a:lnTo>
                <a:lnTo>
                  <a:pt x="607060" y="3175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4375911" y="5480050"/>
            <a:ext cx="713105" cy="599440"/>
          </a:xfrm>
          <a:custGeom>
            <a:rect l="l" t="t" r="r" b="b"/>
            <a:pathLst>
              <a:path w="713104" h="599439">
                <a:moveTo>
                  <a:pt x="650627" y="554852"/>
                </a:moveTo>
                <a:lnTo>
                  <a:pt x="630174" y="579221"/>
                </a:lnTo>
                <a:lnTo>
                  <a:pt x="713104" y="598957"/>
                </a:lnTo>
                <a:lnTo>
                  <a:pt x="697519" y="563041"/>
                </a:lnTo>
                <a:lnTo>
                  <a:pt x="660400" y="563041"/>
                </a:lnTo>
                <a:lnTo>
                  <a:pt x="650627" y="554852"/>
                </a:lnTo>
                <a:close/>
              </a:path>
              <a:path w="713104" h="599439">
                <a:moveTo>
                  <a:pt x="658782" y="545135"/>
                </a:moveTo>
                <a:lnTo>
                  <a:pt x="650627" y="554852"/>
                </a:lnTo>
                <a:lnTo>
                  <a:pt x="660400" y="563041"/>
                </a:lnTo>
                <a:lnTo>
                  <a:pt x="668527" y="553300"/>
                </a:lnTo>
                <a:lnTo>
                  <a:pt x="658782" y="545135"/>
                </a:lnTo>
                <a:close/>
              </a:path>
              <a:path w="713104" h="599439">
                <a:moveTo>
                  <a:pt x="679196" y="520814"/>
                </a:moveTo>
                <a:lnTo>
                  <a:pt x="658782" y="545135"/>
                </a:lnTo>
                <a:lnTo>
                  <a:pt x="668527" y="553300"/>
                </a:lnTo>
                <a:lnTo>
                  <a:pt x="660400" y="563041"/>
                </a:lnTo>
                <a:lnTo>
                  <a:pt x="697519" y="563041"/>
                </a:lnTo>
                <a:lnTo>
                  <a:pt x="679196" y="520814"/>
                </a:lnTo>
                <a:close/>
              </a:path>
              <a:path w="713104" h="599439">
                <a:moveTo>
                  <a:pt x="8127" y="0"/>
                </a:moveTo>
                <a:lnTo>
                  <a:pt x="0" y="9652"/>
                </a:lnTo>
                <a:lnTo>
                  <a:pt x="650627" y="554852"/>
                </a:lnTo>
                <a:lnTo>
                  <a:pt x="658782" y="545135"/>
                </a:lnTo>
                <a:lnTo>
                  <a:pt x="8127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5809488" y="4562868"/>
            <a:ext cx="906792" cy="371843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5861303" y="4568952"/>
            <a:ext cx="801611" cy="397763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5868923" y="4602479"/>
            <a:ext cx="792479" cy="259080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 txBox="1"/>
          <p:nvPr/>
        </p:nvSpPr>
        <p:spPr>
          <a:xfrm>
            <a:off x="5868923" y="4602479"/>
            <a:ext cx="792480" cy="259079"/>
          </a:xfrm>
          <a:prstGeom prst="rect">
            <a:avLst/>
          </a:prstGeom>
        </p:spPr>
        <p:txBody>
          <a:bodyPr vert="horz" wrap="square" lIns="0" tIns="45085" rIns="0" bIns="0" rtlCol="0">
            <a:spAutoFit/>
          </a:bodyPr>
          <a:lstStyle/>
          <a:p>
            <a:pPr marL="132080">
              <a:lnSpc>
                <a:spcPct val="100000"/>
              </a:lnSpc>
              <a:spcBef>
                <a:spcPts val="355"/>
              </a:spcBef>
            </a:pPr>
            <a:r>
              <a:rPr sz="1050">
                <a:solidFill>
                  <a:srgbClr val="FFFFFF"/>
                </a:solidFill>
                <a:latin typeface="微软雅黑"/>
                <a:cs typeface="微软雅黑"/>
              </a:rPr>
              <a:t>Open</a:t>
            </a:r>
            <a:r>
              <a:rPr sz="105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050">
                <a:solidFill>
                  <a:srgbClr val="FFFFFF"/>
                </a:solidFill>
                <a:latin typeface="微软雅黑"/>
                <a:cs typeface="微软雅黑"/>
              </a:rPr>
              <a:t>AI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5809488" y="5780532"/>
            <a:ext cx="906792" cy="371843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5891784" y="5786628"/>
            <a:ext cx="742200" cy="397764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5868923" y="5820155"/>
            <a:ext cx="792479" cy="259079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 txBox="1"/>
          <p:nvPr/>
        </p:nvSpPr>
        <p:spPr>
          <a:xfrm>
            <a:off x="5868923" y="5820155"/>
            <a:ext cx="792480" cy="259079"/>
          </a:xfrm>
          <a:prstGeom prst="rect">
            <a:avLst/>
          </a:prstGeom>
        </p:spPr>
        <p:txBody>
          <a:bodyPr vert="horz" wrap="square" lIns="0" tIns="44450" rIns="0" bIns="0" rtlCol="0">
            <a:spAutoFit/>
          </a:bodyPr>
          <a:lstStyle/>
          <a:p>
            <a:pPr marL="162560">
              <a:lnSpc>
                <a:spcPct val="100000"/>
              </a:lnSpc>
              <a:spcBef>
                <a:spcPts val="350"/>
              </a:spcBef>
            </a:pPr>
            <a:r>
              <a:rPr sz="1050" spc="-5">
                <a:solidFill>
                  <a:srgbClr val="FFFFFF"/>
                </a:solidFill>
                <a:latin typeface="微软雅黑"/>
                <a:cs typeface="微软雅黑"/>
              </a:rPr>
              <a:t>Google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40" name="object 40"/>
          <p:cNvSpPr txBox="1"/>
          <p:nvPr/>
        </p:nvSpPr>
        <p:spPr>
          <a:xfrm rot="19860000">
            <a:off x="605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1" name="object 41"/>
          <p:cNvSpPr txBox="1"/>
          <p:nvPr/>
        </p:nvSpPr>
        <p:spPr>
          <a:xfrm rot="19860000">
            <a:off x="4288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 rot="19860000">
            <a:off x="7971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 rot="19860000">
            <a:off x="605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 rot="19860000">
            <a:off x="4288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 rot="19860000">
            <a:off x="7971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 rot="19860000">
            <a:off x="605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7" name="object 47"/>
          <p:cNvSpPr txBox="1"/>
          <p:nvPr/>
        </p:nvSpPr>
        <p:spPr>
          <a:xfrm rot="19860000">
            <a:off x="4288782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8" name="object 48"/>
          <p:cNvSpPr txBox="1"/>
          <p:nvPr/>
        </p:nvSpPr>
        <p:spPr>
          <a:xfrm rot="19860000">
            <a:off x="7971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849861" y="6559397"/>
            <a:ext cx="9271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585858"/>
                </a:solidFill>
                <a:latin typeface="微软雅黑"/>
                <a:cs typeface="微软雅黑"/>
              </a:rPr>
              <a:t>5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62229" y="6544157"/>
            <a:ext cx="20828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7E7E7E"/>
                </a:solidFill>
                <a:latin typeface="微软雅黑"/>
                <a:cs typeface="微软雅黑"/>
              </a:rPr>
              <a:t>信息来源：公开资料，经亿欧整理绘制。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61924" y="171145"/>
            <a:ext cx="8435340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众多高校研发医疗健</a:t>
            </a:r>
            <a:r>
              <a:rPr spc="5"/>
              <a:t>康</a:t>
            </a:r>
            <a:r>
              <a:rPr i="0" spc="-5">
                <a:latin typeface="微软雅黑"/>
                <a:cs typeface="微软雅黑"/>
              </a:rPr>
              <a:t>AI</a:t>
            </a:r>
            <a:r>
              <a:rPr spc="5"/>
              <a:t>大</a:t>
            </a:r>
            <a:r>
              <a:rPr spc="-15"/>
              <a:t>模</a:t>
            </a:r>
            <a:r>
              <a:rPr spc="5"/>
              <a:t>型，</a:t>
            </a:r>
            <a:r>
              <a:rPr spc="-20"/>
              <a:t>为</a:t>
            </a:r>
            <a:r>
              <a:rPr spc="5"/>
              <a:t>行业</a:t>
            </a:r>
            <a:r>
              <a:rPr spc="-20"/>
              <a:t>发</a:t>
            </a:r>
            <a:r>
              <a:rPr spc="5"/>
              <a:t>展的</a:t>
            </a:r>
            <a:r>
              <a:rPr spc="-20"/>
              <a:t>技</a:t>
            </a:r>
            <a:r>
              <a:rPr spc="5"/>
              <a:t>术底</a:t>
            </a:r>
            <a:r>
              <a:rPr spc="-20"/>
              <a:t>座</a:t>
            </a:r>
            <a:r>
              <a:rPr spc="5"/>
              <a:t>提供</a:t>
            </a:r>
            <a:r>
              <a:rPr spc="-20"/>
              <a:t>了</a:t>
            </a:r>
            <a:r>
              <a:rPr spc="5"/>
              <a:t>坚实</a:t>
            </a:r>
            <a:r>
              <a:rPr spc="-20"/>
              <a:t>的</a:t>
            </a:r>
            <a:r>
              <a:rPr spc="5"/>
              <a:t>基础</a:t>
            </a: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268389" y="1806955"/>
          <a:ext cx="11586210" cy="45567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553585"/>
                <a:gridCol w="2894330"/>
                <a:gridCol w="4119879"/>
              </a:tblGrid>
              <a:tr h="18745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225"/>
                        </a:lnSpc>
                        <a:spcBef>
                          <a:spcPts val="150"/>
                        </a:spcBef>
                      </a:pPr>
                      <a:r>
                        <a:rPr sz="1050" b="1" i="1" spc="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研发高校信息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90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1D9ED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ts val="1225"/>
                        </a:lnSpc>
                        <a:spcBef>
                          <a:spcPts val="150"/>
                        </a:spcBef>
                      </a:pPr>
                      <a:r>
                        <a:rPr sz="1050" b="1" i="1" spc="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模型名称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90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1D9ED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ts val="1225"/>
                        </a:lnSpc>
                        <a:spcBef>
                          <a:spcPts val="150"/>
                        </a:spcBef>
                      </a:pPr>
                      <a:r>
                        <a:rPr sz="1050" b="1" i="1" spc="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模型功能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90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1D9ED2"/>
                    </a:solidFill>
                  </a:tcPr>
                </a:tc>
              </a:tr>
              <a:tr h="877951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7620">
                        <a:lnSpc>
                          <a:spcPct val="100000"/>
                        </a:lnSpc>
                        <a:spcBef>
                          <a:spcPts val="1260"/>
                        </a:spcBef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哈尔滨工业大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学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社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会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计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算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与信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息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检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索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研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究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中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心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健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康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智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能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组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8255">
                        <a:lnSpc>
                          <a:spcPct val="100000"/>
                        </a:lnSpc>
                        <a:spcBef>
                          <a:spcPts val="1260"/>
                        </a:spcBef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本草</a:t>
                      </a:r>
                      <a:r>
                        <a:rPr sz="1575" baseline="2645">
                          <a:latin typeface="Arial"/>
                          <a:cs typeface="Arial"/>
                        </a:rPr>
                        <a:t>BenTaso</a:t>
                      </a:r>
                      <a:endParaRPr sz="1575" baseline="2645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" marR="29845" algn="just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通过医学知识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图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谱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和</a:t>
                      </a:r>
                      <a:r>
                        <a:rPr sz="1050" spc="-5">
                          <a:latin typeface="微软雅黑"/>
                          <a:cs typeface="微软雅黑"/>
                        </a:rPr>
                        <a:t>GPT3.5</a:t>
                      </a:r>
                      <a:r>
                        <a:rPr sz="1050" spc="-70"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API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构建了中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文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医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学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指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令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数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据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集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，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并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在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此 基础上对</a:t>
                      </a:r>
                      <a:r>
                        <a:rPr sz="1050" spc="-5">
                          <a:latin typeface="微软雅黑"/>
                          <a:cs typeface="微软雅黑"/>
                        </a:rPr>
                        <a:t>LLaMA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进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行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了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指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令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微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调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，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提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高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了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LLaMA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在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医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疗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领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域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的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问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答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效 果。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  <a:p>
                      <a:pPr marL="8890" marR="66675" algn="just">
                        <a:lnSpc>
                          <a:spcPct val="100000"/>
                        </a:lnSpc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此外，项目还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尝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试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利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用</a:t>
                      </a:r>
                      <a:r>
                        <a:rPr sz="1050" spc="-5">
                          <a:latin typeface="微软雅黑"/>
                          <a:cs typeface="微软雅黑"/>
                        </a:rPr>
                        <a:t>GPT3.5</a:t>
                      </a:r>
                      <a:r>
                        <a:rPr sz="1050" spc="-90"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API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将医学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文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献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中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的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【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结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论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】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作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为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外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部 信息融入多轮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对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话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中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，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在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此基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础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上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对LLaMA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进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行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了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指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令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微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调。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</a:tr>
              <a:tr h="182625">
                <a:tc rowSpan="2">
                  <a:txBody>
                    <a:bodyPr vert="horz" wrap="square"/>
                    <a:lstStyle/>
                    <a:p>
                      <a:pPr marL="7620">
                        <a:lnSpc>
                          <a:spcPct val="100000"/>
                        </a:lnSpc>
                        <a:spcBef>
                          <a:spcPts val="1190"/>
                        </a:spcBef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华东师范大学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计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算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机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科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学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与技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术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学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院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智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能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知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识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管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理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与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服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务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团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队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51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255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050">
                          <a:latin typeface="Arial"/>
                          <a:cs typeface="Arial"/>
                        </a:rPr>
                        <a:t>ChatMed</a:t>
                      </a:r>
                      <a:endParaRPr sz="10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">
                        <a:lnSpc>
                          <a:spcPts val="1205"/>
                        </a:lnSpc>
                        <a:spcBef>
                          <a:spcPts val="130"/>
                        </a:spcBef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医疗问诊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65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</a:tr>
              <a:tr h="268731">
                <a:tc vMerge="1">
                  <a:txBody>
                    <a:bodyPr vert="horz" wrap="square"/>
                    <a:lstStyle/>
                    <a:p/>
                  </a:txBody>
                  <a:tcPr marL="0" marR="0" marT="151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255">
                        <a:lnSpc>
                          <a:spcPct val="100000"/>
                        </a:lnSpc>
                        <a:spcBef>
                          <a:spcPts val="470"/>
                        </a:spcBef>
                      </a:pPr>
                      <a:r>
                        <a:rPr sz="1575" baseline="2645">
                          <a:latin typeface="Arial"/>
                          <a:cs typeface="Arial"/>
                        </a:rPr>
                        <a:t>ShenNong-TCM-LLM</a:t>
                      </a:r>
                      <a:r>
                        <a:rPr sz="1575" spc="-75" baseline="2645">
                          <a:latin typeface="Arial"/>
                          <a:cs typeface="Arial"/>
                        </a:rPr>
                        <a:t> </a:t>
                      </a:r>
                      <a:r>
                        <a:rPr sz="1575" baseline="2645">
                          <a:latin typeface="Arial"/>
                          <a:cs typeface="Arial"/>
                        </a:rPr>
                        <a:t>-</a:t>
                      </a:r>
                      <a:r>
                        <a:rPr sz="1575" spc="-15" baseline="2645">
                          <a:latin typeface="Arial"/>
                          <a:cs typeface="Arial"/>
                        </a:rPr>
                        <a:t> 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神农中医药大模型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596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">
                        <a:lnSpc>
                          <a:spcPct val="100000"/>
                        </a:lnSpc>
                        <a:spcBef>
                          <a:spcPts val="470"/>
                        </a:spcBef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医疗问诊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596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</a:tr>
              <a:tr h="268859"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650">
                        <a:latin typeface="Times New Roman"/>
                        <a:cs typeface="Times New Roman"/>
                      </a:endParaRPr>
                    </a:p>
                    <a:p>
                      <a:pPr marL="7620">
                        <a:lnSpc>
                          <a:spcPct val="100000"/>
                        </a:lnSpc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澳门理工大学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2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255">
                        <a:lnSpc>
                          <a:spcPct val="100000"/>
                        </a:lnSpc>
                        <a:spcBef>
                          <a:spcPts val="470"/>
                        </a:spcBef>
                      </a:pPr>
                      <a:r>
                        <a:rPr sz="1575" baseline="2645">
                          <a:latin typeface="Arial"/>
                          <a:cs typeface="Arial"/>
                        </a:rPr>
                        <a:t>CareLlama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关怀羊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驼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中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文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医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疗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大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模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型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596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">
                        <a:lnSpc>
                          <a:spcPct val="100000"/>
                        </a:lnSpc>
                        <a:spcBef>
                          <a:spcPts val="470"/>
                        </a:spcBef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通用大模型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596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</a:tr>
              <a:tr h="182625">
                <a:tc vMerge="1">
                  <a:txBody>
                    <a:bodyPr vert="horz" wrap="square"/>
                    <a:lstStyle/>
                    <a:p/>
                  </a:txBody>
                  <a:tcPr marL="0" marR="0" marT="12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255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050">
                          <a:latin typeface="Arial"/>
                          <a:cs typeface="Arial"/>
                        </a:rPr>
                        <a:t>MedQA-ChatGLM</a:t>
                      </a:r>
                      <a:endParaRPr sz="10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">
                        <a:lnSpc>
                          <a:spcPts val="1205"/>
                        </a:lnSpc>
                        <a:spcBef>
                          <a:spcPts val="135"/>
                        </a:spcBef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医学对话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</a:tr>
              <a:tr h="182499">
                <a:tc vMerge="1">
                  <a:txBody>
                    <a:bodyPr vert="horz" wrap="square"/>
                    <a:lstStyle/>
                    <a:p/>
                  </a:txBody>
                  <a:tcPr marL="0" marR="0" marT="12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25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050" spc="-5">
                          <a:latin typeface="Arial"/>
                          <a:cs typeface="Arial"/>
                        </a:rPr>
                        <a:t>XrayGLM</a:t>
                      </a:r>
                      <a:endParaRPr sz="10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">
                        <a:lnSpc>
                          <a:spcPts val="1205"/>
                        </a:lnSpc>
                        <a:spcBef>
                          <a:spcPts val="135"/>
                        </a:spcBef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首个会看胸部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X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光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片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的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中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文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多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模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态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医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学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大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模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型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</a:tr>
              <a:tr h="236347">
                <a:tc rowSpan="2">
                  <a:txBody>
                    <a:bodyPr vert="horz" wrap="square"/>
                    <a:lstStyle/>
                    <a:p>
                      <a:pPr marL="7620">
                        <a:lnSpc>
                          <a:spcPct val="100000"/>
                        </a:lnSpc>
                        <a:spcBef>
                          <a:spcPts val="700"/>
                        </a:spcBef>
                      </a:pPr>
                      <a:r>
                        <a:rPr sz="1050">
                          <a:latin typeface="微软雅黑"/>
                          <a:cs typeface="微软雅黑"/>
                        </a:rPr>
                        <a:t>华南理工大学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未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来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技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术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学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院广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东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省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数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字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孪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生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人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重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点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实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验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室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合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作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单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位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包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括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广东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省 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妇幼保健院、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广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州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市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妇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女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儿童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医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疗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中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心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和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中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山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大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学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附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属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第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三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医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院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等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889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255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50" spc="-5">
                          <a:latin typeface="微软雅黑"/>
                          <a:cs typeface="微软雅黑"/>
                        </a:rPr>
                        <a:t>BianQue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扁鹊</a:t>
                      </a:r>
                      <a:r>
                        <a:rPr sz="1050" spc="-40"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-</a:t>
                      </a:r>
                      <a:r>
                        <a:rPr sz="1050" spc="-5"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中文医疗对话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大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模型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中文医疗对话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</a:tr>
              <a:tr h="250951">
                <a:tc vMerge="1">
                  <a:txBody>
                    <a:bodyPr vert="horz" wrap="square"/>
                    <a:lstStyle/>
                    <a:p/>
                  </a:txBody>
                  <a:tcPr marL="0" marR="0" marT="889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255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1575" baseline="2645">
                          <a:latin typeface="Arial"/>
                          <a:cs typeface="Arial"/>
                        </a:rPr>
                        <a:t>SoulChat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灵</a:t>
                      </a:r>
                      <a:r>
                        <a:rPr sz="1050" spc="-5">
                          <a:latin typeface="微软雅黑"/>
                          <a:cs typeface="微软雅黑"/>
                        </a:rPr>
                        <a:t>心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健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康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大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模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型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1050">
                          <a:latin typeface="微软雅黑"/>
                          <a:cs typeface="微软雅黑"/>
                        </a:rPr>
                        <a:t>中文医疗对话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</a:tr>
              <a:tr h="236347">
                <a:tc rowSpan="2">
                  <a:txBody>
                    <a:bodyPr vert="horz" wrap="square"/>
                    <a:lstStyle/>
                    <a:p>
                      <a:pPr marL="7620">
                        <a:lnSpc>
                          <a:spcPct val="100000"/>
                        </a:lnSpc>
                        <a:spcBef>
                          <a:spcPts val="1060"/>
                        </a:spcBef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华东理工大学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信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息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科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学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与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工程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学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院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3462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255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孙思邈中文医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疗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大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模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型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医疗问诊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</a:tr>
              <a:tr h="182498">
                <a:tc vMerge="1">
                  <a:txBody>
                    <a:bodyPr vert="horz" wrap="square"/>
                    <a:lstStyle/>
                    <a:p/>
                  </a:txBody>
                  <a:tcPr marL="0" marR="0" marT="13462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255">
                        <a:lnSpc>
                          <a:spcPts val="1205"/>
                        </a:lnSpc>
                        <a:spcBef>
                          <a:spcPts val="130"/>
                        </a:spcBef>
                      </a:pPr>
                      <a:r>
                        <a:rPr sz="1575" baseline="2645">
                          <a:latin typeface="Arial"/>
                          <a:cs typeface="Arial"/>
                        </a:rPr>
                        <a:t>Mindchat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漫谈中文心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理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大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模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型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65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">
                        <a:lnSpc>
                          <a:spcPts val="1205"/>
                        </a:lnSpc>
                        <a:spcBef>
                          <a:spcPts val="130"/>
                        </a:spcBef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中文医疗对话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-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心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理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咨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询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、心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理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评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估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、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心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理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诊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断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、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心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理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治疗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65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</a:tr>
              <a:tr h="182626">
                <a:tc>
                  <a:txBody>
                    <a:bodyPr vert="horz" wrap="square"/>
                    <a:lstStyle/>
                    <a:p>
                      <a:pPr marL="7620">
                        <a:lnSpc>
                          <a:spcPts val="1205"/>
                        </a:lnSpc>
                        <a:spcBef>
                          <a:spcPts val="135"/>
                        </a:spcBef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浙江大学、网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新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数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字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健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康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联合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研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究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中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心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255">
                        <a:lnSpc>
                          <a:spcPts val="1205"/>
                        </a:lnSpc>
                        <a:spcBef>
                          <a:spcPts val="135"/>
                        </a:spcBef>
                      </a:pPr>
                      <a:r>
                        <a:rPr sz="1050">
                          <a:latin typeface="微软雅黑"/>
                          <a:cs typeface="微软雅黑"/>
                        </a:rPr>
                        <a:t>QiZhenGPT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启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真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医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学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大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模型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">
                        <a:lnSpc>
                          <a:spcPts val="1205"/>
                        </a:lnSpc>
                        <a:spcBef>
                          <a:spcPts val="135"/>
                        </a:spcBef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药品知识问答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，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医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患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问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答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、病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历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自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动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生成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</a:tr>
              <a:tr h="356361">
                <a:tc>
                  <a:txBody>
                    <a:bodyPr vert="horz" wrap="square"/>
                    <a:lstStyle/>
                    <a:p>
                      <a:pPr marL="7620" marR="16510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1050">
                          <a:latin typeface="微软雅黑"/>
                          <a:cs typeface="微软雅黑"/>
                        </a:rPr>
                        <a:t>上海人工智能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实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验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室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、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上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海交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通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大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学</a:t>
                      </a:r>
                      <a:r>
                        <a:rPr sz="1050" spc="-5">
                          <a:latin typeface="微软雅黑"/>
                          <a:cs typeface="微软雅黑"/>
                        </a:rPr>
                        <a:t>-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清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源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研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究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院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、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华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东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理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工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大</a:t>
                      </a:r>
                      <a:r>
                        <a:rPr sz="1050" spc="-5">
                          <a:latin typeface="微软雅黑"/>
                          <a:cs typeface="微软雅黑"/>
                        </a:rPr>
                        <a:t>学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-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自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然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语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言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处 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理与大数据挖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掘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实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验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室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24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255">
                        <a:lnSpc>
                          <a:spcPct val="100000"/>
                        </a:lnSpc>
                        <a:spcBef>
                          <a:spcPts val="819"/>
                        </a:spcBef>
                      </a:pPr>
                      <a:r>
                        <a:rPr sz="1050">
                          <a:latin typeface="微软雅黑"/>
                          <a:cs typeface="微软雅黑"/>
                        </a:rPr>
                        <a:t>PULSE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中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文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医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疗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大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模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型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0413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" marR="95250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1050">
                          <a:latin typeface="微软雅黑"/>
                          <a:cs typeface="微软雅黑"/>
                        </a:rPr>
                        <a:t>健康教育、医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师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考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试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问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题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、报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告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解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读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、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医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疗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记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录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结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构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化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以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及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模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拟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诊断 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和治疗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24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</a:tr>
              <a:tr h="400392">
                <a:tc>
                  <a:txBody>
                    <a:bodyPr vert="horz" wrap="square"/>
                    <a:lstStyle/>
                    <a:p>
                      <a:pPr marL="7620">
                        <a:lnSpc>
                          <a:spcPct val="100000"/>
                        </a:lnSpc>
                        <a:spcBef>
                          <a:spcPts val="990"/>
                        </a:spcBef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上</a:t>
                      </a:r>
                      <a:r>
                        <a:rPr sz="1050" spc="-5">
                          <a:latin typeface="微软雅黑"/>
                          <a:cs typeface="微软雅黑"/>
                        </a:rPr>
                        <a:t>海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交</a:t>
                      </a:r>
                      <a:r>
                        <a:rPr sz="1050" spc="-5">
                          <a:latin typeface="微软雅黑"/>
                          <a:cs typeface="微软雅黑"/>
                        </a:rPr>
                        <a:t>通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大</a:t>
                      </a:r>
                      <a:r>
                        <a:rPr sz="1050" spc="-5">
                          <a:latin typeface="微软雅黑"/>
                          <a:cs typeface="微软雅黑"/>
                        </a:rPr>
                        <a:t>学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未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来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媒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体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网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络</a:t>
                      </a:r>
                      <a:r>
                        <a:rPr sz="1050" spc="-5">
                          <a:latin typeface="微软雅黑"/>
                          <a:cs typeface="微软雅黑"/>
                        </a:rPr>
                        <a:t>协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同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创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新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中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心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和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上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海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人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工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智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能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实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验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室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智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慧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医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疗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中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心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257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255">
                        <a:lnSpc>
                          <a:spcPct val="100000"/>
                        </a:lnSpc>
                        <a:spcBef>
                          <a:spcPts val="930"/>
                        </a:spcBef>
                      </a:pPr>
                      <a:r>
                        <a:rPr sz="1050">
                          <a:latin typeface="Arial"/>
                          <a:cs typeface="Arial"/>
                        </a:rPr>
                        <a:t>MING</a:t>
                      </a:r>
                      <a:endParaRPr sz="1050">
                        <a:latin typeface="Arial"/>
                        <a:cs typeface="Arial"/>
                      </a:endParaRPr>
                    </a:p>
                  </a:txBody>
                  <a:tcPr marL="0" marR="0" marT="1181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" marR="74295">
                        <a:lnSpc>
                          <a:spcPct val="100000"/>
                        </a:lnSpc>
                        <a:spcBef>
                          <a:spcPts val="365"/>
                        </a:spcBef>
                      </a:pPr>
                      <a:r>
                        <a:rPr sz="1050">
                          <a:latin typeface="微软雅黑"/>
                          <a:cs typeface="微软雅黑"/>
                        </a:rPr>
                        <a:t>基于共计2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8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科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室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的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中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文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医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疗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共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识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与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临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床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指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南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文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本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，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从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而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生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成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医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疗</a:t>
                      </a:r>
                      <a:r>
                        <a:rPr sz="1050" spc="-15">
                          <a:latin typeface="微软雅黑"/>
                          <a:cs typeface="微软雅黑"/>
                        </a:rPr>
                        <a:t>知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识 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覆盖面更全，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回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答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内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容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更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加精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准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的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高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质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量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指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令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数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据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集。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463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</a:tr>
              <a:tr h="182575">
                <a:tc>
                  <a:txBody>
                    <a:bodyPr vert="horz" wrap="square"/>
                    <a:lstStyle/>
                    <a:p>
                      <a:pPr marL="7620">
                        <a:lnSpc>
                          <a:spcPts val="1200"/>
                        </a:lnSpc>
                        <a:spcBef>
                          <a:spcPts val="135"/>
                        </a:spcBef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上海交通大学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25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050">
                          <a:latin typeface="Arial"/>
                          <a:cs typeface="Arial"/>
                        </a:rPr>
                        <a:t>DoctorGLM</a:t>
                      </a:r>
                      <a:endParaRPr sz="10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">
                        <a:lnSpc>
                          <a:spcPts val="1200"/>
                        </a:lnSpc>
                        <a:spcBef>
                          <a:spcPts val="135"/>
                        </a:spcBef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中文问诊模型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</a:tr>
              <a:tr h="182575">
                <a:tc>
                  <a:txBody>
                    <a:bodyPr vert="horz" wrap="square"/>
                    <a:lstStyle/>
                    <a:p>
                      <a:pPr marL="7620">
                        <a:lnSpc>
                          <a:spcPts val="1200"/>
                        </a:lnSpc>
                        <a:spcBef>
                          <a:spcPts val="135"/>
                        </a:spcBef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中国科学院自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动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化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研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究所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255">
                        <a:lnSpc>
                          <a:spcPts val="1200"/>
                        </a:lnSpc>
                        <a:spcBef>
                          <a:spcPts val="135"/>
                        </a:spcBef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紫东太初</a:t>
                      </a:r>
                      <a:r>
                        <a:rPr sz="1050">
                          <a:latin typeface="微软雅黑"/>
                          <a:cs typeface="微软雅黑"/>
                        </a:rPr>
                        <a:t>2.0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">
                        <a:lnSpc>
                          <a:spcPts val="1200"/>
                        </a:lnSpc>
                        <a:spcBef>
                          <a:spcPts val="135"/>
                        </a:spcBef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智能化疾病管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理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、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医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疗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多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模态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鉴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别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诊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断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</a:tr>
              <a:tr h="182575">
                <a:tc>
                  <a:txBody>
                    <a:bodyPr vert="horz" wrap="square"/>
                    <a:lstStyle/>
                    <a:p>
                      <a:pPr marL="7620">
                        <a:lnSpc>
                          <a:spcPts val="1200"/>
                        </a:lnSpc>
                        <a:spcBef>
                          <a:spcPts val="135"/>
                        </a:spcBef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上海人工智能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实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验室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25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050">
                          <a:latin typeface="Arial"/>
                          <a:cs typeface="Arial"/>
                        </a:rPr>
                        <a:t>Open-MEDLab</a:t>
                      </a:r>
                      <a:endParaRPr sz="10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">
                        <a:lnSpc>
                          <a:spcPts val="1200"/>
                        </a:lnSpc>
                        <a:spcBef>
                          <a:spcPts val="135"/>
                        </a:spcBef>
                      </a:pPr>
                      <a:r>
                        <a:rPr sz="1050" spc="5">
                          <a:latin typeface="微软雅黑"/>
                          <a:cs typeface="微软雅黑"/>
                        </a:rPr>
                        <a:t>医疗多模态基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础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模</a:t>
                      </a:r>
                      <a:r>
                        <a:rPr sz="1050" spc="-10">
                          <a:latin typeface="微软雅黑"/>
                          <a:cs typeface="微软雅黑"/>
                        </a:rPr>
                        <a:t>型</a:t>
                      </a:r>
                      <a:r>
                        <a:rPr sz="1050" spc="5">
                          <a:latin typeface="微软雅黑"/>
                          <a:cs typeface="微软雅黑"/>
                        </a:rPr>
                        <a:t>群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261924" y="754456"/>
            <a:ext cx="10833100" cy="10096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5"/>
              </a:spcBef>
              <a:buClr>
                <a:srgbClr val="1D9ED2"/>
              </a:buClr>
              <a:buFont typeface="Wingdings"/>
              <a:buChar char=""/>
              <a:tabLst>
                <a:tab pos="241300"/>
              </a:tabLst>
            </a:pP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目前众多高校启动了关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于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中文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医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疗健</a:t>
            </a:r>
            <a:r>
              <a:rPr sz="1400" spc="-10">
                <a:solidFill>
                  <a:srgbClr val="585858"/>
                </a:solidFill>
                <a:latin typeface="微软雅黑"/>
                <a:cs typeface="微软雅黑"/>
              </a:rPr>
              <a:t>康</a:t>
            </a:r>
            <a:r>
              <a:rPr sz="1400" spc="-5">
                <a:solidFill>
                  <a:srgbClr val="585858"/>
                </a:solidFill>
                <a:latin typeface="Calibri"/>
                <a:cs typeface="Calibri"/>
              </a:rPr>
              <a:t>AI</a:t>
            </a:r>
            <a:r>
              <a:rPr sz="1400" spc="5">
                <a:solidFill>
                  <a:srgbClr val="585858"/>
                </a:solidFill>
                <a:latin typeface="微软雅黑"/>
                <a:cs typeface="微软雅黑"/>
              </a:rPr>
              <a:t>大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模</a:t>
            </a:r>
            <a:r>
              <a:rPr sz="1400" spc="-10">
                <a:solidFill>
                  <a:srgbClr val="585858"/>
                </a:solidFill>
                <a:latin typeface="微软雅黑"/>
                <a:cs typeface="微软雅黑"/>
              </a:rPr>
              <a:t>型</a:t>
            </a:r>
            <a:r>
              <a:rPr sz="1400" spc="5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研</a:t>
            </a:r>
            <a:r>
              <a:rPr sz="1400" spc="-10">
                <a:solidFill>
                  <a:srgbClr val="585858"/>
                </a:solidFill>
                <a:latin typeface="微软雅黑"/>
                <a:cs typeface="微软雅黑"/>
              </a:rPr>
              <a:t>发</a:t>
            </a:r>
            <a:r>
              <a:rPr sz="1400" spc="5">
                <a:solidFill>
                  <a:srgbClr val="585858"/>
                </a:solidFill>
                <a:latin typeface="微软雅黑"/>
                <a:cs typeface="微软雅黑"/>
              </a:rPr>
              <a:t>并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在</a:t>
            </a:r>
            <a:r>
              <a:rPr sz="1400" spc="-5">
                <a:solidFill>
                  <a:srgbClr val="585858"/>
                </a:solidFill>
                <a:latin typeface="Calibri"/>
                <a:cs typeface="Calibri"/>
              </a:rPr>
              <a:t>Github</a:t>
            </a:r>
            <a:r>
              <a:rPr sz="1400" spc="5">
                <a:solidFill>
                  <a:srgbClr val="585858"/>
                </a:solidFill>
                <a:latin typeface="微软雅黑"/>
                <a:cs typeface="微软雅黑"/>
              </a:rPr>
              <a:t>上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发</a:t>
            </a:r>
            <a:r>
              <a:rPr sz="1400" spc="5">
                <a:solidFill>
                  <a:srgbClr val="585858"/>
                </a:solidFill>
                <a:latin typeface="微软雅黑"/>
                <a:cs typeface="微软雅黑"/>
              </a:rPr>
              <a:t>布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源</a:t>
            </a:r>
            <a:r>
              <a:rPr sz="1400" spc="5">
                <a:solidFill>
                  <a:srgbClr val="585858"/>
                </a:solidFill>
                <a:latin typeface="微软雅黑"/>
                <a:cs typeface="微软雅黑"/>
              </a:rPr>
              <a:t>代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码</a:t>
            </a:r>
            <a:r>
              <a:rPr sz="1400" spc="-10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400" spc="5">
                <a:solidFill>
                  <a:srgbClr val="585858"/>
                </a:solidFill>
                <a:latin typeface="微软雅黑"/>
                <a:cs typeface="微软雅黑"/>
              </a:rPr>
              <a:t>增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加</a:t>
            </a:r>
            <a:r>
              <a:rPr sz="1400" spc="-10">
                <a:solidFill>
                  <a:srgbClr val="585858"/>
                </a:solidFill>
                <a:latin typeface="微软雅黑"/>
                <a:cs typeface="微软雅黑"/>
              </a:rPr>
              <a:t>了</a:t>
            </a:r>
            <a:r>
              <a:rPr sz="1400" spc="5">
                <a:solidFill>
                  <a:srgbClr val="585858"/>
                </a:solidFill>
                <a:latin typeface="微软雅黑"/>
                <a:cs typeface="微软雅黑"/>
              </a:rPr>
              <a:t>商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业</a:t>
            </a:r>
            <a:r>
              <a:rPr sz="1400" spc="-10">
                <a:solidFill>
                  <a:srgbClr val="585858"/>
                </a:solidFill>
                <a:latin typeface="微软雅黑"/>
                <a:cs typeface="微软雅黑"/>
              </a:rPr>
              <a:t>企</a:t>
            </a:r>
            <a:r>
              <a:rPr sz="1400" spc="5">
                <a:solidFill>
                  <a:srgbClr val="585858"/>
                </a:solidFill>
                <a:latin typeface="微软雅黑"/>
                <a:cs typeface="微软雅黑"/>
              </a:rPr>
              <a:t>业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对</a:t>
            </a:r>
            <a:r>
              <a:rPr sz="1400" spc="-10">
                <a:solidFill>
                  <a:srgbClr val="585858"/>
                </a:solidFill>
                <a:latin typeface="微软雅黑"/>
                <a:cs typeface="微软雅黑"/>
              </a:rPr>
              <a:t>于</a:t>
            </a:r>
            <a:r>
              <a:rPr sz="1400" spc="5">
                <a:solidFill>
                  <a:srgbClr val="585858"/>
                </a:solidFill>
                <a:latin typeface="微软雅黑"/>
                <a:cs typeface="微软雅黑"/>
              </a:rPr>
              <a:t>医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疗</a:t>
            </a:r>
            <a:r>
              <a:rPr sz="1400" spc="-10">
                <a:solidFill>
                  <a:srgbClr val="585858"/>
                </a:solidFill>
                <a:latin typeface="微软雅黑"/>
                <a:cs typeface="微软雅黑"/>
              </a:rPr>
              <a:t>健</a:t>
            </a:r>
            <a:r>
              <a:rPr sz="1400" spc="-5">
                <a:solidFill>
                  <a:srgbClr val="585858"/>
                </a:solidFill>
                <a:latin typeface="微软雅黑"/>
                <a:cs typeface="微软雅黑"/>
              </a:rPr>
              <a:t>康</a:t>
            </a:r>
            <a:r>
              <a:rPr sz="1400" spc="-5">
                <a:solidFill>
                  <a:srgbClr val="585858"/>
                </a:solidFill>
                <a:latin typeface="Calibri"/>
                <a:cs typeface="Calibri"/>
              </a:rPr>
              <a:t>AI</a:t>
            </a:r>
            <a:r>
              <a:rPr sz="1400" spc="-10">
                <a:solidFill>
                  <a:srgbClr val="585858"/>
                </a:solidFill>
                <a:latin typeface="微软雅黑"/>
                <a:cs typeface="微软雅黑"/>
              </a:rPr>
              <a:t>产</a:t>
            </a:r>
            <a:r>
              <a:rPr sz="1400" spc="5">
                <a:solidFill>
                  <a:srgbClr val="585858"/>
                </a:solidFill>
                <a:latin typeface="微软雅黑"/>
                <a:cs typeface="微软雅黑"/>
              </a:rPr>
              <a:t>品研</a:t>
            </a:r>
            <a:r>
              <a:rPr sz="1400" spc="-10">
                <a:solidFill>
                  <a:srgbClr val="585858"/>
                </a:solidFill>
                <a:latin typeface="微软雅黑"/>
                <a:cs typeface="微软雅黑"/>
              </a:rPr>
              <a:t>发</a:t>
            </a:r>
            <a:r>
              <a:rPr sz="1400" spc="5">
                <a:solidFill>
                  <a:srgbClr val="585858"/>
                </a:solidFill>
                <a:latin typeface="微软雅黑"/>
                <a:cs typeface="微软雅黑"/>
              </a:rPr>
              <a:t>的技</a:t>
            </a:r>
            <a:r>
              <a:rPr sz="1400" spc="-10">
                <a:solidFill>
                  <a:srgbClr val="585858"/>
                </a:solidFill>
                <a:latin typeface="微软雅黑"/>
                <a:cs typeface="微软雅黑"/>
              </a:rPr>
              <a:t>术</a:t>
            </a:r>
            <a:r>
              <a:rPr sz="1400" spc="5">
                <a:solidFill>
                  <a:srgbClr val="585858"/>
                </a:solidFill>
                <a:latin typeface="微软雅黑"/>
                <a:cs typeface="微软雅黑"/>
              </a:rPr>
              <a:t>支持。</a:t>
            </a:r>
            <a:endParaRPr sz="1400">
              <a:latin typeface="微软雅黑"/>
              <a:cs typeface="微软雅黑"/>
            </a:endParaRPr>
          </a:p>
          <a:p>
            <a:pPr marL="241300" indent="-228600">
              <a:lnSpc>
                <a:spcPct val="100000"/>
              </a:lnSpc>
              <a:spcBef>
                <a:spcPts val="1105"/>
              </a:spcBef>
              <a:buClr>
                <a:srgbClr val="1D9ED2"/>
              </a:buClr>
              <a:buFont typeface="Wingdings"/>
              <a:buChar char=""/>
              <a:tabLst>
                <a:tab pos="241300"/>
              </a:tabLst>
            </a:pP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从研发模型的功能分析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大多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围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绕问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诊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对话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、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病历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结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构化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等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文字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处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理相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关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的功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能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 marL="3957320">
              <a:lnSpc>
                <a:spcPct val="100000"/>
              </a:lnSpc>
              <a:spcBef>
                <a:spcPts val="1595"/>
              </a:spcBef>
            </a:pP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亿欧智库：开源中文医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疗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健康</a:t>
            </a:r>
            <a:r>
              <a:rPr sz="1400" b="1" spc="-10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大模型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研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发信息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 rot="19860000">
            <a:off x="605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 rot="19860000">
            <a:off x="4288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 rot="19860000">
            <a:off x="7971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 rot="19860000">
            <a:off x="605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 rot="19860000">
            <a:off x="4288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 rot="19860000">
            <a:off x="7971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 rot="19860000">
            <a:off x="605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 rot="19860000">
            <a:off x="4288782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 rot="19860000">
            <a:off x="7971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62229" y="6544157"/>
            <a:ext cx="58216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7E7E7E"/>
                </a:solidFill>
                <a:latin typeface="微软雅黑"/>
                <a:cs typeface="微软雅黑"/>
              </a:rPr>
              <a:t>信息来源：马兆毅主任于2023年7月8日在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WAIC</a:t>
            </a:r>
            <a:r>
              <a:rPr sz="900" spc="-90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7E7E7E"/>
                </a:solidFill>
                <a:latin typeface="微软雅黑"/>
                <a:cs typeface="微软雅黑"/>
              </a:rPr>
              <a:t>AI医疗发展论坛中的主旨演讲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:</a:t>
            </a:r>
            <a:r>
              <a:rPr sz="900">
                <a:solidFill>
                  <a:srgbClr val="7E7E7E"/>
                </a:solidFill>
                <a:latin typeface="微软雅黑"/>
                <a:cs typeface="微软雅黑"/>
              </a:rPr>
              <a:t>医学影像人工智能的创新应用与发展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62229" y="109220"/>
            <a:ext cx="868997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国家层面建立高质量医</a:t>
            </a:r>
            <a:r>
              <a:rPr spc="-15"/>
              <a:t>疗</a:t>
            </a:r>
            <a:r>
              <a:rPr/>
              <a:t>数据</a:t>
            </a:r>
            <a:r>
              <a:rPr spc="-15"/>
              <a:t>库</a:t>
            </a:r>
            <a:r>
              <a:rPr/>
              <a:t>，为</a:t>
            </a:r>
            <a:r>
              <a:rPr i="0" spc="-10">
                <a:latin typeface="微软雅黑"/>
                <a:cs typeface="微软雅黑"/>
              </a:rPr>
              <a:t>AI</a:t>
            </a:r>
            <a:r>
              <a:rPr/>
              <a:t>大</a:t>
            </a:r>
            <a:r>
              <a:rPr spc="-15"/>
              <a:t>模</a:t>
            </a:r>
            <a:r>
              <a:rPr/>
              <a:t>型医</a:t>
            </a:r>
            <a:r>
              <a:rPr spc="-15"/>
              <a:t>疗</a:t>
            </a:r>
            <a:r>
              <a:rPr/>
              <a:t>健康</a:t>
            </a:r>
            <a:r>
              <a:rPr spc="-15"/>
              <a:t>场</a:t>
            </a:r>
            <a:r>
              <a:rPr/>
              <a:t>景落</a:t>
            </a:r>
            <a:r>
              <a:rPr spc="-15"/>
              <a:t>地</a:t>
            </a:r>
            <a:r>
              <a:rPr/>
              <a:t>应用</a:t>
            </a:r>
            <a:r>
              <a:rPr spc="-15"/>
              <a:t>减</a:t>
            </a:r>
            <a:r>
              <a:rPr/>
              <a:t>轻阻力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49861" y="6559397"/>
            <a:ext cx="9271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585858"/>
                </a:solidFill>
                <a:latin typeface="微软雅黑"/>
                <a:cs typeface="微软雅黑"/>
              </a:rPr>
              <a:t>6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175628" y="3475990"/>
            <a:ext cx="3081020" cy="5918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Wingdings"/>
              <a:buChar char=""/>
              <a:tabLst>
                <a:tab pos="354965"/>
                <a:tab pos="355600"/>
              </a:tabLst>
            </a:pPr>
            <a:r>
              <a:rPr sz="1400" b="1" i="1">
                <a:solidFill>
                  <a:srgbClr val="09405F"/>
                </a:solidFill>
                <a:latin typeface="微软雅黑"/>
                <a:cs typeface="微软雅黑"/>
              </a:rPr>
              <a:t>中国首个系统性专病标</a:t>
            </a:r>
            <a:r>
              <a:rPr sz="1400" b="1" i="1" spc="-15">
                <a:solidFill>
                  <a:srgbClr val="09405F"/>
                </a:solidFill>
                <a:latin typeface="微软雅黑"/>
                <a:cs typeface="微软雅黑"/>
              </a:rPr>
              <a:t>准</a:t>
            </a:r>
            <a:r>
              <a:rPr sz="1400" b="1" i="1">
                <a:solidFill>
                  <a:srgbClr val="09405F"/>
                </a:solidFill>
                <a:latin typeface="微软雅黑"/>
                <a:cs typeface="微软雅黑"/>
              </a:rPr>
              <a:t>数据集</a:t>
            </a:r>
            <a:endParaRPr sz="140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1090"/>
              </a:spcBef>
              <a:buFont typeface="Wingdings"/>
              <a:buChar char=""/>
              <a:tabLst>
                <a:tab pos="354965"/>
                <a:tab pos="355600"/>
              </a:tabLst>
            </a:pPr>
            <a:r>
              <a:rPr sz="1400" b="1" spc="-5">
                <a:solidFill>
                  <a:srgbClr val="09405F"/>
                </a:solidFill>
                <a:latin typeface="微软雅黑"/>
                <a:cs typeface="微软雅黑"/>
              </a:rPr>
              <a:t>50</a:t>
            </a:r>
            <a:r>
              <a:rPr sz="1400" b="1" i="1">
                <a:solidFill>
                  <a:srgbClr val="09405F"/>
                </a:solidFill>
                <a:latin typeface="微软雅黑"/>
                <a:cs typeface="微软雅黑"/>
              </a:rPr>
              <a:t>例包含完整影像的全</a:t>
            </a:r>
            <a:r>
              <a:rPr sz="1400" b="1" i="1" spc="-15">
                <a:solidFill>
                  <a:srgbClr val="09405F"/>
                </a:solidFill>
                <a:latin typeface="微软雅黑"/>
                <a:cs typeface="微软雅黑"/>
              </a:rPr>
              <a:t>息</a:t>
            </a:r>
            <a:r>
              <a:rPr sz="1400" b="1" i="1">
                <a:solidFill>
                  <a:srgbClr val="09405F"/>
                </a:solidFill>
                <a:latin typeface="微软雅黑"/>
                <a:cs typeface="微软雅黑"/>
              </a:rPr>
              <a:t>标准</a:t>
            </a:r>
            <a:r>
              <a:rPr sz="1400" b="1" i="1" spc="-15">
                <a:solidFill>
                  <a:srgbClr val="09405F"/>
                </a:solidFill>
                <a:latin typeface="微软雅黑"/>
                <a:cs typeface="微软雅黑"/>
              </a:rPr>
              <a:t>数</a:t>
            </a:r>
            <a:r>
              <a:rPr sz="1400" b="1" i="1">
                <a:solidFill>
                  <a:srgbClr val="09405F"/>
                </a:solidFill>
                <a:latin typeface="微软雅黑"/>
                <a:cs typeface="微软雅黑"/>
              </a:rPr>
              <a:t>据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3566921" y="3703954"/>
            <a:ext cx="2214880" cy="85725"/>
          </a:xfrm>
          <a:custGeom>
            <a:rect l="l" t="t" r="r" b="b"/>
            <a:pathLst>
              <a:path w="2214879" h="85725">
                <a:moveTo>
                  <a:pt x="2128774" y="57149"/>
                </a:moveTo>
                <a:lnTo>
                  <a:pt x="2128774" y="85725"/>
                </a:lnTo>
                <a:lnTo>
                  <a:pt x="2185839" y="57150"/>
                </a:lnTo>
                <a:lnTo>
                  <a:pt x="2128774" y="57149"/>
                </a:lnTo>
                <a:close/>
              </a:path>
              <a:path w="2214879" h="85725">
                <a:moveTo>
                  <a:pt x="2128774" y="28574"/>
                </a:moveTo>
                <a:lnTo>
                  <a:pt x="2128774" y="57149"/>
                </a:lnTo>
                <a:lnTo>
                  <a:pt x="2143125" y="57150"/>
                </a:lnTo>
                <a:lnTo>
                  <a:pt x="2143125" y="28575"/>
                </a:lnTo>
                <a:lnTo>
                  <a:pt x="2128774" y="28574"/>
                </a:lnTo>
                <a:close/>
              </a:path>
              <a:path w="2214879" h="85725">
                <a:moveTo>
                  <a:pt x="2128774" y="0"/>
                </a:moveTo>
                <a:lnTo>
                  <a:pt x="2128774" y="28574"/>
                </a:lnTo>
                <a:lnTo>
                  <a:pt x="2143125" y="28575"/>
                </a:lnTo>
                <a:lnTo>
                  <a:pt x="2143125" y="57150"/>
                </a:lnTo>
                <a:lnTo>
                  <a:pt x="2185841" y="57149"/>
                </a:lnTo>
                <a:lnTo>
                  <a:pt x="2214499" y="42799"/>
                </a:lnTo>
                <a:lnTo>
                  <a:pt x="2128774" y="0"/>
                </a:lnTo>
                <a:close/>
              </a:path>
              <a:path w="2214879" h="85725">
                <a:moveTo>
                  <a:pt x="0" y="28448"/>
                </a:moveTo>
                <a:lnTo>
                  <a:pt x="0" y="57023"/>
                </a:lnTo>
                <a:lnTo>
                  <a:pt x="2128774" y="57149"/>
                </a:lnTo>
                <a:lnTo>
                  <a:pt x="2128774" y="28574"/>
                </a:lnTo>
                <a:lnTo>
                  <a:pt x="0" y="28448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226819" y="3430523"/>
            <a:ext cx="2475230" cy="631190"/>
          </a:xfrm>
          <a:custGeom>
            <a:rect l="l" t="t" r="r" b="b"/>
            <a:pathLst>
              <a:path w="2475229" h="631189">
                <a:moveTo>
                  <a:pt x="2159508" y="0"/>
                </a:moveTo>
                <a:lnTo>
                  <a:pt x="0" y="0"/>
                </a:lnTo>
                <a:lnTo>
                  <a:pt x="0" y="630936"/>
                </a:lnTo>
                <a:lnTo>
                  <a:pt x="2159508" y="630936"/>
                </a:lnTo>
                <a:lnTo>
                  <a:pt x="2474976" y="315468"/>
                </a:lnTo>
                <a:lnTo>
                  <a:pt x="2159508" y="0"/>
                </a:lnTo>
                <a:close/>
              </a:path>
            </a:pathLst>
          </a:custGeom>
          <a:solidFill>
            <a:srgbClr val="09436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2005329" y="3618357"/>
            <a:ext cx="73914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i="1">
                <a:solidFill>
                  <a:srgbClr val="FFFFFF"/>
                </a:solidFill>
                <a:latin typeface="微软雅黑"/>
                <a:cs typeface="微软雅黑"/>
              </a:rPr>
              <a:t>全息肝癌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176009" y="4521834"/>
            <a:ext cx="3792854" cy="591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Wingdings"/>
              <a:buChar char=""/>
              <a:tabLst>
                <a:tab pos="354965"/>
                <a:tab pos="355600"/>
              </a:tabLst>
            </a:pPr>
            <a:r>
              <a:rPr sz="1400" b="1" i="1">
                <a:solidFill>
                  <a:srgbClr val="09405F"/>
                </a:solidFill>
                <a:latin typeface="微软雅黑"/>
                <a:cs typeface="微软雅黑"/>
              </a:rPr>
              <a:t>高度近视</a:t>
            </a:r>
            <a:r>
              <a:rPr sz="1400" b="1" spc="-5">
                <a:solidFill>
                  <a:srgbClr val="09405F"/>
                </a:solidFill>
                <a:latin typeface="微软雅黑"/>
                <a:cs typeface="微软雅黑"/>
              </a:rPr>
              <a:t>10</a:t>
            </a:r>
            <a:r>
              <a:rPr sz="1400" b="1" i="1">
                <a:solidFill>
                  <a:srgbClr val="09405F"/>
                </a:solidFill>
                <a:latin typeface="微软雅黑"/>
                <a:cs typeface="微软雅黑"/>
              </a:rPr>
              <a:t>年随访多维</a:t>
            </a:r>
            <a:r>
              <a:rPr sz="1400" b="1" i="1" spc="-15">
                <a:solidFill>
                  <a:srgbClr val="09405F"/>
                </a:solidFill>
                <a:latin typeface="微软雅黑"/>
                <a:cs typeface="微软雅黑"/>
              </a:rPr>
              <a:t>度</a:t>
            </a:r>
            <a:r>
              <a:rPr sz="1400" b="1" i="1">
                <a:solidFill>
                  <a:srgbClr val="09405F"/>
                </a:solidFill>
                <a:latin typeface="微软雅黑"/>
                <a:cs typeface="微软雅黑"/>
              </a:rPr>
              <a:t>全构</a:t>
            </a:r>
            <a:r>
              <a:rPr sz="1400" b="1" i="1" spc="-15">
                <a:solidFill>
                  <a:srgbClr val="09405F"/>
                </a:solidFill>
                <a:latin typeface="微软雅黑"/>
                <a:cs typeface="微软雅黑"/>
              </a:rPr>
              <a:t>型</a:t>
            </a:r>
            <a:r>
              <a:rPr sz="1400" b="1" i="1">
                <a:solidFill>
                  <a:srgbClr val="09405F"/>
                </a:solidFill>
                <a:latin typeface="微软雅黑"/>
                <a:cs typeface="微软雅黑"/>
              </a:rPr>
              <a:t>定量</a:t>
            </a:r>
            <a:r>
              <a:rPr sz="1400" b="1" i="1" spc="-15">
                <a:solidFill>
                  <a:srgbClr val="09405F"/>
                </a:solidFill>
                <a:latin typeface="微软雅黑"/>
                <a:cs typeface="微软雅黑"/>
              </a:rPr>
              <a:t>数</a:t>
            </a:r>
            <a:r>
              <a:rPr sz="1400" b="1" i="1">
                <a:solidFill>
                  <a:srgbClr val="09405F"/>
                </a:solidFill>
                <a:latin typeface="微软雅黑"/>
                <a:cs typeface="微软雅黑"/>
              </a:rPr>
              <a:t>据集</a:t>
            </a:r>
            <a:endParaRPr sz="140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1095"/>
              </a:spcBef>
              <a:buFont typeface="Wingdings"/>
              <a:buChar char=""/>
              <a:tabLst>
                <a:tab pos="354965"/>
                <a:tab pos="355600"/>
              </a:tabLst>
            </a:pPr>
            <a:r>
              <a:rPr sz="1400" b="1" spc="-5">
                <a:solidFill>
                  <a:srgbClr val="09405F"/>
                </a:solidFill>
                <a:latin typeface="微软雅黑"/>
                <a:cs typeface="微软雅黑"/>
              </a:rPr>
              <a:t>100</a:t>
            </a:r>
            <a:r>
              <a:rPr sz="1400" b="1" i="1">
                <a:solidFill>
                  <a:srgbClr val="09405F"/>
                </a:solidFill>
                <a:latin typeface="微软雅黑"/>
                <a:cs typeface="微软雅黑"/>
              </a:rPr>
              <a:t>例包含多年随访信息</a:t>
            </a:r>
            <a:r>
              <a:rPr sz="1400" b="1" i="1" spc="-15">
                <a:solidFill>
                  <a:srgbClr val="09405F"/>
                </a:solidFill>
                <a:latin typeface="微软雅黑"/>
                <a:cs typeface="微软雅黑"/>
              </a:rPr>
              <a:t>的</a:t>
            </a:r>
            <a:r>
              <a:rPr sz="1400" b="1" i="1">
                <a:solidFill>
                  <a:srgbClr val="09405F"/>
                </a:solidFill>
                <a:latin typeface="微软雅黑"/>
                <a:cs typeface="微软雅黑"/>
              </a:rPr>
              <a:t>标准</a:t>
            </a:r>
            <a:r>
              <a:rPr sz="1400" b="1" i="1" spc="-15">
                <a:solidFill>
                  <a:srgbClr val="09405F"/>
                </a:solidFill>
                <a:latin typeface="微软雅黑"/>
                <a:cs typeface="微软雅黑"/>
              </a:rPr>
              <a:t>数</a:t>
            </a:r>
            <a:r>
              <a:rPr sz="1400" b="1" i="1">
                <a:solidFill>
                  <a:srgbClr val="09405F"/>
                </a:solidFill>
                <a:latin typeface="微软雅黑"/>
                <a:cs typeface="微软雅黑"/>
              </a:rPr>
              <a:t>据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3566921" y="4749291"/>
            <a:ext cx="2214880" cy="85725"/>
          </a:xfrm>
          <a:custGeom>
            <a:rect l="l" t="t" r="r" b="b"/>
            <a:pathLst>
              <a:path w="2214879" h="85725">
                <a:moveTo>
                  <a:pt x="2128774" y="0"/>
                </a:moveTo>
                <a:lnTo>
                  <a:pt x="2128774" y="85724"/>
                </a:lnTo>
                <a:lnTo>
                  <a:pt x="2186008" y="57149"/>
                </a:lnTo>
                <a:lnTo>
                  <a:pt x="2143125" y="57149"/>
                </a:lnTo>
                <a:lnTo>
                  <a:pt x="2143125" y="28574"/>
                </a:lnTo>
                <a:lnTo>
                  <a:pt x="2185839" y="28574"/>
                </a:lnTo>
                <a:lnTo>
                  <a:pt x="2128774" y="0"/>
                </a:lnTo>
                <a:close/>
              </a:path>
              <a:path w="2214879" h="85725">
                <a:moveTo>
                  <a:pt x="2128774" y="28574"/>
                </a:moveTo>
                <a:lnTo>
                  <a:pt x="0" y="28574"/>
                </a:lnTo>
                <a:lnTo>
                  <a:pt x="0" y="57149"/>
                </a:lnTo>
                <a:lnTo>
                  <a:pt x="2128774" y="57149"/>
                </a:lnTo>
                <a:lnTo>
                  <a:pt x="2128774" y="28574"/>
                </a:lnTo>
                <a:close/>
              </a:path>
              <a:path w="2214879" h="85725">
                <a:moveTo>
                  <a:pt x="2185839" y="28574"/>
                </a:moveTo>
                <a:lnTo>
                  <a:pt x="2143125" y="28574"/>
                </a:lnTo>
                <a:lnTo>
                  <a:pt x="2143125" y="57149"/>
                </a:lnTo>
                <a:lnTo>
                  <a:pt x="2186008" y="57149"/>
                </a:lnTo>
                <a:lnTo>
                  <a:pt x="2214499" y="42925"/>
                </a:lnTo>
                <a:lnTo>
                  <a:pt x="2185839" y="28574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1226819" y="4475988"/>
            <a:ext cx="2420620" cy="631190"/>
          </a:xfrm>
          <a:custGeom>
            <a:rect l="l" t="t" r="r" b="b"/>
            <a:pathLst>
              <a:path w="2420620" h="631189">
                <a:moveTo>
                  <a:pt x="2104644" y="0"/>
                </a:moveTo>
                <a:lnTo>
                  <a:pt x="0" y="0"/>
                </a:lnTo>
                <a:lnTo>
                  <a:pt x="0" y="630936"/>
                </a:lnTo>
                <a:lnTo>
                  <a:pt x="2104644" y="630936"/>
                </a:lnTo>
                <a:lnTo>
                  <a:pt x="2420112" y="315468"/>
                </a:lnTo>
                <a:lnTo>
                  <a:pt x="2104644" y="0"/>
                </a:lnTo>
                <a:close/>
              </a:path>
            </a:pathLst>
          </a:custGeom>
          <a:solidFill>
            <a:srgbClr val="09436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1920367" y="4664202"/>
            <a:ext cx="91694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i="1">
                <a:solidFill>
                  <a:srgbClr val="FFFFFF"/>
                </a:solidFill>
                <a:latin typeface="微软雅黑"/>
                <a:cs typeface="微软雅黑"/>
              </a:rPr>
              <a:t>高度近视眼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76009" y="5577332"/>
            <a:ext cx="5243830" cy="591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Wingdings"/>
              <a:buChar char=""/>
              <a:tabLst>
                <a:tab pos="354965"/>
                <a:tab pos="355600"/>
              </a:tabLst>
            </a:pPr>
            <a:r>
              <a:rPr sz="1400" b="1" i="1">
                <a:solidFill>
                  <a:srgbClr val="09405F"/>
                </a:solidFill>
                <a:latin typeface="微软雅黑"/>
                <a:cs typeface="微软雅黑"/>
              </a:rPr>
              <a:t>标准化术语描述卵巢肿</a:t>
            </a:r>
            <a:r>
              <a:rPr sz="1400" b="1" i="1" spc="-15">
                <a:solidFill>
                  <a:srgbClr val="09405F"/>
                </a:solidFill>
                <a:latin typeface="微软雅黑"/>
                <a:cs typeface="微软雅黑"/>
              </a:rPr>
              <a:t>瘤</a:t>
            </a:r>
            <a:r>
              <a:rPr sz="1400" b="1" i="1">
                <a:solidFill>
                  <a:srgbClr val="09405F"/>
                </a:solidFill>
                <a:latin typeface="微软雅黑"/>
                <a:cs typeface="微软雅黑"/>
              </a:rPr>
              <a:t>多维</a:t>
            </a:r>
            <a:r>
              <a:rPr sz="1400" b="1" i="1" spc="-15">
                <a:solidFill>
                  <a:srgbClr val="09405F"/>
                </a:solidFill>
                <a:latin typeface="微软雅黑"/>
                <a:cs typeface="微软雅黑"/>
              </a:rPr>
              <a:t>度</a:t>
            </a:r>
            <a:r>
              <a:rPr sz="1400" b="1" i="1">
                <a:solidFill>
                  <a:srgbClr val="09405F"/>
                </a:solidFill>
                <a:latin typeface="微软雅黑"/>
                <a:cs typeface="微软雅黑"/>
              </a:rPr>
              <a:t>信息</a:t>
            </a:r>
            <a:r>
              <a:rPr sz="1400" b="1" i="1" spc="-15">
                <a:solidFill>
                  <a:srgbClr val="09405F"/>
                </a:solidFill>
                <a:latin typeface="微软雅黑"/>
                <a:cs typeface="微软雅黑"/>
              </a:rPr>
              <a:t>影</a:t>
            </a:r>
            <a:r>
              <a:rPr sz="1400" b="1" i="1">
                <a:solidFill>
                  <a:srgbClr val="09405F"/>
                </a:solidFill>
                <a:latin typeface="微软雅黑"/>
                <a:cs typeface="微软雅黑"/>
              </a:rPr>
              <a:t>像数</a:t>
            </a:r>
            <a:r>
              <a:rPr sz="1400" b="1" i="1" spc="-15">
                <a:solidFill>
                  <a:srgbClr val="09405F"/>
                </a:solidFill>
                <a:latin typeface="微软雅黑"/>
                <a:cs typeface="微软雅黑"/>
              </a:rPr>
              <a:t>据</a:t>
            </a:r>
            <a:r>
              <a:rPr sz="1400" b="1" i="1">
                <a:solidFill>
                  <a:srgbClr val="09405F"/>
                </a:solidFill>
                <a:latin typeface="微软雅黑"/>
                <a:cs typeface="微软雅黑"/>
              </a:rPr>
              <a:t>集</a:t>
            </a:r>
            <a:endParaRPr sz="140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1095"/>
              </a:spcBef>
              <a:buFont typeface="Wingdings"/>
              <a:buChar char=""/>
              <a:tabLst>
                <a:tab pos="354965"/>
                <a:tab pos="355600"/>
              </a:tabLst>
            </a:pPr>
            <a:r>
              <a:rPr sz="1400" b="1" spc="-5">
                <a:solidFill>
                  <a:srgbClr val="09405F"/>
                </a:solidFill>
                <a:latin typeface="微软雅黑"/>
                <a:cs typeface="微软雅黑"/>
              </a:rPr>
              <a:t>300</a:t>
            </a:r>
            <a:r>
              <a:rPr sz="1400" b="1" i="1">
                <a:solidFill>
                  <a:srgbClr val="09405F"/>
                </a:solidFill>
                <a:latin typeface="微软雅黑"/>
                <a:cs typeface="微软雅黑"/>
              </a:rPr>
              <a:t>例标准数据（包含</a:t>
            </a:r>
            <a:r>
              <a:rPr sz="1400" b="1" spc="-5">
                <a:solidFill>
                  <a:srgbClr val="09405F"/>
                </a:solidFill>
                <a:latin typeface="微软雅黑"/>
                <a:cs typeface="微软雅黑"/>
              </a:rPr>
              <a:t>100</a:t>
            </a:r>
            <a:r>
              <a:rPr sz="1400" b="1" i="1" spc="-15">
                <a:solidFill>
                  <a:srgbClr val="09405F"/>
                </a:solidFill>
                <a:latin typeface="微软雅黑"/>
                <a:cs typeface="微软雅黑"/>
              </a:rPr>
              <a:t>例</a:t>
            </a:r>
            <a:r>
              <a:rPr sz="1400" b="1" i="1">
                <a:solidFill>
                  <a:srgbClr val="09405F"/>
                </a:solidFill>
                <a:latin typeface="微软雅黑"/>
                <a:cs typeface="微软雅黑"/>
              </a:rPr>
              <a:t>正常</a:t>
            </a:r>
            <a:r>
              <a:rPr sz="1400" b="1" i="1" spc="-15">
                <a:solidFill>
                  <a:srgbClr val="09405F"/>
                </a:solidFill>
                <a:latin typeface="微软雅黑"/>
                <a:cs typeface="微软雅黑"/>
              </a:rPr>
              <a:t>、</a:t>
            </a:r>
            <a:r>
              <a:rPr sz="1400" b="1" spc="-5">
                <a:solidFill>
                  <a:srgbClr val="09405F"/>
                </a:solidFill>
                <a:latin typeface="微软雅黑"/>
                <a:cs typeface="微软雅黑"/>
              </a:rPr>
              <a:t>100</a:t>
            </a:r>
            <a:r>
              <a:rPr sz="1400" b="1" i="1">
                <a:solidFill>
                  <a:srgbClr val="09405F"/>
                </a:solidFill>
                <a:latin typeface="微软雅黑"/>
                <a:cs typeface="微软雅黑"/>
              </a:rPr>
              <a:t>例</a:t>
            </a:r>
            <a:r>
              <a:rPr sz="1400" b="1" i="1" spc="-15">
                <a:solidFill>
                  <a:srgbClr val="09405F"/>
                </a:solidFill>
                <a:latin typeface="微软雅黑"/>
                <a:cs typeface="微软雅黑"/>
              </a:rPr>
              <a:t>良</a:t>
            </a:r>
            <a:r>
              <a:rPr sz="1400" b="1" i="1">
                <a:solidFill>
                  <a:srgbClr val="09405F"/>
                </a:solidFill>
                <a:latin typeface="微软雅黑"/>
                <a:cs typeface="微软雅黑"/>
              </a:rPr>
              <a:t>性、</a:t>
            </a:r>
            <a:r>
              <a:rPr sz="1400" b="1" spc="-5">
                <a:solidFill>
                  <a:srgbClr val="09405F"/>
                </a:solidFill>
                <a:latin typeface="微软雅黑"/>
                <a:cs typeface="微软雅黑"/>
              </a:rPr>
              <a:t>100</a:t>
            </a:r>
            <a:r>
              <a:rPr sz="1400" b="1" i="1">
                <a:solidFill>
                  <a:srgbClr val="09405F"/>
                </a:solidFill>
                <a:latin typeface="微软雅黑"/>
                <a:cs typeface="微软雅黑"/>
              </a:rPr>
              <a:t>例恶</a:t>
            </a:r>
            <a:r>
              <a:rPr sz="1400" b="1" i="1" spc="-15">
                <a:solidFill>
                  <a:srgbClr val="09405F"/>
                </a:solidFill>
                <a:latin typeface="微软雅黑"/>
                <a:cs typeface="微软雅黑"/>
              </a:rPr>
              <a:t>性</a:t>
            </a:r>
            <a:r>
              <a:rPr sz="1400" b="1" i="1">
                <a:solidFill>
                  <a:srgbClr val="09405F"/>
                </a:solidFill>
                <a:latin typeface="微软雅黑"/>
                <a:cs typeface="微软雅黑"/>
              </a:rPr>
              <a:t>）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565397" y="5805487"/>
            <a:ext cx="2214880" cy="85725"/>
          </a:xfrm>
          <a:custGeom>
            <a:rect l="l" t="t" r="r" b="b"/>
            <a:pathLst>
              <a:path w="2214879" h="85725">
                <a:moveTo>
                  <a:pt x="2128774" y="0"/>
                </a:moveTo>
                <a:lnTo>
                  <a:pt x="2128774" y="85725"/>
                </a:lnTo>
                <a:lnTo>
                  <a:pt x="2185924" y="57150"/>
                </a:lnTo>
                <a:lnTo>
                  <a:pt x="2143125" y="57150"/>
                </a:lnTo>
                <a:lnTo>
                  <a:pt x="2143125" y="28575"/>
                </a:lnTo>
                <a:lnTo>
                  <a:pt x="2185924" y="28575"/>
                </a:lnTo>
                <a:lnTo>
                  <a:pt x="2128774" y="0"/>
                </a:lnTo>
                <a:close/>
              </a:path>
              <a:path w="2214879" h="85725">
                <a:moveTo>
                  <a:pt x="2128774" y="28575"/>
                </a:moveTo>
                <a:lnTo>
                  <a:pt x="0" y="28575"/>
                </a:lnTo>
                <a:lnTo>
                  <a:pt x="0" y="57150"/>
                </a:lnTo>
                <a:lnTo>
                  <a:pt x="2128774" y="57150"/>
                </a:lnTo>
                <a:lnTo>
                  <a:pt x="2128774" y="28575"/>
                </a:lnTo>
                <a:close/>
              </a:path>
              <a:path w="2214879" h="85725">
                <a:moveTo>
                  <a:pt x="2185924" y="28575"/>
                </a:moveTo>
                <a:lnTo>
                  <a:pt x="2143125" y="28575"/>
                </a:lnTo>
                <a:lnTo>
                  <a:pt x="2143125" y="57150"/>
                </a:lnTo>
                <a:lnTo>
                  <a:pt x="2185924" y="57150"/>
                </a:lnTo>
                <a:lnTo>
                  <a:pt x="2214499" y="42862"/>
                </a:lnTo>
                <a:lnTo>
                  <a:pt x="2185924" y="285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1226819" y="5530596"/>
            <a:ext cx="2420620" cy="632460"/>
          </a:xfrm>
          <a:custGeom>
            <a:rect l="l" t="t" r="r" b="b"/>
            <a:pathLst>
              <a:path w="2420620" h="632460">
                <a:moveTo>
                  <a:pt x="2103882" y="0"/>
                </a:moveTo>
                <a:lnTo>
                  <a:pt x="0" y="0"/>
                </a:lnTo>
                <a:lnTo>
                  <a:pt x="0" y="632459"/>
                </a:lnTo>
                <a:lnTo>
                  <a:pt x="2103882" y="632459"/>
                </a:lnTo>
                <a:lnTo>
                  <a:pt x="2420112" y="316229"/>
                </a:lnTo>
                <a:lnTo>
                  <a:pt x="2103882" y="0"/>
                </a:lnTo>
                <a:close/>
              </a:path>
            </a:pathLst>
          </a:custGeom>
          <a:solidFill>
            <a:srgbClr val="09436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1780794" y="5719673"/>
            <a:ext cx="109537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i="1">
                <a:solidFill>
                  <a:srgbClr val="FFFFFF"/>
                </a:solidFill>
                <a:latin typeface="微软雅黑"/>
                <a:cs typeface="微软雅黑"/>
              </a:rPr>
              <a:t>卵巢肿瘤超声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935348" y="3465957"/>
            <a:ext cx="91694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i="1">
                <a:solidFill>
                  <a:srgbClr val="9F531F"/>
                </a:solidFill>
                <a:latin typeface="微软雅黑"/>
                <a:cs typeface="微软雅黑"/>
              </a:rPr>
              <a:t>公开数据集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935348" y="4511802"/>
            <a:ext cx="91694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i="1">
                <a:solidFill>
                  <a:srgbClr val="9F531F"/>
                </a:solidFill>
                <a:latin typeface="微软雅黑"/>
                <a:cs typeface="微软雅黑"/>
              </a:rPr>
              <a:t>公开数据集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951859" y="5567273"/>
            <a:ext cx="91694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i="1">
                <a:solidFill>
                  <a:srgbClr val="9F531F"/>
                </a:solidFill>
                <a:latin typeface="微软雅黑"/>
                <a:cs typeface="微软雅黑"/>
              </a:rPr>
              <a:t>公开数据集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61924" y="679887"/>
            <a:ext cx="11640185" cy="2378710"/>
          </a:xfrm>
          <a:prstGeom prst="rect">
            <a:avLst/>
          </a:prstGeom>
        </p:spPr>
        <p:txBody>
          <a:bodyPr vert="horz" wrap="square" lIns="0" tIns="120014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944"/>
              </a:spcBef>
              <a:buClr>
                <a:srgbClr val="1D9ED2"/>
              </a:buClr>
              <a:buFont typeface="Wingdings"/>
              <a:buChar char=""/>
              <a:tabLst>
                <a:tab pos="241300"/>
              </a:tabLst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数据库的建设对健康医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疗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大数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据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的落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地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应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用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的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至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关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重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要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，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在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医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疗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领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域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建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立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权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威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、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科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学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、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规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范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的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临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床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重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点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专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科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标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准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数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据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库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，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能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够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支</a:t>
            </a:r>
            <a:r>
              <a:rPr sz="1400" spc="-5">
                <a:solidFill>
                  <a:srgbClr val="404040"/>
                </a:solidFill>
                <a:latin typeface="微软雅黑"/>
                <a:cs typeface="微软雅黑"/>
              </a:rPr>
              <a:t>持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大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模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型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医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疗健</a:t>
            </a:r>
            <a:endParaRPr sz="1400">
              <a:latin typeface="微软雅黑"/>
              <a:cs typeface="微软雅黑"/>
            </a:endParaRPr>
          </a:p>
          <a:p>
            <a:pPr marL="241300">
              <a:lnSpc>
                <a:spcPct val="100000"/>
              </a:lnSpc>
              <a:spcBef>
                <a:spcPts val="84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康场景应用落地以及解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决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健康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需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求面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临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的挑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战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 marL="241300" marR="8255" indent="-228600">
              <a:lnSpc>
                <a:spcPct val="150000"/>
              </a:lnSpc>
              <a:spcBef>
                <a:spcPts val="600"/>
              </a:spcBef>
              <a:buClr>
                <a:srgbClr val="1D9ED2"/>
              </a:buClr>
              <a:buFont typeface="Wingdings"/>
              <a:buChar char=""/>
              <a:tabLst>
                <a:tab pos="293370"/>
              </a:tabLst>
            </a:pPr>
            <a:r>
              <a:rPr/>
              <a:t>	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2016年，国家卫健委能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力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建设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和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继续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教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育中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心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开始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着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手建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立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数据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库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，由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于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中心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拥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有非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常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优质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的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专家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资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源，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保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证了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数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据质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量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。在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数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据库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建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立的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过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程 中，也遇到了非常多的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无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法解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决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的问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题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，而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我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国将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临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床专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家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的智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慧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发挥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到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了极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致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，即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根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据临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床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需求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来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反推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中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心需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要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进行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的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工作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。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由此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，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中心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制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定了 入库收集的标准，收集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数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据，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并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将其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应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用起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来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。由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于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在数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据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库建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设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中，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中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心一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直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坚持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以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临床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需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求应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用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为导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向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，使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建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立过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程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虽然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历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经艰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辛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但依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然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坚持 走到了现在。</a:t>
            </a:r>
            <a:endParaRPr sz="1400">
              <a:latin typeface="微软雅黑"/>
              <a:cs typeface="微软雅黑"/>
            </a:endParaRPr>
          </a:p>
          <a:p>
            <a:pPr marL="4408805">
              <a:lnSpc>
                <a:spcPct val="100000"/>
              </a:lnSpc>
              <a:spcBef>
                <a:spcPts val="1120"/>
              </a:spcBef>
            </a:pP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亿欧智库：人工智能应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用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公开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数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据集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 rot="19860000">
            <a:off x="605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 rot="19860000">
            <a:off x="4288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 rot="19860000">
            <a:off x="7971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 rot="19860000">
            <a:off x="605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 rot="19860000">
            <a:off x="4288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 rot="19860000">
            <a:off x="7971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 rot="19860000">
            <a:off x="605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 rot="19860000">
            <a:off x="4288782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 rot="19860000">
            <a:off x="7971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849861" y="6559397"/>
            <a:ext cx="9271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585858"/>
                </a:solidFill>
                <a:latin typeface="微软雅黑"/>
                <a:cs typeface="微软雅黑"/>
              </a:rPr>
              <a:t>7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62229" y="6544157"/>
            <a:ext cx="451675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7E7E7E"/>
                </a:solidFill>
                <a:latin typeface="微软雅黑"/>
                <a:cs typeface="微软雅黑"/>
              </a:rPr>
              <a:t>数据来源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：Chat</a:t>
            </a:r>
            <a:r>
              <a:rPr sz="900" spc="5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Generative</a:t>
            </a:r>
            <a:r>
              <a:rPr sz="900" spc="5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Pre-Trained</a:t>
            </a:r>
            <a:r>
              <a:rPr sz="900" spc="-35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Transformer</a:t>
            </a:r>
            <a:r>
              <a:rPr sz="900" spc="-30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(ChatGPT)</a:t>
            </a:r>
            <a:r>
              <a:rPr sz="900" spc="10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usage in</a:t>
            </a:r>
            <a:r>
              <a:rPr sz="900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healthcare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61924" y="201625"/>
            <a:ext cx="10213340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医疗健康</a:t>
            </a:r>
            <a:r>
              <a:rPr i="0">
                <a:latin typeface="微软雅黑"/>
                <a:cs typeface="微软雅黑"/>
              </a:rPr>
              <a:t>AI</a:t>
            </a:r>
            <a:r>
              <a:rPr spc="5"/>
              <a:t>大模</a:t>
            </a:r>
            <a:r>
              <a:rPr spc="-5"/>
              <a:t>型</a:t>
            </a:r>
            <a:r>
              <a:rPr spc="5"/>
              <a:t>在</a:t>
            </a:r>
            <a:r>
              <a:rPr spc="-15"/>
              <a:t>医</a:t>
            </a:r>
            <a:r>
              <a:rPr spc="5"/>
              <a:t>疗场</a:t>
            </a:r>
            <a:r>
              <a:rPr spc="-20"/>
              <a:t>景</a:t>
            </a:r>
            <a:r>
              <a:rPr spc="5"/>
              <a:t>下的</a:t>
            </a:r>
            <a:r>
              <a:rPr spc="-20"/>
              <a:t>初</a:t>
            </a:r>
            <a:r>
              <a:rPr spc="5"/>
              <a:t>步表</a:t>
            </a:r>
            <a:r>
              <a:rPr spc="-20"/>
              <a:t>现</a:t>
            </a:r>
            <a:r>
              <a:rPr spc="5"/>
              <a:t>：在</a:t>
            </a:r>
            <a:r>
              <a:rPr spc="-20"/>
              <a:t>问</a:t>
            </a:r>
            <a:r>
              <a:rPr spc="5"/>
              <a:t>答的</a:t>
            </a:r>
            <a:r>
              <a:rPr spc="-20"/>
              <a:t>准</a:t>
            </a:r>
            <a:r>
              <a:rPr spc="5"/>
              <a:t>确性</a:t>
            </a:r>
            <a:r>
              <a:rPr spc="-20"/>
              <a:t>和</a:t>
            </a:r>
            <a:r>
              <a:rPr spc="5"/>
              <a:t>全面</a:t>
            </a:r>
            <a:r>
              <a:rPr spc="-20"/>
              <a:t>性</a:t>
            </a:r>
            <a:r>
              <a:rPr spc="5"/>
              <a:t>有优</a:t>
            </a:r>
            <a:r>
              <a:rPr spc="-20"/>
              <a:t>势</a:t>
            </a:r>
            <a:r>
              <a:rPr spc="5"/>
              <a:t>，但</a:t>
            </a:r>
            <a:r>
              <a:rPr spc="-20"/>
              <a:t>资</a:t>
            </a:r>
            <a:r>
              <a:rPr spc="5"/>
              <a:t>料搜集</a:t>
            </a:r>
          </a:p>
          <a:p>
            <a:pPr marL="12700">
              <a:lnSpc>
                <a:spcPct val="100000"/>
              </a:lnSpc>
            </a:pPr>
            <a:r>
              <a:rPr/>
              <a:t>方面可用性较低</a:t>
            </a: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272046" y="2579242"/>
          <a:ext cx="11669395" cy="38366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02969"/>
                <a:gridCol w="2628900"/>
                <a:gridCol w="8118475"/>
              </a:tblGrid>
              <a:tr h="304800">
                <a:tc>
                  <a:txBody>
                    <a:bodyPr vert="horz" wrap="square"/>
                    <a:lstStyle/>
                    <a:p>
                      <a:pPr marR="264795" algn="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400" b="1" i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年份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1D9ED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400" b="1" i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场景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1D9ED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400" b="1" i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结果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1D9ED2"/>
                    </a:solidFill>
                  </a:tcPr>
                </a:tc>
              </a:tr>
              <a:tr h="542925">
                <a:tc>
                  <a:txBody>
                    <a:bodyPr vert="horz" wrap="square"/>
                    <a:lstStyle/>
                    <a:p>
                      <a:pPr marR="260350" algn="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200" spc="5">
                          <a:latin typeface="Verdana"/>
                          <a:cs typeface="Verdana"/>
                        </a:rPr>
                        <a:t>2023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年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F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200">
                          <a:latin typeface="微软雅黑"/>
                          <a:cs typeface="微软雅黑"/>
                        </a:rPr>
                        <a:t>回答患有前列腺癌患者的问题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F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200" spc="-5">
                          <a:latin typeface="Verdana"/>
                          <a:cs typeface="Verdana"/>
                        </a:rPr>
                        <a:t>ChatGPT Plus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版：准确性：“正确”</a:t>
                      </a:r>
                      <a:r>
                        <a:rPr sz="1200">
                          <a:latin typeface="Verdana"/>
                          <a:cs typeface="Verdana"/>
                        </a:rPr>
                        <a:t>= 93.94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％；全面性：“非常全面”</a:t>
                      </a:r>
                      <a:r>
                        <a:rPr sz="1200">
                          <a:latin typeface="Verdana"/>
                          <a:cs typeface="Verdana"/>
                        </a:rPr>
                        <a:t>=</a:t>
                      </a:r>
                      <a:r>
                        <a:rPr sz="1200" spc="-25">
                          <a:latin typeface="Verdana"/>
                          <a:cs typeface="Verdana"/>
                        </a:rPr>
                        <a:t> </a:t>
                      </a:r>
                      <a:r>
                        <a:rPr sz="1200">
                          <a:latin typeface="Verdana"/>
                          <a:cs typeface="Verdana"/>
                        </a:rPr>
                        <a:t>91.94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％；易读性：“非常易懂”</a:t>
                      </a:r>
                      <a:r>
                        <a:rPr sz="1200">
                          <a:latin typeface="Verdana"/>
                          <a:cs typeface="Verdana"/>
                        </a:rPr>
                        <a:t>=</a:t>
                      </a:r>
                      <a:r>
                        <a:rPr sz="1200" spc="-30">
                          <a:latin typeface="Verdana"/>
                          <a:cs typeface="Verdana"/>
                        </a:rPr>
                        <a:t> </a:t>
                      </a:r>
                      <a:r>
                        <a:rPr sz="1200">
                          <a:latin typeface="Verdana"/>
                          <a:cs typeface="Verdana"/>
                        </a:rPr>
                        <a:t>100</a:t>
                      </a:r>
                      <a:endParaRPr sz="1200">
                        <a:latin typeface="Verdana"/>
                        <a:cs typeface="Verdana"/>
                      </a:endParaRPr>
                    </a:p>
                    <a:p>
                      <a:pPr marL="9207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1200" spc="-5">
                          <a:latin typeface="微软雅黑"/>
                          <a:cs typeface="微软雅黑"/>
                        </a:rPr>
                        <a:t>％；稳定性：一致性</a:t>
                      </a:r>
                      <a:r>
                        <a:rPr sz="1200">
                          <a:latin typeface="Verdana"/>
                          <a:cs typeface="Verdana"/>
                        </a:rPr>
                        <a:t>= 90.91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％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717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FED"/>
                    </a:solidFill>
                  </a:tcPr>
                </a:tc>
              </a:tr>
              <a:tr h="606806">
                <a:tc>
                  <a:txBody>
                    <a:bodyPr vert="horz" wrap="square"/>
                    <a:lstStyle/>
                    <a:p>
                      <a:pPr marR="260350" algn="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200" spc="5">
                          <a:latin typeface="Verdana"/>
                          <a:cs typeface="Verdana"/>
                        </a:rPr>
                        <a:t>2023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年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200">
                          <a:latin typeface="微软雅黑"/>
                          <a:cs typeface="微软雅黑"/>
                        </a:rPr>
                        <a:t>回答有关肝硬化和肝细胞癌的问题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2075" marR="4580255">
                        <a:lnSpc>
                          <a:spcPct val="150000"/>
                        </a:lnSpc>
                        <a:spcBef>
                          <a:spcPts val="65"/>
                        </a:spcBef>
                      </a:pPr>
                      <a:r>
                        <a:rPr sz="1200">
                          <a:latin typeface="微软雅黑"/>
                          <a:cs typeface="微软雅黑"/>
                        </a:rPr>
                        <a:t>正确率：肝硬化（</a:t>
                      </a:r>
                      <a:r>
                        <a:rPr sz="1200">
                          <a:latin typeface="Verdana"/>
                          <a:cs typeface="Verdana"/>
                        </a:rPr>
                        <a:t>79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.</a:t>
                      </a:r>
                      <a:r>
                        <a:rPr sz="1200" spc="5">
                          <a:latin typeface="Verdana"/>
                          <a:cs typeface="Verdana"/>
                        </a:rPr>
                        <a:t>1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％），肝细胞癌（</a:t>
                      </a:r>
                      <a:r>
                        <a:rPr sz="1200">
                          <a:latin typeface="Verdana"/>
                          <a:cs typeface="Verdana"/>
                        </a:rPr>
                        <a:t>74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.</a:t>
                      </a:r>
                      <a:r>
                        <a:rPr sz="1200" spc="5">
                          <a:latin typeface="Verdana"/>
                          <a:cs typeface="Verdana"/>
                        </a:rPr>
                        <a:t>0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％） 全面性：肝硬化（</a:t>
                      </a:r>
                      <a:r>
                        <a:rPr sz="1200">
                          <a:latin typeface="Verdana"/>
                          <a:cs typeface="Verdana"/>
                        </a:rPr>
                        <a:t>47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.</a:t>
                      </a:r>
                      <a:r>
                        <a:rPr sz="1200" spc="5">
                          <a:latin typeface="Verdana"/>
                          <a:cs typeface="Verdana"/>
                        </a:rPr>
                        <a:t>3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％），肝细胞癌（</a:t>
                      </a:r>
                      <a:r>
                        <a:rPr sz="1200">
                          <a:latin typeface="Verdana"/>
                          <a:cs typeface="Verdana"/>
                        </a:rPr>
                        <a:t>41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.</a:t>
                      </a:r>
                      <a:r>
                        <a:rPr sz="1200" spc="5">
                          <a:latin typeface="Verdana"/>
                          <a:cs typeface="Verdana"/>
                        </a:rPr>
                        <a:t>1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％）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82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</a:tr>
              <a:tr h="606932">
                <a:tc>
                  <a:txBody>
                    <a:bodyPr vert="horz" wrap="square"/>
                    <a:lstStyle/>
                    <a:p>
                      <a:pPr marR="260350" algn="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200" spc="5">
                          <a:latin typeface="Verdana"/>
                          <a:cs typeface="Verdana"/>
                        </a:rPr>
                        <a:t>2023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年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F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200">
                          <a:latin typeface="微软雅黑"/>
                          <a:cs typeface="微软雅黑"/>
                        </a:rPr>
                        <a:t>检索临床放射学的信息和参考文献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F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785"/>
                        </a:spcBef>
                      </a:pPr>
                      <a:r>
                        <a:rPr sz="1200">
                          <a:latin typeface="微软雅黑"/>
                          <a:cs typeface="微软雅黑"/>
                        </a:rPr>
                        <a:t>回答：</a:t>
                      </a:r>
                      <a:r>
                        <a:rPr sz="1200">
                          <a:latin typeface="Verdana"/>
                          <a:cs typeface="Verdana"/>
                        </a:rPr>
                        <a:t>67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％正确，</a:t>
                      </a:r>
                      <a:r>
                        <a:rPr sz="1200">
                          <a:latin typeface="Verdana"/>
                          <a:cs typeface="Verdana"/>
                        </a:rPr>
                        <a:t>33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％有错误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  <a:p>
                      <a:pPr marL="92075">
                        <a:lnSpc>
                          <a:spcPct val="100000"/>
                        </a:lnSpc>
                        <a:spcBef>
                          <a:spcPts val="720"/>
                        </a:spcBef>
                      </a:pPr>
                      <a:r>
                        <a:rPr sz="1200" spc="-5">
                          <a:latin typeface="微软雅黑"/>
                          <a:cs typeface="微软雅黑"/>
                        </a:rPr>
                        <a:t>参考文献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：</a:t>
                      </a:r>
                      <a:r>
                        <a:rPr sz="1200">
                          <a:latin typeface="Verdana"/>
                          <a:cs typeface="Verdana"/>
                        </a:rPr>
                        <a:t>36.2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％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可在互联网上找到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，</a:t>
                      </a:r>
                      <a:r>
                        <a:rPr sz="1200">
                          <a:latin typeface="Verdana"/>
                          <a:cs typeface="Verdana"/>
                        </a:rPr>
                        <a:t>63.8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％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由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ChatGPT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生成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996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FED"/>
                    </a:solidFill>
                  </a:tcPr>
                </a:tc>
              </a:tr>
              <a:tr h="606806">
                <a:tc>
                  <a:txBody>
                    <a:bodyPr vert="horz" wrap="square"/>
                    <a:lstStyle/>
                    <a:p>
                      <a:pPr marR="260350" algn="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200" spc="5">
                          <a:latin typeface="Verdana"/>
                          <a:cs typeface="Verdana"/>
                        </a:rPr>
                        <a:t>2023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年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200">
                          <a:latin typeface="微软雅黑"/>
                          <a:cs typeface="微软雅黑"/>
                        </a:rPr>
                        <a:t>美国医学执照考试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2075" marR="194945">
                        <a:lnSpc>
                          <a:spcPct val="150000"/>
                        </a:lnSpc>
                        <a:spcBef>
                          <a:spcPts val="70"/>
                        </a:spcBef>
                      </a:pPr>
                      <a:r>
                        <a:rPr sz="1200" spc="-5">
                          <a:latin typeface="Verdana"/>
                          <a:cs typeface="Verdana"/>
                        </a:rPr>
                        <a:t>ChatGPT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在</a:t>
                      </a:r>
                      <a:r>
                        <a:rPr sz="1200" spc="5">
                          <a:latin typeface="Verdana"/>
                          <a:cs typeface="Verdana"/>
                        </a:rPr>
                        <a:t>4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个数据集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（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AMBOSS-Step1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，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AMBOSS-Step2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，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NBME-Free-Step1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和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NBME-Free-Step2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）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中的准 确率分别为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44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％（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44/100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），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42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％（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42/100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），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64.4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％（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56/87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）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和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57.8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％（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59/102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）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。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</a:tr>
              <a:tr h="1155522">
                <a:tc>
                  <a:txBody>
                    <a:bodyPr vert="horz" wrap="square"/>
                    <a:lstStyle/>
                    <a:p>
                      <a:pPr marR="260350" algn="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200" spc="5">
                          <a:latin typeface="Verdana"/>
                          <a:cs typeface="Verdana"/>
                        </a:rPr>
                        <a:t>2023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年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F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200">
                          <a:latin typeface="微软雅黑"/>
                          <a:cs typeface="微软雅黑"/>
                        </a:rPr>
                        <a:t>在线医生咨询中的公共对话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F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1200">
                          <a:latin typeface="微软雅黑"/>
                          <a:cs typeface="微软雅黑"/>
                        </a:rPr>
                        <a:t>回答内容长度：平均（</a:t>
                      </a:r>
                      <a:r>
                        <a:rPr sz="1200">
                          <a:latin typeface="Verdana"/>
                          <a:cs typeface="Verdana"/>
                        </a:rPr>
                        <a:t>IQR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）：医生：</a:t>
                      </a:r>
                      <a:r>
                        <a:rPr sz="1200">
                          <a:latin typeface="Verdana"/>
                          <a:cs typeface="Verdana"/>
                        </a:rPr>
                        <a:t>52</a:t>
                      </a:r>
                      <a:r>
                        <a:rPr sz="1200" spc="-15">
                          <a:latin typeface="Verdana"/>
                          <a:cs typeface="Verdana"/>
                        </a:rPr>
                        <a:t> </a:t>
                      </a:r>
                      <a:r>
                        <a:rPr sz="1200">
                          <a:latin typeface="Verdana"/>
                          <a:cs typeface="Verdana"/>
                        </a:rPr>
                        <a:t>[17-62]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个单词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；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ChatGPT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：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211 </a:t>
                      </a:r>
                      <a:r>
                        <a:rPr sz="1200">
                          <a:latin typeface="Verdana"/>
                          <a:cs typeface="Verdana"/>
                        </a:rPr>
                        <a:t>[168-245]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个单词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；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t=</a:t>
                      </a:r>
                      <a:r>
                        <a:rPr sz="1200" spc="10">
                          <a:latin typeface="Verdana"/>
                          <a:cs typeface="Verdana"/>
                        </a:rPr>
                        <a:t> </a:t>
                      </a:r>
                      <a:r>
                        <a:rPr sz="1200">
                          <a:latin typeface="Verdana"/>
                          <a:cs typeface="Verdana"/>
                        </a:rPr>
                        <a:t>25.4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；</a:t>
                      </a:r>
                      <a:r>
                        <a:rPr sz="1200">
                          <a:latin typeface="Verdana"/>
                          <a:cs typeface="Verdana"/>
                        </a:rPr>
                        <a:t>P</a:t>
                      </a:r>
                      <a:endParaRPr sz="1200">
                        <a:latin typeface="Verdana"/>
                        <a:cs typeface="Verdana"/>
                      </a:endParaRPr>
                    </a:p>
                    <a:p>
                      <a:pPr marL="92075">
                        <a:lnSpc>
                          <a:spcPct val="100000"/>
                        </a:lnSpc>
                        <a:spcBef>
                          <a:spcPts val="720"/>
                        </a:spcBef>
                      </a:pPr>
                      <a:r>
                        <a:rPr sz="1200">
                          <a:latin typeface="Verdana"/>
                          <a:cs typeface="Verdana"/>
                        </a:rPr>
                        <a:t>&lt;0.001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。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  <a:p>
                      <a:pPr marL="92075" marR="220345">
                        <a:lnSpc>
                          <a:spcPct val="150000"/>
                        </a:lnSpc>
                      </a:pPr>
                      <a:r>
                        <a:rPr sz="1200">
                          <a:latin typeface="微软雅黑"/>
                          <a:cs typeface="微软雅黑"/>
                        </a:rPr>
                        <a:t>回答质量：比例：医生：</a:t>
                      </a:r>
                      <a:r>
                        <a:rPr sz="1200">
                          <a:latin typeface="Verdana"/>
                          <a:cs typeface="Verdana"/>
                        </a:rPr>
                        <a:t>22.1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％，</a:t>
                      </a:r>
                      <a:r>
                        <a:rPr sz="1200">
                          <a:latin typeface="Verdana"/>
                          <a:cs typeface="Verdana"/>
                        </a:rPr>
                        <a:t>95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％置信区间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：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16.4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％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-28.2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％；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ChatGPT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：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78.5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％，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95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％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置信区间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：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72.3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％</a:t>
                      </a:r>
                      <a:r>
                        <a:rPr sz="1200" spc="-5">
                          <a:latin typeface="Verdana"/>
                          <a:cs typeface="Verdana"/>
                        </a:rPr>
                        <a:t>-  </a:t>
                      </a:r>
                      <a:r>
                        <a:rPr sz="1200">
                          <a:latin typeface="Verdana"/>
                          <a:cs typeface="Verdana"/>
                        </a:rPr>
                        <a:t>84.1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％。回答被评为富有同理心：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003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FED"/>
                    </a:solidFill>
                  </a:tcPr>
                </a:tc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261924" y="865758"/>
            <a:ext cx="11657965" cy="16338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5"/>
              </a:spcBef>
              <a:buClr>
                <a:srgbClr val="1D9ED2"/>
              </a:buClr>
              <a:buFont typeface="Wingdings"/>
              <a:buChar char=""/>
              <a:tabLst>
                <a:tab pos="241300"/>
              </a:tabLst>
            </a:pP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下表的数据反映了不同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研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究中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对</a:t>
            </a:r>
            <a:r>
              <a:rPr sz="1400" spc="-5">
                <a:solidFill>
                  <a:srgbClr val="333333"/>
                </a:solidFill>
                <a:latin typeface="Calibri"/>
                <a:cs typeface="Calibri"/>
              </a:rPr>
              <a:t>ChatGPT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在不同场景下的表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现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和结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果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进行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评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估的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情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况。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可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以看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出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，不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同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研究</a:t>
            </a:r>
            <a:r>
              <a:rPr sz="1400" spc="-5">
                <a:solidFill>
                  <a:srgbClr val="333333"/>
                </a:solidFill>
                <a:latin typeface="微软雅黑"/>
                <a:cs typeface="微软雅黑"/>
              </a:rPr>
              <a:t>对</a:t>
            </a:r>
            <a:r>
              <a:rPr sz="1400" spc="-5">
                <a:solidFill>
                  <a:srgbClr val="333333"/>
                </a:solidFill>
                <a:latin typeface="Calibri"/>
                <a:cs typeface="Calibri"/>
              </a:rPr>
              <a:t>ChatGPT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的评价结果存在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差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异。</a:t>
            </a:r>
            <a:endParaRPr sz="1400">
              <a:latin typeface="微软雅黑"/>
              <a:cs typeface="微软雅黑"/>
            </a:endParaRPr>
          </a:p>
          <a:p>
            <a:pPr marL="241300" marR="5080" indent="-228600">
              <a:lnSpc>
                <a:spcPct val="150000"/>
              </a:lnSpc>
              <a:spcBef>
                <a:spcPts val="600"/>
              </a:spcBef>
              <a:buClr>
                <a:srgbClr val="1D9ED2"/>
              </a:buClr>
              <a:buFont typeface="Wingdings"/>
              <a:buChar char=""/>
              <a:tabLst>
                <a:tab pos="241300"/>
              </a:tabLst>
            </a:pP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在回答患有前列腺癌患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者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的问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题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时</a:t>
            </a:r>
            <a:r>
              <a:rPr sz="1400" spc="-5">
                <a:solidFill>
                  <a:srgbClr val="333333"/>
                </a:solidFill>
                <a:latin typeface="微软雅黑"/>
                <a:cs typeface="微软雅黑"/>
              </a:rPr>
              <a:t>，</a:t>
            </a:r>
            <a:r>
              <a:rPr sz="1400" spc="-5">
                <a:solidFill>
                  <a:srgbClr val="333333"/>
                </a:solidFill>
                <a:latin typeface="Calibri"/>
                <a:cs typeface="Calibri"/>
              </a:rPr>
              <a:t>ChatGPT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的回答准确性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和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全面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性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较高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，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易读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性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和稳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定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性也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较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好；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在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回答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有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关肝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硬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化和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肝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细胞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癌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的问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题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时，  </a:t>
            </a:r>
            <a:r>
              <a:rPr sz="1400" spc="-5">
                <a:solidFill>
                  <a:srgbClr val="333333"/>
                </a:solidFill>
                <a:latin typeface="Calibri"/>
                <a:cs typeface="Calibri"/>
              </a:rPr>
              <a:t>ChatGPT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的准确率和全面性相对较高；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在检索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临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床放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射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学的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信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息和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参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考文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献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时</a:t>
            </a:r>
            <a:r>
              <a:rPr sz="1400" b="1" i="1" spc="-5">
                <a:solidFill>
                  <a:srgbClr val="1D9ED2"/>
                </a:solidFill>
                <a:latin typeface="微软雅黑"/>
                <a:cs typeface="微软雅黑"/>
              </a:rPr>
              <a:t>，</a:t>
            </a:r>
            <a:r>
              <a:rPr sz="1400" b="1" spc="-5">
                <a:solidFill>
                  <a:srgbClr val="1D9ED2"/>
                </a:solidFill>
                <a:latin typeface="微软雅黑"/>
                <a:cs typeface="微软雅黑"/>
              </a:rPr>
              <a:t>ChatGPT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的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回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答准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确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率为</a:t>
            </a:r>
            <a:r>
              <a:rPr sz="1400" b="1" spc="-5">
                <a:solidFill>
                  <a:srgbClr val="1D9ED2"/>
                </a:solidFill>
                <a:latin typeface="微软雅黑"/>
                <a:cs typeface="微软雅黑"/>
              </a:rPr>
              <a:t>67</a:t>
            </a:r>
            <a:r>
              <a:rPr sz="1400" b="1" i="1" spc="-5">
                <a:solidFill>
                  <a:srgbClr val="1D9ED2"/>
                </a:solidFill>
                <a:latin typeface="微软雅黑"/>
                <a:cs typeface="微软雅黑"/>
              </a:rPr>
              <a:t>％，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但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参考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文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献的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可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用性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较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低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；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在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在线 医生咨询中</a:t>
            </a:r>
            <a:r>
              <a:rPr sz="1400" spc="-5">
                <a:solidFill>
                  <a:srgbClr val="333333"/>
                </a:solidFill>
                <a:latin typeface="微软雅黑"/>
                <a:cs typeface="微软雅黑"/>
              </a:rPr>
              <a:t>，</a:t>
            </a:r>
            <a:r>
              <a:rPr sz="1400" spc="-5">
                <a:solidFill>
                  <a:srgbClr val="333333"/>
                </a:solidFill>
                <a:latin typeface="Calibri"/>
                <a:cs typeface="Calibri"/>
              </a:rPr>
              <a:t>ChatGPT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的回答长度较长，质量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较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高，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且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被评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为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富有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同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理心。</a:t>
            </a:r>
            <a:endParaRPr sz="1400">
              <a:latin typeface="微软雅黑"/>
              <a:cs typeface="微软雅黑"/>
            </a:endParaRPr>
          </a:p>
          <a:p>
            <a:pPr marL="3852545">
              <a:lnSpc>
                <a:spcPct val="100000"/>
              </a:lnSpc>
              <a:spcBef>
                <a:spcPts val="1135"/>
              </a:spcBef>
            </a:pP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亿欧智库：</a:t>
            </a: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ChatGPT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在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不同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医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疗场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景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下的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反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馈结果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 rot="19860000">
            <a:off x="605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 rot="19860000">
            <a:off x="4288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 rot="19860000">
            <a:off x="7971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 rot="19860000">
            <a:off x="605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 rot="19860000">
            <a:off x="4288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 rot="19860000">
            <a:off x="7971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 rot="19860000">
            <a:off x="605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 rot="19860000">
            <a:off x="4288782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 rot="19860000">
            <a:off x="7971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578989" y="2911602"/>
            <a:ext cx="1286510" cy="744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87375">
              <a:lnSpc>
                <a:spcPct val="100000"/>
              </a:lnSpc>
              <a:spcBef>
                <a:spcPts val="100"/>
              </a:spcBef>
            </a:pPr>
            <a:r>
              <a:rPr sz="2400" b="1" i="1" spc="300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095"/>
              </a:spcBef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C</a:t>
            </a:r>
            <a:r>
              <a:rPr sz="1400" spc="-16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O</a:t>
            </a:r>
            <a:r>
              <a:rPr sz="1400" spc="-1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N</a:t>
            </a:r>
            <a:r>
              <a:rPr sz="1400" spc="-1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T</a:t>
            </a:r>
            <a:r>
              <a:rPr sz="1400" spc="-1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E</a:t>
            </a:r>
            <a:r>
              <a:rPr sz="1400" spc="-1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N</a:t>
            </a:r>
            <a:r>
              <a:rPr sz="1400" spc="-1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T</a:t>
            </a:r>
            <a:r>
              <a:rPr sz="1400" spc="-1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S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5228844" y="1776983"/>
            <a:ext cx="5448300" cy="1775460"/>
          </a:xfrm>
          <a:custGeom>
            <a:rect l="l" t="t" r="r" b="b"/>
            <a:pathLst>
              <a:path w="5448300" h="1775460">
                <a:moveTo>
                  <a:pt x="5292979" y="0"/>
                </a:moveTo>
                <a:lnTo>
                  <a:pt x="155320" y="0"/>
                </a:lnTo>
                <a:lnTo>
                  <a:pt x="106200" y="7911"/>
                </a:lnTo>
                <a:lnTo>
                  <a:pt x="63559" y="29947"/>
                </a:lnTo>
                <a:lnTo>
                  <a:pt x="29947" y="63559"/>
                </a:lnTo>
                <a:lnTo>
                  <a:pt x="7911" y="106200"/>
                </a:lnTo>
                <a:lnTo>
                  <a:pt x="0" y="155320"/>
                </a:lnTo>
                <a:lnTo>
                  <a:pt x="0" y="1620139"/>
                </a:lnTo>
                <a:lnTo>
                  <a:pt x="7911" y="1669259"/>
                </a:lnTo>
                <a:lnTo>
                  <a:pt x="29947" y="1711900"/>
                </a:lnTo>
                <a:lnTo>
                  <a:pt x="63559" y="1745512"/>
                </a:lnTo>
                <a:lnTo>
                  <a:pt x="106200" y="1767548"/>
                </a:lnTo>
                <a:lnTo>
                  <a:pt x="155320" y="1775460"/>
                </a:lnTo>
                <a:lnTo>
                  <a:pt x="5292979" y="1775460"/>
                </a:lnTo>
                <a:lnTo>
                  <a:pt x="5342099" y="1767548"/>
                </a:lnTo>
                <a:lnTo>
                  <a:pt x="5384740" y="1745512"/>
                </a:lnTo>
                <a:lnTo>
                  <a:pt x="5418352" y="1711900"/>
                </a:lnTo>
                <a:lnTo>
                  <a:pt x="5440388" y="1669259"/>
                </a:lnTo>
                <a:lnTo>
                  <a:pt x="5448300" y="1620139"/>
                </a:lnTo>
                <a:lnTo>
                  <a:pt x="5448300" y="155320"/>
                </a:lnTo>
                <a:lnTo>
                  <a:pt x="5440388" y="106200"/>
                </a:lnTo>
                <a:lnTo>
                  <a:pt x="5418352" y="63559"/>
                </a:lnTo>
                <a:lnTo>
                  <a:pt x="5384740" y="29947"/>
                </a:lnTo>
                <a:lnTo>
                  <a:pt x="5342099" y="7911"/>
                </a:lnTo>
                <a:lnTo>
                  <a:pt x="5292979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361432" y="565404"/>
            <a:ext cx="556260" cy="326390"/>
          </a:xfrm>
          <a:custGeom>
            <a:rect l="l" t="t" r="r" b="b"/>
            <a:pathLst>
              <a:path w="556260" h="326390">
                <a:moveTo>
                  <a:pt x="556259" y="0"/>
                </a:moveTo>
                <a:lnTo>
                  <a:pt x="54355" y="0"/>
                </a:lnTo>
                <a:lnTo>
                  <a:pt x="33218" y="4278"/>
                </a:lnTo>
                <a:lnTo>
                  <a:pt x="15938" y="15938"/>
                </a:lnTo>
                <a:lnTo>
                  <a:pt x="4278" y="33218"/>
                </a:lnTo>
                <a:lnTo>
                  <a:pt x="0" y="54356"/>
                </a:lnTo>
                <a:lnTo>
                  <a:pt x="0" y="326136"/>
                </a:lnTo>
                <a:lnTo>
                  <a:pt x="501903" y="326136"/>
                </a:lnTo>
                <a:lnTo>
                  <a:pt x="523041" y="321857"/>
                </a:lnTo>
                <a:lnTo>
                  <a:pt x="540321" y="310197"/>
                </a:lnTo>
                <a:lnTo>
                  <a:pt x="551981" y="292917"/>
                </a:lnTo>
                <a:lnTo>
                  <a:pt x="556259" y="271780"/>
                </a:lnTo>
                <a:lnTo>
                  <a:pt x="556259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5477002" y="553338"/>
            <a:ext cx="32448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361432" y="1822704"/>
            <a:ext cx="556260" cy="327660"/>
          </a:xfrm>
          <a:custGeom>
            <a:rect l="l" t="t" r="r" b="b"/>
            <a:pathLst>
              <a:path w="556260" h="327660">
                <a:moveTo>
                  <a:pt x="556259" y="0"/>
                </a:moveTo>
                <a:lnTo>
                  <a:pt x="54609" y="0"/>
                </a:lnTo>
                <a:lnTo>
                  <a:pt x="33379" y="4300"/>
                </a:lnTo>
                <a:lnTo>
                  <a:pt x="16017" y="16017"/>
                </a:lnTo>
                <a:lnTo>
                  <a:pt x="4300" y="33379"/>
                </a:lnTo>
                <a:lnTo>
                  <a:pt x="0" y="54610"/>
                </a:lnTo>
                <a:lnTo>
                  <a:pt x="0" y="327660"/>
                </a:lnTo>
                <a:lnTo>
                  <a:pt x="501650" y="327660"/>
                </a:lnTo>
                <a:lnTo>
                  <a:pt x="522880" y="323359"/>
                </a:lnTo>
                <a:lnTo>
                  <a:pt x="540242" y="311642"/>
                </a:lnTo>
                <a:lnTo>
                  <a:pt x="551959" y="294280"/>
                </a:lnTo>
                <a:lnTo>
                  <a:pt x="556259" y="273050"/>
                </a:lnTo>
                <a:lnTo>
                  <a:pt x="55625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469382" y="1811527"/>
            <a:ext cx="33972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>
                <a:solidFill>
                  <a:srgbClr val="1D9ED2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361432" y="3651503"/>
            <a:ext cx="556260" cy="326390"/>
          </a:xfrm>
          <a:custGeom>
            <a:rect l="l" t="t" r="r" b="b"/>
            <a:pathLst>
              <a:path w="556260" h="326389">
                <a:moveTo>
                  <a:pt x="556259" y="0"/>
                </a:moveTo>
                <a:lnTo>
                  <a:pt x="54355" y="0"/>
                </a:lnTo>
                <a:lnTo>
                  <a:pt x="33218" y="4278"/>
                </a:lnTo>
                <a:lnTo>
                  <a:pt x="15938" y="15938"/>
                </a:lnTo>
                <a:lnTo>
                  <a:pt x="4278" y="33218"/>
                </a:lnTo>
                <a:lnTo>
                  <a:pt x="0" y="54356"/>
                </a:lnTo>
                <a:lnTo>
                  <a:pt x="0" y="326136"/>
                </a:lnTo>
                <a:lnTo>
                  <a:pt x="501903" y="326136"/>
                </a:lnTo>
                <a:lnTo>
                  <a:pt x="523041" y="321857"/>
                </a:lnTo>
                <a:lnTo>
                  <a:pt x="540321" y="310197"/>
                </a:lnTo>
                <a:lnTo>
                  <a:pt x="551981" y="292917"/>
                </a:lnTo>
                <a:lnTo>
                  <a:pt x="556259" y="271780"/>
                </a:lnTo>
                <a:lnTo>
                  <a:pt x="556259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477002" y="3640073"/>
            <a:ext cx="32448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5361432" y="5271515"/>
            <a:ext cx="556260" cy="327660"/>
          </a:xfrm>
          <a:custGeom>
            <a:rect l="l" t="t" r="r" b="b"/>
            <a:pathLst>
              <a:path w="556260" h="327660">
                <a:moveTo>
                  <a:pt x="556259" y="0"/>
                </a:moveTo>
                <a:lnTo>
                  <a:pt x="54609" y="0"/>
                </a:lnTo>
                <a:lnTo>
                  <a:pt x="33379" y="4300"/>
                </a:lnTo>
                <a:lnTo>
                  <a:pt x="16017" y="16017"/>
                </a:lnTo>
                <a:lnTo>
                  <a:pt x="4300" y="33379"/>
                </a:lnTo>
                <a:lnTo>
                  <a:pt x="0" y="54610"/>
                </a:lnTo>
                <a:lnTo>
                  <a:pt x="0" y="327660"/>
                </a:lnTo>
                <a:lnTo>
                  <a:pt x="501650" y="327660"/>
                </a:lnTo>
                <a:lnTo>
                  <a:pt x="522880" y="323359"/>
                </a:lnTo>
                <a:lnTo>
                  <a:pt x="540242" y="311642"/>
                </a:lnTo>
                <a:lnTo>
                  <a:pt x="551959" y="294280"/>
                </a:lnTo>
                <a:lnTo>
                  <a:pt x="556259" y="273050"/>
                </a:lnTo>
                <a:lnTo>
                  <a:pt x="556259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6006846" y="424095"/>
            <a:ext cx="4117340" cy="4651375"/>
          </a:xfrm>
          <a:prstGeom prst="rect">
            <a:avLst/>
          </a:prstGeom>
        </p:spPr>
        <p:txBody>
          <a:bodyPr vert="horz" wrap="square" lIns="0" tIns="1504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85"/>
              </a:spcBef>
            </a:pP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医疗健康</a:t>
            </a:r>
            <a:r>
              <a:rPr sz="2000" b="1">
                <a:solidFill>
                  <a:srgbClr val="1D9ED2"/>
                </a:solidFill>
                <a:latin typeface="微软雅黑"/>
                <a:cs typeface="微软雅黑"/>
              </a:rPr>
              <a:t>AI</a:t>
            </a: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大模型发</a:t>
            </a:r>
            <a:r>
              <a:rPr sz="2000" b="1" i="1" spc="-15">
                <a:solidFill>
                  <a:srgbClr val="1D9ED2"/>
                </a:solidFill>
                <a:latin typeface="微软雅黑"/>
                <a:cs typeface="微软雅黑"/>
              </a:rPr>
              <a:t>展</a:t>
            </a: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背景</a:t>
            </a:r>
            <a:endParaRPr sz="20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655"/>
              </a:spcBef>
              <a:buFont typeface="Arial"/>
              <a:buChar char="•"/>
              <a:tabLst>
                <a:tab pos="200660"/>
              </a:tabLst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10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大模型发展过程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5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大模型的技术支持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大模型在医疗场景下的初步表现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085"/>
              </a:spcBef>
            </a:pPr>
            <a:r>
              <a:rPr sz="2000" b="1" i="1">
                <a:solidFill>
                  <a:srgbClr val="FFFFFF"/>
                </a:solidFill>
                <a:latin typeface="微软雅黑"/>
                <a:cs typeface="微软雅黑"/>
              </a:rPr>
              <a:t>医疗健康</a:t>
            </a:r>
            <a:r>
              <a:rPr sz="2000" b="1">
                <a:solidFill>
                  <a:srgbClr val="FFFFFF"/>
                </a:solidFill>
                <a:latin typeface="微软雅黑"/>
                <a:cs typeface="微软雅黑"/>
              </a:rPr>
              <a:t>AI</a:t>
            </a:r>
            <a:r>
              <a:rPr sz="2000" b="1" i="1" spc="5">
                <a:solidFill>
                  <a:srgbClr val="FFFFFF"/>
                </a:solidFill>
                <a:latin typeface="微软雅黑"/>
                <a:cs typeface="微软雅黑"/>
              </a:rPr>
              <a:t>大模</a:t>
            </a:r>
            <a:r>
              <a:rPr sz="2000" b="1" i="1" spc="-5">
                <a:solidFill>
                  <a:srgbClr val="FFFFFF"/>
                </a:solidFill>
                <a:latin typeface="微软雅黑"/>
                <a:cs typeface="微软雅黑"/>
              </a:rPr>
              <a:t>型</a:t>
            </a:r>
            <a:r>
              <a:rPr sz="2000" b="1" i="1" spc="5">
                <a:solidFill>
                  <a:srgbClr val="FFFFFF"/>
                </a:solidFill>
                <a:latin typeface="微软雅黑"/>
                <a:cs typeface="微软雅黑"/>
              </a:rPr>
              <a:t>应</a:t>
            </a:r>
            <a:r>
              <a:rPr sz="2000" b="1" i="1" spc="-15">
                <a:solidFill>
                  <a:srgbClr val="FFFFFF"/>
                </a:solidFill>
                <a:latin typeface="微软雅黑"/>
                <a:cs typeface="微软雅黑"/>
              </a:rPr>
              <a:t>用</a:t>
            </a:r>
            <a:r>
              <a:rPr sz="2000" b="1" i="1" spc="5">
                <a:solidFill>
                  <a:srgbClr val="FFFFFF"/>
                </a:solidFill>
                <a:latin typeface="微软雅黑"/>
                <a:cs typeface="微软雅黑"/>
              </a:rPr>
              <a:t>场景</a:t>
            </a:r>
            <a:endParaRPr sz="20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55"/>
              </a:spcBef>
              <a:buFont typeface="Arial"/>
              <a:buChar char="•"/>
              <a:tabLst>
                <a:tab pos="200660"/>
              </a:tabLst>
            </a:pP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医疗健康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AI</a:t>
            </a: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大模型应用场景盘点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200660"/>
              </a:tabLst>
            </a:pP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医疗健康</a:t>
            </a:r>
            <a:r>
              <a:rPr sz="1200" b="1" spc="-5">
                <a:solidFill>
                  <a:srgbClr val="FFFFFF"/>
                </a:solidFill>
                <a:latin typeface="微软雅黑"/>
                <a:cs typeface="微软雅黑"/>
              </a:rPr>
              <a:t>A</a:t>
            </a:r>
            <a:r>
              <a:rPr sz="1200" b="1" spc="5">
                <a:solidFill>
                  <a:srgbClr val="FFFFFF"/>
                </a:solidFill>
                <a:latin typeface="微软雅黑"/>
                <a:cs typeface="微软雅黑"/>
              </a:rPr>
              <a:t>I</a:t>
            </a: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大模型医疗健康场景应用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-</a:t>
            </a: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医学影像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200660"/>
              </a:tabLst>
            </a:pP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医疗健康</a:t>
            </a:r>
            <a:r>
              <a:rPr sz="1200" b="1" spc="-5">
                <a:solidFill>
                  <a:srgbClr val="FFFFFF"/>
                </a:solidFill>
                <a:latin typeface="微软雅黑"/>
                <a:cs typeface="微软雅黑"/>
              </a:rPr>
              <a:t>A</a:t>
            </a:r>
            <a:r>
              <a:rPr sz="1200" b="1" spc="5">
                <a:solidFill>
                  <a:srgbClr val="FFFFFF"/>
                </a:solidFill>
                <a:latin typeface="微软雅黑"/>
                <a:cs typeface="微软雅黑"/>
              </a:rPr>
              <a:t>I</a:t>
            </a: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大模型医疗健康场景应用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-</a:t>
            </a: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药物研发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200660"/>
              </a:tabLst>
            </a:pP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医疗健康</a:t>
            </a:r>
            <a:r>
              <a:rPr sz="1200" b="1" spc="-5">
                <a:solidFill>
                  <a:srgbClr val="FFFFFF"/>
                </a:solidFill>
                <a:latin typeface="微软雅黑"/>
                <a:cs typeface="微软雅黑"/>
              </a:rPr>
              <a:t>A</a:t>
            </a:r>
            <a:r>
              <a:rPr sz="1200" b="1" spc="5">
                <a:solidFill>
                  <a:srgbClr val="FFFFFF"/>
                </a:solidFill>
                <a:latin typeface="微软雅黑"/>
                <a:cs typeface="微软雅黑"/>
              </a:rPr>
              <a:t>I</a:t>
            </a: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大模型健康场景应用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-</a:t>
            </a: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医疗文本处理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200660"/>
              </a:tabLst>
            </a:pP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医疗健康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AI</a:t>
            </a: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大模型健康场景应用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-</a:t>
            </a: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学术科研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165"/>
              </a:spcBef>
            </a:pP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国内医疗健康</a:t>
            </a:r>
            <a:r>
              <a:rPr sz="2000" b="1">
                <a:solidFill>
                  <a:srgbClr val="1D9ED2"/>
                </a:solidFill>
                <a:latin typeface="微软雅黑"/>
                <a:cs typeface="微软雅黑"/>
              </a:rPr>
              <a:t>AI</a:t>
            </a: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大模</a:t>
            </a:r>
            <a:r>
              <a:rPr sz="2000" b="1" i="1" spc="-15">
                <a:solidFill>
                  <a:srgbClr val="1D9ED2"/>
                </a:solidFill>
                <a:latin typeface="微软雅黑"/>
                <a:cs typeface="微软雅黑"/>
              </a:rPr>
              <a:t>型</a:t>
            </a: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市场</a:t>
            </a:r>
            <a:r>
              <a:rPr sz="2000" b="1" i="1" spc="-15">
                <a:solidFill>
                  <a:srgbClr val="1D9ED2"/>
                </a:solidFill>
                <a:latin typeface="微软雅黑"/>
                <a:cs typeface="微软雅黑"/>
              </a:rPr>
              <a:t>发</a:t>
            </a: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展简析</a:t>
            </a:r>
            <a:endParaRPr sz="20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15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大模型产品市场规模及增速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大模型产品应用落地的企业类型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大模型产品及企业图谱医疗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大模型合作梳理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477002" y="5117628"/>
            <a:ext cx="4647565" cy="1304925"/>
          </a:xfrm>
          <a:prstGeom prst="rect">
            <a:avLst/>
          </a:prstGeom>
        </p:spPr>
        <p:txBody>
          <a:bodyPr vert="horz" wrap="square" lIns="0" tIns="1644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95"/>
              </a:spcBef>
              <a:tabLst>
                <a:tab pos="542290"/>
              </a:tabLst>
            </a:pPr>
            <a:r>
              <a:rPr sz="3000" baseline="1388">
                <a:solidFill>
                  <a:srgbClr val="FFFFFF"/>
                </a:solidFill>
                <a:latin typeface="微软雅黑"/>
                <a:cs typeface="微软雅黑"/>
              </a:rPr>
              <a:t>04	</a:t>
            </a: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医疗健康</a:t>
            </a:r>
            <a:r>
              <a:rPr sz="2000" b="1">
                <a:solidFill>
                  <a:srgbClr val="1D9ED2"/>
                </a:solidFill>
                <a:latin typeface="微软雅黑"/>
                <a:cs typeface="微软雅黑"/>
              </a:rPr>
              <a:t>AI</a:t>
            </a: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大模型平</a:t>
            </a:r>
            <a:r>
              <a:rPr sz="2000" b="1" i="1" spc="-15">
                <a:solidFill>
                  <a:srgbClr val="1D9ED2"/>
                </a:solidFill>
                <a:latin typeface="微软雅黑"/>
                <a:cs typeface="微软雅黑"/>
              </a:rPr>
              <a:t>台</a:t>
            </a: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测试</a:t>
            </a:r>
            <a:r>
              <a:rPr sz="2000" b="1" i="1" spc="-15">
                <a:solidFill>
                  <a:srgbClr val="1D9ED2"/>
                </a:solidFill>
                <a:latin typeface="微软雅黑"/>
                <a:cs typeface="微软雅黑"/>
              </a:rPr>
              <a:t>结</a:t>
            </a: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果分析</a:t>
            </a:r>
            <a:endParaRPr sz="2000">
              <a:latin typeface="微软雅黑"/>
              <a:cs typeface="微软雅黑"/>
            </a:endParaRPr>
          </a:p>
          <a:p>
            <a:pPr marL="730250" indent="-172720">
              <a:lnSpc>
                <a:spcPct val="100000"/>
              </a:lnSpc>
              <a:spcBef>
                <a:spcPts val="715"/>
              </a:spcBef>
              <a:buFont typeface="Arial"/>
              <a:buChar char="•"/>
              <a:tabLst>
                <a:tab pos="73025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大模型测试背景</a:t>
            </a:r>
            <a:endParaRPr sz="1200">
              <a:latin typeface="微软雅黑"/>
              <a:cs typeface="微软雅黑"/>
            </a:endParaRPr>
          </a:p>
          <a:p>
            <a:pPr marL="730250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73025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大模型测试核心发现</a:t>
            </a:r>
            <a:endParaRPr sz="1200">
              <a:latin typeface="微软雅黑"/>
              <a:cs typeface="微软雅黑"/>
            </a:endParaRPr>
          </a:p>
          <a:p>
            <a:pPr marL="730250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73025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大模型测试结果总结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 rot="19860000">
            <a:off x="605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 rot="19860000">
            <a:off x="4288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 rot="19860000">
            <a:off x="7971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 rot="19860000">
            <a:off x="605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 rot="19860000">
            <a:off x="4288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 rot="19860000">
            <a:off x="7971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 rot="19860000">
            <a:off x="605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 rot="19860000">
            <a:off x="4288782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 rot="19860000">
            <a:off x="7971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924" y="171145"/>
            <a:ext cx="6149340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医疗健康</a:t>
            </a:r>
            <a:r>
              <a:rPr i="0">
                <a:latin typeface="微软雅黑"/>
                <a:cs typeface="微软雅黑"/>
              </a:rPr>
              <a:t>AI</a:t>
            </a:r>
            <a:r>
              <a:rPr spc="5"/>
              <a:t>大模</a:t>
            </a:r>
            <a:r>
              <a:rPr spc="-5"/>
              <a:t>型</a:t>
            </a:r>
            <a:r>
              <a:rPr spc="5"/>
              <a:t>为</a:t>
            </a:r>
            <a:r>
              <a:rPr spc="-15"/>
              <a:t>技</a:t>
            </a:r>
            <a:r>
              <a:rPr spc="5"/>
              <a:t>术底</a:t>
            </a:r>
            <a:r>
              <a:rPr spc="-20"/>
              <a:t>座</a:t>
            </a:r>
            <a:r>
              <a:rPr spc="5"/>
              <a:t>，赋</a:t>
            </a:r>
            <a:r>
              <a:rPr spc="-20"/>
              <a:t>能</a:t>
            </a:r>
            <a:r>
              <a:rPr spc="5"/>
              <a:t>医疗</a:t>
            </a:r>
            <a:r>
              <a:rPr spc="-20"/>
              <a:t>行</a:t>
            </a:r>
            <a:r>
              <a:rPr spc="5"/>
              <a:t>业的</a:t>
            </a:r>
            <a:r>
              <a:rPr spc="-20"/>
              <a:t>多</a:t>
            </a:r>
            <a:r>
              <a:rPr spc="5"/>
              <a:t>场景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849861" y="6559397"/>
            <a:ext cx="9271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585858"/>
                </a:solidFill>
                <a:latin typeface="微软雅黑"/>
                <a:cs typeface="微软雅黑"/>
              </a:rPr>
              <a:t>9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95883" y="1443227"/>
            <a:ext cx="11038840" cy="3954779"/>
          </a:xfrm>
          <a:custGeom>
            <a:rect l="l" t="t" r="r" b="b"/>
            <a:pathLst>
              <a:path w="11038840" h="3954779">
                <a:moveTo>
                  <a:pt x="0" y="3954779"/>
                </a:moveTo>
                <a:lnTo>
                  <a:pt x="11038332" y="3954779"/>
                </a:lnTo>
                <a:lnTo>
                  <a:pt x="11038332" y="0"/>
                </a:lnTo>
                <a:lnTo>
                  <a:pt x="0" y="0"/>
                </a:lnTo>
                <a:lnTo>
                  <a:pt x="0" y="3954779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4114800" y="1584960"/>
            <a:ext cx="1884045" cy="314325"/>
          </a:xfrm>
          <a:prstGeom prst="rect">
            <a:avLst/>
          </a:prstGeom>
          <a:solidFill>
            <a:srgbClr val="F68B21"/>
          </a:solidFill>
        </p:spPr>
        <p:txBody>
          <a:bodyPr vert="horz" wrap="square" lIns="0" tIns="596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70"/>
              </a:spcBef>
            </a:pP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服务对象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997830" y="4810759"/>
            <a:ext cx="6223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制药企业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845050" y="3741546"/>
            <a:ext cx="927100" cy="574040"/>
          </a:xfrm>
          <a:prstGeom prst="rect">
            <a:avLst/>
          </a:prstGeom>
        </p:spPr>
        <p:txBody>
          <a:bodyPr vert="horz" wrap="square" lIns="0" tIns="104139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819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区域公共卫生</a:t>
            </a:r>
            <a:endParaRPr sz="12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20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（基层医疗）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692396" y="2258948"/>
            <a:ext cx="1231900" cy="10788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939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医院&amp;医生</a:t>
            </a:r>
            <a:endParaRPr sz="12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13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患者及亚健康人群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75716" y="1586483"/>
            <a:ext cx="3034665" cy="314325"/>
          </a:xfrm>
          <a:prstGeom prst="rect">
            <a:avLst/>
          </a:prstGeom>
          <a:solidFill>
            <a:srgbClr val="1D9ED2"/>
          </a:solidFill>
        </p:spPr>
        <p:txBody>
          <a:bodyPr vert="horz" wrap="square" lIns="0" tIns="59690" rIns="0" bIns="0" rtlCol="0">
            <a:spAutoFit/>
          </a:bodyPr>
          <a:lstStyle/>
          <a:p>
            <a:pPr marL="1270" algn="ctr">
              <a:lnSpc>
                <a:spcPct val="100000"/>
              </a:lnSpc>
              <a:spcBef>
                <a:spcPts val="470"/>
              </a:spcBef>
            </a:pPr>
            <a:r>
              <a:rPr sz="1200" b="1" i="1" spc="-5">
                <a:solidFill>
                  <a:srgbClr val="FFFFFF"/>
                </a:solidFill>
                <a:latin typeface="微软雅黑"/>
                <a:cs typeface="微软雅黑"/>
              </a:rPr>
              <a:t>主要痛点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75716" y="2001011"/>
            <a:ext cx="3034665" cy="288290"/>
          </a:xfrm>
          <a:prstGeom prst="rect">
            <a:avLst/>
          </a:prstGeom>
          <a:solidFill>
            <a:srgbClr val="F1F1F1"/>
          </a:solidFill>
          <a:ln w="12700">
            <a:solidFill>
              <a:srgbClr val="1D9ED2"/>
            </a:solidFill>
          </a:ln>
        </p:spPr>
        <p:txBody>
          <a:bodyPr vert="horz" wrap="square" lIns="0" tIns="59055" rIns="0" bIns="0" rtlCol="0">
            <a:spAutoFit/>
          </a:bodyPr>
          <a:lstStyle/>
          <a:p>
            <a:pPr marL="380365">
              <a:lnSpc>
                <a:spcPct val="100000"/>
              </a:lnSpc>
              <a:spcBef>
                <a:spcPts val="465"/>
              </a:spcBef>
            </a:pP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大医院医生工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作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压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力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大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，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工作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内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容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繁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杂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75716" y="3112007"/>
            <a:ext cx="3034665" cy="288290"/>
          </a:xfrm>
          <a:prstGeom prst="rect">
            <a:avLst/>
          </a:prstGeom>
          <a:solidFill>
            <a:srgbClr val="F1F1F1"/>
          </a:solidFill>
          <a:ln w="12700">
            <a:solidFill>
              <a:srgbClr val="1D9ED2"/>
            </a:solidFill>
          </a:ln>
        </p:spPr>
        <p:txBody>
          <a:bodyPr vert="horz" wrap="square" lIns="0" tIns="58419" rIns="0" bIns="0" rtlCol="0">
            <a:spAutoFit/>
          </a:bodyPr>
          <a:lstStyle/>
          <a:p>
            <a:pPr marL="180975">
              <a:lnSpc>
                <a:spcPct val="100000"/>
              </a:lnSpc>
              <a:spcBef>
                <a:spcPts val="459"/>
              </a:spcBef>
            </a:pP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由于生活习惯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等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原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因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，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患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慢病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的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人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群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逐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渐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增多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75716" y="2371344"/>
            <a:ext cx="3034665" cy="288290"/>
          </a:xfrm>
          <a:prstGeom prst="rect">
            <a:avLst/>
          </a:prstGeom>
          <a:solidFill>
            <a:srgbClr val="F1F1F1"/>
          </a:solidFill>
          <a:ln w="12700">
            <a:solidFill>
              <a:srgbClr val="1D9ED2"/>
            </a:solidFill>
          </a:ln>
        </p:spPr>
        <p:txBody>
          <a:bodyPr vert="horz" wrap="square" lIns="0" tIns="58419" rIns="0" bIns="0" rtlCol="0">
            <a:spAutoFit/>
          </a:bodyPr>
          <a:lstStyle/>
          <a:p>
            <a:pPr marL="447675">
              <a:lnSpc>
                <a:spcPct val="100000"/>
              </a:lnSpc>
              <a:spcBef>
                <a:spcPts val="459"/>
              </a:spcBef>
            </a:pP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医生科研过程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需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要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阅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读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分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析大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量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文献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75716" y="4591811"/>
            <a:ext cx="3034665" cy="288290"/>
          </a:xfrm>
          <a:prstGeom prst="rect">
            <a:avLst/>
          </a:prstGeom>
          <a:solidFill>
            <a:srgbClr val="F1F1F1"/>
          </a:solidFill>
          <a:ln w="12700">
            <a:solidFill>
              <a:srgbClr val="1D9ED2"/>
            </a:solidFill>
          </a:ln>
        </p:spPr>
        <p:txBody>
          <a:bodyPr vert="horz" wrap="square" lIns="0" tIns="59690" rIns="0" bIns="0" rtlCol="0">
            <a:spAutoFit/>
          </a:bodyPr>
          <a:lstStyle/>
          <a:p>
            <a:pPr marL="714375">
              <a:lnSpc>
                <a:spcPct val="100000"/>
              </a:lnSpc>
              <a:spcBef>
                <a:spcPts val="470"/>
              </a:spcBef>
            </a:pP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药物研发进程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缓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慢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、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投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入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大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75716" y="2741676"/>
            <a:ext cx="3034665" cy="288290"/>
          </a:xfrm>
          <a:prstGeom prst="rect">
            <a:avLst/>
          </a:prstGeom>
          <a:solidFill>
            <a:srgbClr val="F1F1F1"/>
          </a:solidFill>
          <a:ln w="12700">
            <a:solidFill>
              <a:srgbClr val="1D9ED2"/>
            </a:solidFill>
          </a:ln>
        </p:spPr>
        <p:txBody>
          <a:bodyPr vert="horz" wrap="square" lIns="0" tIns="58419" rIns="0" bIns="0" rtlCol="0">
            <a:spAutoFit/>
          </a:bodyPr>
          <a:lstStyle/>
          <a:p>
            <a:pPr marL="647065">
              <a:lnSpc>
                <a:spcPct val="100000"/>
              </a:lnSpc>
              <a:spcBef>
                <a:spcPts val="459"/>
              </a:spcBef>
            </a:pP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患者偏好去三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甲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医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院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、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大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医院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75716" y="3851147"/>
            <a:ext cx="3034665" cy="288290"/>
          </a:xfrm>
          <a:prstGeom prst="rect">
            <a:avLst/>
          </a:prstGeom>
          <a:solidFill>
            <a:srgbClr val="F1F1F1"/>
          </a:solidFill>
          <a:ln w="12700">
            <a:solidFill>
              <a:srgbClr val="1D9ED2"/>
            </a:solidFill>
          </a:ln>
        </p:spPr>
        <p:txBody>
          <a:bodyPr vert="horz" wrap="square" lIns="0" tIns="59690" rIns="0" bIns="0" rtlCol="0">
            <a:spAutoFit/>
          </a:bodyPr>
          <a:lstStyle/>
          <a:p>
            <a:pPr marL="714375">
              <a:lnSpc>
                <a:spcPct val="100000"/>
              </a:lnSpc>
              <a:spcBef>
                <a:spcPts val="470"/>
              </a:spcBef>
            </a:pP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国</a:t>
            </a:r>
            <a:r>
              <a:rPr sz="1050" spc="-5">
                <a:solidFill>
                  <a:srgbClr val="404040"/>
                </a:solidFill>
                <a:latin typeface="微软雅黑"/>
                <a:cs typeface="微软雅黑"/>
              </a:rPr>
              <a:t>内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医</a:t>
            </a:r>
            <a:r>
              <a:rPr sz="1050" spc="-5">
                <a:solidFill>
                  <a:srgbClr val="404040"/>
                </a:solidFill>
                <a:latin typeface="微软雅黑"/>
                <a:cs typeface="微软雅黑"/>
              </a:rPr>
              <a:t>疗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资</a:t>
            </a:r>
            <a:r>
              <a:rPr sz="1050" spc="-5">
                <a:solidFill>
                  <a:srgbClr val="404040"/>
                </a:solidFill>
                <a:latin typeface="微软雅黑"/>
                <a:cs typeface="微软雅黑"/>
              </a:rPr>
              <a:t>源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少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且</a:t>
            </a:r>
            <a:r>
              <a:rPr sz="1050" spc="-15">
                <a:solidFill>
                  <a:srgbClr val="404040"/>
                </a:solidFill>
                <a:latin typeface="微软雅黑"/>
                <a:cs typeface="微软雅黑"/>
              </a:rPr>
              <a:t>分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配</a:t>
            </a:r>
            <a:r>
              <a:rPr sz="1050" spc="-15">
                <a:solidFill>
                  <a:srgbClr val="404040"/>
                </a:solidFill>
                <a:latin typeface="微软雅黑"/>
                <a:cs typeface="微软雅黑"/>
              </a:rPr>
              <a:t>不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均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75716" y="4221479"/>
            <a:ext cx="3034665" cy="288290"/>
          </a:xfrm>
          <a:prstGeom prst="rect">
            <a:avLst/>
          </a:prstGeom>
          <a:solidFill>
            <a:srgbClr val="F1F1F1"/>
          </a:solidFill>
          <a:ln w="12700">
            <a:solidFill>
              <a:srgbClr val="1D9ED2"/>
            </a:solidFill>
          </a:ln>
        </p:spPr>
        <p:txBody>
          <a:bodyPr vert="horz" wrap="square" lIns="0" tIns="59690" rIns="0" bIns="0" rtlCol="0">
            <a:spAutoFit/>
          </a:bodyPr>
          <a:lstStyle/>
          <a:p>
            <a:pPr marL="647065">
              <a:lnSpc>
                <a:spcPct val="100000"/>
              </a:lnSpc>
              <a:spcBef>
                <a:spcPts val="470"/>
              </a:spcBef>
            </a:pP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基层医疗资源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薄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弱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、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能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力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不足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527292" y="1584960"/>
            <a:ext cx="2072639" cy="314325"/>
          </a:xfrm>
          <a:prstGeom prst="rect">
            <a:avLst/>
          </a:prstGeom>
          <a:solidFill>
            <a:srgbClr val="22C5C5"/>
          </a:solidFill>
        </p:spPr>
        <p:txBody>
          <a:bodyPr vert="horz" wrap="square" lIns="0" tIns="59690" rIns="0" bIns="0" rtlCol="0">
            <a:spAutoFit/>
          </a:bodyPr>
          <a:lstStyle/>
          <a:p>
            <a:pPr marL="579120">
              <a:lnSpc>
                <a:spcPct val="100000"/>
              </a:lnSpc>
              <a:spcBef>
                <a:spcPts val="470"/>
              </a:spcBef>
            </a:pP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应用场景大类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75716" y="3480815"/>
            <a:ext cx="3034665" cy="288290"/>
          </a:xfrm>
          <a:prstGeom prst="rect">
            <a:avLst/>
          </a:prstGeom>
          <a:solidFill>
            <a:srgbClr val="F1F1F1"/>
          </a:solidFill>
          <a:ln w="12700">
            <a:solidFill>
              <a:srgbClr val="1D9ED2"/>
            </a:solidFill>
          </a:ln>
        </p:spPr>
        <p:txBody>
          <a:bodyPr vert="horz" wrap="square" lIns="0" tIns="60325" rIns="0" bIns="0" rtlCol="0">
            <a:spAutoFit/>
          </a:bodyPr>
          <a:lstStyle/>
          <a:p>
            <a:pPr marL="514350">
              <a:lnSpc>
                <a:spcPct val="100000"/>
              </a:lnSpc>
              <a:spcBef>
                <a:spcPts val="475"/>
              </a:spcBef>
            </a:pP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医患双方信息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不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对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称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，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信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息差</a:t>
            </a:r>
            <a:r>
              <a:rPr sz="1050" spc="-10">
                <a:solidFill>
                  <a:srgbClr val="404040"/>
                </a:solidFill>
                <a:latin typeface="微软雅黑"/>
                <a:cs typeface="微软雅黑"/>
              </a:rPr>
              <a:t>过</a:t>
            </a:r>
            <a:r>
              <a:rPr sz="1050" spc="5">
                <a:solidFill>
                  <a:srgbClr val="404040"/>
                </a:solidFill>
                <a:latin typeface="微软雅黑"/>
                <a:cs typeface="微软雅黑"/>
              </a:rPr>
              <a:t>大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8923019" y="1586483"/>
            <a:ext cx="2280285" cy="314325"/>
          </a:xfrm>
          <a:prstGeom prst="rect">
            <a:avLst/>
          </a:prstGeom>
          <a:solidFill>
            <a:srgbClr val="353EBB"/>
          </a:solidFill>
        </p:spPr>
        <p:txBody>
          <a:bodyPr vert="horz" wrap="square" lIns="0" tIns="59690" rIns="0" bIns="0" rtlCol="0">
            <a:spAutoFit/>
          </a:bodyPr>
          <a:lstStyle/>
          <a:p>
            <a:pPr marL="682625">
              <a:lnSpc>
                <a:spcPct val="100000"/>
              </a:lnSpc>
              <a:spcBef>
                <a:spcPts val="470"/>
              </a:spcBef>
            </a:pPr>
            <a:r>
              <a:rPr sz="1200" b="1" i="1" spc="-5">
                <a:solidFill>
                  <a:srgbClr val="FFFFFF"/>
                </a:solidFill>
                <a:latin typeface="微软雅黑"/>
                <a:cs typeface="微软雅黑"/>
              </a:rPr>
              <a:t>具体应用场景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75716" y="4962144"/>
            <a:ext cx="3034665" cy="288290"/>
          </a:xfrm>
          <a:prstGeom prst="rect">
            <a:avLst/>
          </a:prstGeom>
          <a:solidFill>
            <a:srgbClr val="F1F1F1"/>
          </a:solidFill>
          <a:ln w="12700">
            <a:solidFill>
              <a:srgbClr val="1D9ED2"/>
            </a:solidFill>
          </a:ln>
        </p:spPr>
        <p:txBody>
          <a:bodyPr vert="horz" wrap="square" lIns="0" tIns="59690" rIns="0" bIns="0" rtlCol="0">
            <a:spAutoFit/>
          </a:bodyPr>
          <a:lstStyle/>
          <a:p>
            <a:pPr marL="1270" algn="ctr">
              <a:lnSpc>
                <a:spcPct val="100000"/>
              </a:lnSpc>
              <a:spcBef>
                <a:spcPts val="470"/>
              </a:spcBef>
            </a:pPr>
            <a:r>
              <a:rPr sz="1050" spc="-5">
                <a:solidFill>
                  <a:srgbClr val="404040"/>
                </a:solidFill>
                <a:latin typeface="微软雅黑"/>
                <a:cs typeface="微软雅黑"/>
              </a:rPr>
              <a:t>......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6096000" y="2008632"/>
            <a:ext cx="2504440" cy="539750"/>
          </a:xfrm>
          <a:prstGeom prst="rect">
            <a:avLst/>
          </a:prstGeom>
          <a:solidFill>
            <a:srgbClr val="F1F1F1"/>
          </a:solidFill>
          <a:ln w="12700">
            <a:solidFill>
              <a:srgbClr val="22C5C5"/>
            </a:solidFill>
          </a:ln>
        </p:spPr>
        <p:txBody>
          <a:bodyPr vert="horz" wrap="square" lIns="0" tIns="179070" rIns="0" bIns="0" rtlCol="0">
            <a:spAutoFit/>
          </a:bodyPr>
          <a:lstStyle/>
          <a:p>
            <a:pPr marL="281305">
              <a:lnSpc>
                <a:spcPct val="100000"/>
              </a:lnSpc>
              <a:spcBef>
                <a:spcPts val="1410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+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诊疗场景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096000" y="2683764"/>
            <a:ext cx="2504440" cy="541020"/>
          </a:xfrm>
          <a:prstGeom prst="rect">
            <a:avLst/>
          </a:prstGeom>
          <a:solidFill>
            <a:srgbClr val="F1F1F1"/>
          </a:solidFill>
          <a:ln w="12700">
            <a:solidFill>
              <a:srgbClr val="22C5C5"/>
            </a:solidFill>
          </a:ln>
        </p:spPr>
        <p:txBody>
          <a:bodyPr vert="horz" wrap="square" lIns="0" tIns="179070" rIns="0" bIns="0" rtlCol="0">
            <a:spAutoFit/>
          </a:bodyPr>
          <a:lstStyle/>
          <a:p>
            <a:pPr marL="128905">
              <a:lnSpc>
                <a:spcPct val="100000"/>
              </a:lnSpc>
              <a:spcBef>
                <a:spcPts val="1410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+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医疗科研场景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6096000" y="3358896"/>
            <a:ext cx="2504440" cy="541020"/>
          </a:xfrm>
          <a:custGeom>
            <a:rect l="l" t="t" r="r" b="b"/>
            <a:pathLst>
              <a:path w="2504440" h="541020">
                <a:moveTo>
                  <a:pt x="0" y="541019"/>
                </a:moveTo>
                <a:lnTo>
                  <a:pt x="2503931" y="541019"/>
                </a:lnTo>
                <a:lnTo>
                  <a:pt x="2503931" y="0"/>
                </a:lnTo>
                <a:lnTo>
                  <a:pt x="0" y="0"/>
                </a:lnTo>
                <a:lnTo>
                  <a:pt x="0" y="541019"/>
                </a:lnTo>
                <a:close/>
              </a:path>
            </a:pathLst>
          </a:custGeom>
          <a:ln w="12699">
            <a:solidFill>
              <a:srgbClr val="22C5C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 txBox="1"/>
          <p:nvPr/>
        </p:nvSpPr>
        <p:spPr>
          <a:xfrm>
            <a:off x="6225285" y="3526028"/>
            <a:ext cx="225806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+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健康管理场景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096000" y="4034028"/>
            <a:ext cx="2504440" cy="541020"/>
          </a:xfrm>
          <a:prstGeom prst="rect">
            <a:avLst/>
          </a:prstGeom>
          <a:solidFill>
            <a:srgbClr val="F1F1F1"/>
          </a:solidFill>
          <a:ln w="12700">
            <a:solidFill>
              <a:srgbClr val="22C5C5"/>
            </a:solidFill>
          </a:ln>
        </p:spPr>
        <p:txBody>
          <a:bodyPr vert="horz" wrap="square" lIns="0" tIns="179705" rIns="0" bIns="0" rtlCol="0">
            <a:spAutoFit/>
          </a:bodyPr>
          <a:lstStyle/>
          <a:p>
            <a:pPr marL="128905">
              <a:lnSpc>
                <a:spcPct val="100000"/>
              </a:lnSpc>
              <a:spcBef>
                <a:spcPts val="1415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+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区域医疗场景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096000" y="4710684"/>
            <a:ext cx="2504440" cy="539750"/>
          </a:xfrm>
          <a:prstGeom prst="rect">
            <a:avLst/>
          </a:prstGeom>
          <a:solidFill>
            <a:srgbClr val="F1F1F1"/>
          </a:solidFill>
          <a:ln w="12700">
            <a:solidFill>
              <a:srgbClr val="22C5C5"/>
            </a:solidFill>
          </a:ln>
        </p:spPr>
        <p:txBody>
          <a:bodyPr vert="horz" wrap="square" lIns="0" tIns="178435" rIns="0" bIns="0" rtlCol="0">
            <a:spAutoFit/>
          </a:bodyPr>
          <a:lstStyle/>
          <a:p>
            <a:pPr marL="128905">
              <a:lnSpc>
                <a:spcPct val="100000"/>
              </a:lnSpc>
              <a:spcBef>
                <a:spcPts val="1405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+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制药企业场景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8921495" y="2001011"/>
            <a:ext cx="2292350" cy="216535"/>
          </a:xfrm>
          <a:custGeom>
            <a:rect l="l" t="t" r="r" b="b"/>
            <a:pathLst>
              <a:path w="2292350" h="216535">
                <a:moveTo>
                  <a:pt x="0" y="216408"/>
                </a:moveTo>
                <a:lnTo>
                  <a:pt x="2292096" y="216408"/>
                </a:lnTo>
                <a:lnTo>
                  <a:pt x="2292096" y="0"/>
                </a:lnTo>
                <a:lnTo>
                  <a:pt x="0" y="0"/>
                </a:lnTo>
                <a:lnTo>
                  <a:pt x="0" y="216408"/>
                </a:lnTo>
                <a:close/>
              </a:path>
            </a:pathLst>
          </a:custGeom>
          <a:ln w="12700">
            <a:solidFill>
              <a:srgbClr val="353EB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8921495" y="2253995"/>
            <a:ext cx="2292350" cy="216535"/>
          </a:xfrm>
          <a:custGeom>
            <a:rect l="l" t="t" r="r" b="b"/>
            <a:pathLst>
              <a:path w="2292350" h="216535">
                <a:moveTo>
                  <a:pt x="0" y="216408"/>
                </a:moveTo>
                <a:lnTo>
                  <a:pt x="2292096" y="216408"/>
                </a:lnTo>
                <a:lnTo>
                  <a:pt x="2292096" y="0"/>
                </a:lnTo>
                <a:lnTo>
                  <a:pt x="0" y="0"/>
                </a:lnTo>
                <a:lnTo>
                  <a:pt x="0" y="216408"/>
                </a:lnTo>
                <a:close/>
              </a:path>
            </a:pathLst>
          </a:custGeom>
          <a:ln w="12700">
            <a:solidFill>
              <a:srgbClr val="353EB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8921495" y="2506979"/>
            <a:ext cx="2292350" cy="215265"/>
          </a:xfrm>
          <a:custGeom>
            <a:rect l="l" t="t" r="r" b="b"/>
            <a:pathLst>
              <a:path w="2292350" h="215264">
                <a:moveTo>
                  <a:pt x="0" y="214884"/>
                </a:moveTo>
                <a:lnTo>
                  <a:pt x="2292096" y="214884"/>
                </a:lnTo>
                <a:lnTo>
                  <a:pt x="2292096" y="0"/>
                </a:lnTo>
                <a:lnTo>
                  <a:pt x="0" y="0"/>
                </a:lnTo>
                <a:lnTo>
                  <a:pt x="0" y="214884"/>
                </a:lnTo>
                <a:close/>
              </a:path>
            </a:pathLst>
          </a:custGeom>
          <a:ln w="12699">
            <a:solidFill>
              <a:srgbClr val="353EB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8921495" y="2759964"/>
            <a:ext cx="2292350" cy="215265"/>
          </a:xfrm>
          <a:custGeom>
            <a:rect l="l" t="t" r="r" b="b"/>
            <a:pathLst>
              <a:path w="2292350" h="215264">
                <a:moveTo>
                  <a:pt x="0" y="214884"/>
                </a:moveTo>
                <a:lnTo>
                  <a:pt x="2292096" y="214884"/>
                </a:lnTo>
                <a:lnTo>
                  <a:pt x="2292096" y="0"/>
                </a:lnTo>
                <a:lnTo>
                  <a:pt x="0" y="0"/>
                </a:lnTo>
                <a:lnTo>
                  <a:pt x="0" y="214884"/>
                </a:lnTo>
                <a:close/>
              </a:path>
            </a:pathLst>
          </a:custGeom>
          <a:ln w="12699">
            <a:solidFill>
              <a:srgbClr val="353EB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8921495" y="3011423"/>
            <a:ext cx="2292350" cy="216535"/>
          </a:xfrm>
          <a:custGeom>
            <a:rect l="l" t="t" r="r" b="b"/>
            <a:pathLst>
              <a:path w="2292350" h="216535">
                <a:moveTo>
                  <a:pt x="0" y="216408"/>
                </a:moveTo>
                <a:lnTo>
                  <a:pt x="2292096" y="216408"/>
                </a:lnTo>
                <a:lnTo>
                  <a:pt x="2292096" y="0"/>
                </a:lnTo>
                <a:lnTo>
                  <a:pt x="0" y="0"/>
                </a:lnTo>
                <a:lnTo>
                  <a:pt x="0" y="216408"/>
                </a:lnTo>
                <a:close/>
              </a:path>
            </a:pathLst>
          </a:custGeom>
          <a:ln w="12700">
            <a:solidFill>
              <a:srgbClr val="353EB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8921495" y="3264408"/>
            <a:ext cx="2292350" cy="216535"/>
          </a:xfrm>
          <a:custGeom>
            <a:rect l="l" t="t" r="r" b="b"/>
            <a:pathLst>
              <a:path w="2292350" h="216535">
                <a:moveTo>
                  <a:pt x="0" y="216408"/>
                </a:moveTo>
                <a:lnTo>
                  <a:pt x="2292096" y="216408"/>
                </a:lnTo>
                <a:lnTo>
                  <a:pt x="2292096" y="0"/>
                </a:lnTo>
                <a:lnTo>
                  <a:pt x="0" y="0"/>
                </a:lnTo>
                <a:lnTo>
                  <a:pt x="0" y="216408"/>
                </a:lnTo>
                <a:close/>
              </a:path>
            </a:pathLst>
          </a:custGeom>
          <a:ln w="12700">
            <a:solidFill>
              <a:srgbClr val="353EB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8921495" y="3517391"/>
            <a:ext cx="2292350" cy="216535"/>
          </a:xfrm>
          <a:custGeom>
            <a:rect l="l" t="t" r="r" b="b"/>
            <a:pathLst>
              <a:path w="2292350" h="216535">
                <a:moveTo>
                  <a:pt x="0" y="216408"/>
                </a:moveTo>
                <a:lnTo>
                  <a:pt x="2292096" y="216408"/>
                </a:lnTo>
                <a:lnTo>
                  <a:pt x="2292096" y="0"/>
                </a:lnTo>
                <a:lnTo>
                  <a:pt x="0" y="0"/>
                </a:lnTo>
                <a:lnTo>
                  <a:pt x="0" y="216408"/>
                </a:lnTo>
                <a:close/>
              </a:path>
            </a:pathLst>
          </a:custGeom>
          <a:ln w="12700">
            <a:solidFill>
              <a:srgbClr val="353EB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8921495" y="3770376"/>
            <a:ext cx="2292350" cy="216535"/>
          </a:xfrm>
          <a:custGeom>
            <a:rect l="l" t="t" r="r" b="b"/>
            <a:pathLst>
              <a:path w="2292350" h="216535">
                <a:moveTo>
                  <a:pt x="0" y="216407"/>
                </a:moveTo>
                <a:lnTo>
                  <a:pt x="2292096" y="216407"/>
                </a:lnTo>
                <a:lnTo>
                  <a:pt x="2292096" y="0"/>
                </a:lnTo>
                <a:lnTo>
                  <a:pt x="0" y="0"/>
                </a:lnTo>
                <a:lnTo>
                  <a:pt x="0" y="216407"/>
                </a:lnTo>
                <a:close/>
              </a:path>
            </a:pathLst>
          </a:custGeom>
          <a:ln w="12700">
            <a:solidFill>
              <a:srgbClr val="353EB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8921495" y="4023359"/>
            <a:ext cx="2292350" cy="215265"/>
          </a:xfrm>
          <a:custGeom>
            <a:rect l="l" t="t" r="r" b="b"/>
            <a:pathLst>
              <a:path w="2292350" h="215264">
                <a:moveTo>
                  <a:pt x="0" y="214883"/>
                </a:moveTo>
                <a:lnTo>
                  <a:pt x="2292096" y="214883"/>
                </a:lnTo>
                <a:lnTo>
                  <a:pt x="2292096" y="0"/>
                </a:lnTo>
                <a:lnTo>
                  <a:pt x="0" y="0"/>
                </a:lnTo>
                <a:lnTo>
                  <a:pt x="0" y="214883"/>
                </a:lnTo>
                <a:close/>
              </a:path>
            </a:pathLst>
          </a:custGeom>
          <a:ln w="12699">
            <a:solidFill>
              <a:srgbClr val="353EB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8921495" y="4276344"/>
            <a:ext cx="2292350" cy="215265"/>
          </a:xfrm>
          <a:custGeom>
            <a:rect l="l" t="t" r="r" b="b"/>
            <a:pathLst>
              <a:path w="2292350" h="215264">
                <a:moveTo>
                  <a:pt x="0" y="214884"/>
                </a:moveTo>
                <a:lnTo>
                  <a:pt x="2292096" y="214884"/>
                </a:lnTo>
                <a:lnTo>
                  <a:pt x="2292096" y="0"/>
                </a:lnTo>
                <a:lnTo>
                  <a:pt x="0" y="0"/>
                </a:lnTo>
                <a:lnTo>
                  <a:pt x="0" y="214884"/>
                </a:lnTo>
                <a:close/>
              </a:path>
            </a:pathLst>
          </a:custGeom>
          <a:ln w="12699">
            <a:solidFill>
              <a:srgbClr val="353EB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8921495" y="4527803"/>
            <a:ext cx="2292350" cy="216535"/>
          </a:xfrm>
          <a:custGeom>
            <a:rect l="l" t="t" r="r" b="b"/>
            <a:pathLst>
              <a:path w="2292350" h="216535">
                <a:moveTo>
                  <a:pt x="0" y="216408"/>
                </a:moveTo>
                <a:lnTo>
                  <a:pt x="2292096" y="216408"/>
                </a:lnTo>
                <a:lnTo>
                  <a:pt x="2292096" y="0"/>
                </a:lnTo>
                <a:lnTo>
                  <a:pt x="0" y="0"/>
                </a:lnTo>
                <a:lnTo>
                  <a:pt x="0" y="216408"/>
                </a:lnTo>
                <a:close/>
              </a:path>
            </a:pathLst>
          </a:custGeom>
          <a:ln w="12700">
            <a:solidFill>
              <a:srgbClr val="353EB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8921495" y="4780788"/>
            <a:ext cx="2292350" cy="216535"/>
          </a:xfrm>
          <a:custGeom>
            <a:rect l="l" t="t" r="r" b="b"/>
            <a:pathLst>
              <a:path w="2292350" h="216535">
                <a:moveTo>
                  <a:pt x="0" y="216407"/>
                </a:moveTo>
                <a:lnTo>
                  <a:pt x="2292096" y="216407"/>
                </a:lnTo>
                <a:lnTo>
                  <a:pt x="2292096" y="0"/>
                </a:lnTo>
                <a:lnTo>
                  <a:pt x="0" y="0"/>
                </a:lnTo>
                <a:lnTo>
                  <a:pt x="0" y="216407"/>
                </a:lnTo>
                <a:close/>
              </a:path>
            </a:pathLst>
          </a:custGeom>
          <a:ln w="12700">
            <a:solidFill>
              <a:srgbClr val="353EB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8921495" y="5033771"/>
            <a:ext cx="2292350" cy="216535"/>
          </a:xfrm>
          <a:custGeom>
            <a:rect l="l" t="t" r="r" b="b"/>
            <a:pathLst>
              <a:path w="2292350" h="216535">
                <a:moveTo>
                  <a:pt x="0" y="216407"/>
                </a:moveTo>
                <a:lnTo>
                  <a:pt x="2292096" y="216407"/>
                </a:lnTo>
                <a:lnTo>
                  <a:pt x="2292096" y="0"/>
                </a:lnTo>
                <a:lnTo>
                  <a:pt x="0" y="0"/>
                </a:lnTo>
                <a:lnTo>
                  <a:pt x="0" y="216407"/>
                </a:lnTo>
                <a:close/>
              </a:path>
            </a:pathLst>
          </a:custGeom>
          <a:ln w="12700">
            <a:solidFill>
              <a:srgbClr val="353EB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 txBox="1"/>
          <p:nvPr/>
        </p:nvSpPr>
        <p:spPr>
          <a:xfrm>
            <a:off x="9610343" y="1929384"/>
            <a:ext cx="927100" cy="3312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2400" marR="5080" indent="-152400">
              <a:lnSpc>
                <a:spcPct val="1382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医学影像筛查 电子病历 医患沟通 医保控费 文献检索 病理检验 诊断预测 健康管理 数字疗法</a:t>
            </a:r>
            <a:endParaRPr sz="1200">
              <a:latin typeface="微软雅黑"/>
              <a:cs typeface="微软雅黑"/>
            </a:endParaRPr>
          </a:p>
          <a:p>
            <a:pPr marR="5080" algn="ctr">
              <a:lnSpc>
                <a:spcPct val="138200"/>
              </a:lnSpc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健康档案管理 区域影像诊断 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药物研发</a:t>
            </a:r>
            <a:endParaRPr sz="1200">
              <a:latin typeface="微软雅黑"/>
              <a:cs typeface="微软雅黑"/>
            </a:endParaRPr>
          </a:p>
          <a:p>
            <a:pPr marR="5080" algn="ctr">
              <a:lnSpc>
                <a:spcPct val="100000"/>
              </a:lnSpc>
              <a:spcBef>
                <a:spcPts val="55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……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4250435" y="3043427"/>
            <a:ext cx="378460" cy="370205"/>
          </a:xfrm>
          <a:custGeom>
            <a:rect l="l" t="t" r="r" b="b"/>
            <a:pathLst>
              <a:path w="378460" h="370204">
                <a:moveTo>
                  <a:pt x="188975" y="0"/>
                </a:moveTo>
                <a:lnTo>
                  <a:pt x="148859" y="8131"/>
                </a:lnTo>
                <a:lnTo>
                  <a:pt x="116077" y="30289"/>
                </a:lnTo>
                <a:lnTo>
                  <a:pt x="93964" y="63115"/>
                </a:lnTo>
                <a:lnTo>
                  <a:pt x="85851" y="103250"/>
                </a:lnTo>
                <a:lnTo>
                  <a:pt x="93964" y="143440"/>
                </a:lnTo>
                <a:lnTo>
                  <a:pt x="116077" y="176260"/>
                </a:lnTo>
                <a:lnTo>
                  <a:pt x="148859" y="198387"/>
                </a:lnTo>
                <a:lnTo>
                  <a:pt x="188975" y="206501"/>
                </a:lnTo>
                <a:lnTo>
                  <a:pt x="229092" y="198387"/>
                </a:lnTo>
                <a:lnTo>
                  <a:pt x="261873" y="176260"/>
                </a:lnTo>
                <a:lnTo>
                  <a:pt x="283987" y="143440"/>
                </a:lnTo>
                <a:lnTo>
                  <a:pt x="292100" y="103250"/>
                </a:lnTo>
                <a:lnTo>
                  <a:pt x="283987" y="63115"/>
                </a:lnTo>
                <a:lnTo>
                  <a:pt x="261874" y="30289"/>
                </a:lnTo>
                <a:lnTo>
                  <a:pt x="229092" y="8131"/>
                </a:lnTo>
                <a:lnTo>
                  <a:pt x="188975" y="0"/>
                </a:lnTo>
                <a:close/>
              </a:path>
              <a:path w="378460" h="370204">
                <a:moveTo>
                  <a:pt x="106299" y="208914"/>
                </a:moveTo>
                <a:lnTo>
                  <a:pt x="51149" y="250523"/>
                </a:lnTo>
                <a:lnTo>
                  <a:pt x="19431" y="297751"/>
                </a:lnTo>
                <a:lnTo>
                  <a:pt x="4572" y="340788"/>
                </a:lnTo>
                <a:lnTo>
                  <a:pt x="0" y="369824"/>
                </a:lnTo>
                <a:lnTo>
                  <a:pt x="302889" y="370046"/>
                </a:lnTo>
                <a:lnTo>
                  <a:pt x="377951" y="369824"/>
                </a:lnTo>
                <a:lnTo>
                  <a:pt x="373459" y="340302"/>
                </a:lnTo>
                <a:lnTo>
                  <a:pt x="358870" y="297195"/>
                </a:lnTo>
                <a:lnTo>
                  <a:pt x="327374" y="250112"/>
                </a:lnTo>
                <a:lnTo>
                  <a:pt x="310899" y="237744"/>
                </a:lnTo>
                <a:lnTo>
                  <a:pt x="188975" y="237744"/>
                </a:lnTo>
                <a:lnTo>
                  <a:pt x="166074" y="235775"/>
                </a:lnTo>
                <a:lnTo>
                  <a:pt x="144446" y="230092"/>
                </a:lnTo>
                <a:lnTo>
                  <a:pt x="124414" y="221027"/>
                </a:lnTo>
                <a:lnTo>
                  <a:pt x="106299" y="208914"/>
                </a:lnTo>
                <a:close/>
              </a:path>
              <a:path w="378460" h="370204">
                <a:moveTo>
                  <a:pt x="272161" y="208661"/>
                </a:moveTo>
                <a:lnTo>
                  <a:pt x="253876" y="220866"/>
                </a:lnTo>
                <a:lnTo>
                  <a:pt x="233711" y="230012"/>
                </a:lnTo>
                <a:lnTo>
                  <a:pt x="211974" y="235753"/>
                </a:lnTo>
                <a:lnTo>
                  <a:pt x="188975" y="237744"/>
                </a:lnTo>
                <a:lnTo>
                  <a:pt x="310899" y="237744"/>
                </a:lnTo>
                <a:lnTo>
                  <a:pt x="272161" y="208661"/>
                </a:lnTo>
                <a:close/>
              </a:path>
            </a:pathLst>
          </a:custGeom>
          <a:solidFill>
            <a:srgbClr val="F68B2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4209288" y="2156460"/>
            <a:ext cx="459105" cy="407034"/>
          </a:xfrm>
          <a:custGeom>
            <a:rect l="l" t="t" r="r" b="b"/>
            <a:pathLst>
              <a:path w="459104" h="407034">
                <a:moveTo>
                  <a:pt x="452374" y="381507"/>
                </a:moveTo>
                <a:lnTo>
                  <a:pt x="6350" y="381507"/>
                </a:lnTo>
                <a:lnTo>
                  <a:pt x="0" y="387857"/>
                </a:lnTo>
                <a:lnTo>
                  <a:pt x="0" y="400557"/>
                </a:lnTo>
                <a:lnTo>
                  <a:pt x="6350" y="406907"/>
                </a:lnTo>
                <a:lnTo>
                  <a:pt x="452374" y="406907"/>
                </a:lnTo>
                <a:lnTo>
                  <a:pt x="458724" y="400557"/>
                </a:lnTo>
                <a:lnTo>
                  <a:pt x="458724" y="387857"/>
                </a:lnTo>
                <a:lnTo>
                  <a:pt x="452374" y="381507"/>
                </a:lnTo>
                <a:close/>
              </a:path>
              <a:path w="459104" h="407034">
                <a:moveTo>
                  <a:pt x="331342" y="76326"/>
                </a:moveTo>
                <a:lnTo>
                  <a:pt x="127381" y="76326"/>
                </a:lnTo>
                <a:lnTo>
                  <a:pt x="117518" y="78331"/>
                </a:lnTo>
                <a:lnTo>
                  <a:pt x="109442" y="83788"/>
                </a:lnTo>
                <a:lnTo>
                  <a:pt x="103985" y="91864"/>
                </a:lnTo>
                <a:lnTo>
                  <a:pt x="101981" y="101726"/>
                </a:lnTo>
                <a:lnTo>
                  <a:pt x="101981" y="190753"/>
                </a:lnTo>
                <a:lnTo>
                  <a:pt x="31876" y="190753"/>
                </a:lnTo>
                <a:lnTo>
                  <a:pt x="25526" y="197103"/>
                </a:lnTo>
                <a:lnTo>
                  <a:pt x="25526" y="381507"/>
                </a:lnTo>
                <a:lnTo>
                  <a:pt x="50926" y="381507"/>
                </a:lnTo>
                <a:lnTo>
                  <a:pt x="50926" y="216153"/>
                </a:lnTo>
                <a:lnTo>
                  <a:pt x="127381" y="216153"/>
                </a:lnTo>
                <a:lnTo>
                  <a:pt x="127381" y="101726"/>
                </a:lnTo>
                <a:lnTo>
                  <a:pt x="356742" y="101726"/>
                </a:lnTo>
                <a:lnTo>
                  <a:pt x="354738" y="91864"/>
                </a:lnTo>
                <a:lnTo>
                  <a:pt x="349281" y="83788"/>
                </a:lnTo>
                <a:lnTo>
                  <a:pt x="341205" y="78331"/>
                </a:lnTo>
                <a:lnTo>
                  <a:pt x="331342" y="76326"/>
                </a:lnTo>
                <a:close/>
              </a:path>
              <a:path w="459104" h="407034">
                <a:moveTo>
                  <a:pt x="127381" y="216153"/>
                </a:moveTo>
                <a:lnTo>
                  <a:pt x="101981" y="216153"/>
                </a:lnTo>
                <a:lnTo>
                  <a:pt x="101981" y="381507"/>
                </a:lnTo>
                <a:lnTo>
                  <a:pt x="127381" y="381507"/>
                </a:lnTo>
                <a:lnTo>
                  <a:pt x="127381" y="216153"/>
                </a:lnTo>
                <a:close/>
              </a:path>
              <a:path w="459104" h="407034">
                <a:moveTo>
                  <a:pt x="273938" y="330580"/>
                </a:moveTo>
                <a:lnTo>
                  <a:pt x="184785" y="330580"/>
                </a:lnTo>
                <a:lnTo>
                  <a:pt x="178435" y="336930"/>
                </a:lnTo>
                <a:lnTo>
                  <a:pt x="178435" y="381507"/>
                </a:lnTo>
                <a:lnTo>
                  <a:pt x="203835" y="381507"/>
                </a:lnTo>
                <a:lnTo>
                  <a:pt x="203835" y="355980"/>
                </a:lnTo>
                <a:lnTo>
                  <a:pt x="280288" y="355980"/>
                </a:lnTo>
                <a:lnTo>
                  <a:pt x="280288" y="336930"/>
                </a:lnTo>
                <a:lnTo>
                  <a:pt x="273938" y="330580"/>
                </a:lnTo>
                <a:close/>
              </a:path>
              <a:path w="459104" h="407034">
                <a:moveTo>
                  <a:pt x="280288" y="355980"/>
                </a:moveTo>
                <a:lnTo>
                  <a:pt x="254888" y="355980"/>
                </a:lnTo>
                <a:lnTo>
                  <a:pt x="254888" y="381507"/>
                </a:lnTo>
                <a:lnTo>
                  <a:pt x="280288" y="381507"/>
                </a:lnTo>
                <a:lnTo>
                  <a:pt x="280288" y="355980"/>
                </a:lnTo>
                <a:close/>
              </a:path>
              <a:path w="459104" h="407034">
                <a:moveTo>
                  <a:pt x="356742" y="101726"/>
                </a:moveTo>
                <a:lnTo>
                  <a:pt x="331342" y="101726"/>
                </a:lnTo>
                <a:lnTo>
                  <a:pt x="331342" y="381507"/>
                </a:lnTo>
                <a:lnTo>
                  <a:pt x="356742" y="381507"/>
                </a:lnTo>
                <a:lnTo>
                  <a:pt x="356742" y="165353"/>
                </a:lnTo>
                <a:lnTo>
                  <a:pt x="433197" y="165353"/>
                </a:lnTo>
                <a:lnTo>
                  <a:pt x="433197" y="146176"/>
                </a:lnTo>
                <a:lnTo>
                  <a:pt x="426847" y="139826"/>
                </a:lnTo>
                <a:lnTo>
                  <a:pt x="356742" y="139826"/>
                </a:lnTo>
                <a:lnTo>
                  <a:pt x="356742" y="101726"/>
                </a:lnTo>
                <a:close/>
              </a:path>
              <a:path w="459104" h="407034">
                <a:moveTo>
                  <a:pt x="433197" y="165353"/>
                </a:moveTo>
                <a:lnTo>
                  <a:pt x="407797" y="165353"/>
                </a:lnTo>
                <a:lnTo>
                  <a:pt x="407797" y="381507"/>
                </a:lnTo>
                <a:lnTo>
                  <a:pt x="433197" y="381507"/>
                </a:lnTo>
                <a:lnTo>
                  <a:pt x="433197" y="165353"/>
                </a:lnTo>
                <a:close/>
              </a:path>
              <a:path w="459104" h="407034">
                <a:moveTo>
                  <a:pt x="299465" y="267080"/>
                </a:moveTo>
                <a:lnTo>
                  <a:pt x="159258" y="267080"/>
                </a:lnTo>
                <a:lnTo>
                  <a:pt x="152908" y="273430"/>
                </a:lnTo>
                <a:lnTo>
                  <a:pt x="152908" y="286130"/>
                </a:lnTo>
                <a:lnTo>
                  <a:pt x="159258" y="292480"/>
                </a:lnTo>
                <a:lnTo>
                  <a:pt x="299465" y="292480"/>
                </a:lnTo>
                <a:lnTo>
                  <a:pt x="305815" y="286130"/>
                </a:lnTo>
                <a:lnTo>
                  <a:pt x="305815" y="273430"/>
                </a:lnTo>
                <a:lnTo>
                  <a:pt x="299465" y="267080"/>
                </a:lnTo>
                <a:close/>
              </a:path>
              <a:path w="459104" h="407034">
                <a:moveTo>
                  <a:pt x="299465" y="203453"/>
                </a:moveTo>
                <a:lnTo>
                  <a:pt x="159258" y="203453"/>
                </a:lnTo>
                <a:lnTo>
                  <a:pt x="152908" y="209803"/>
                </a:lnTo>
                <a:lnTo>
                  <a:pt x="152908" y="222503"/>
                </a:lnTo>
                <a:lnTo>
                  <a:pt x="159258" y="228853"/>
                </a:lnTo>
                <a:lnTo>
                  <a:pt x="299465" y="228853"/>
                </a:lnTo>
                <a:lnTo>
                  <a:pt x="305815" y="222503"/>
                </a:lnTo>
                <a:lnTo>
                  <a:pt x="305815" y="209803"/>
                </a:lnTo>
                <a:lnTo>
                  <a:pt x="299465" y="203453"/>
                </a:lnTo>
                <a:close/>
              </a:path>
              <a:path w="459104" h="407034">
                <a:moveTo>
                  <a:pt x="299465" y="139826"/>
                </a:moveTo>
                <a:lnTo>
                  <a:pt x="159258" y="139826"/>
                </a:lnTo>
                <a:lnTo>
                  <a:pt x="152908" y="146176"/>
                </a:lnTo>
                <a:lnTo>
                  <a:pt x="152908" y="159003"/>
                </a:lnTo>
                <a:lnTo>
                  <a:pt x="159258" y="165353"/>
                </a:lnTo>
                <a:lnTo>
                  <a:pt x="299465" y="165353"/>
                </a:lnTo>
                <a:lnTo>
                  <a:pt x="305815" y="159003"/>
                </a:lnTo>
                <a:lnTo>
                  <a:pt x="305815" y="146176"/>
                </a:lnTo>
                <a:lnTo>
                  <a:pt x="299465" y="139826"/>
                </a:lnTo>
                <a:close/>
              </a:path>
              <a:path w="459104" h="407034">
                <a:moveTo>
                  <a:pt x="242062" y="50800"/>
                </a:moveTo>
                <a:lnTo>
                  <a:pt x="216662" y="50800"/>
                </a:lnTo>
                <a:lnTo>
                  <a:pt x="216662" y="76326"/>
                </a:lnTo>
                <a:lnTo>
                  <a:pt x="242062" y="76326"/>
                </a:lnTo>
                <a:lnTo>
                  <a:pt x="242062" y="50800"/>
                </a:lnTo>
                <a:close/>
              </a:path>
              <a:path w="459104" h="407034">
                <a:moveTo>
                  <a:pt x="261238" y="25400"/>
                </a:moveTo>
                <a:lnTo>
                  <a:pt x="197485" y="25400"/>
                </a:lnTo>
                <a:lnTo>
                  <a:pt x="191135" y="30479"/>
                </a:lnTo>
                <a:lnTo>
                  <a:pt x="191135" y="44450"/>
                </a:lnTo>
                <a:lnTo>
                  <a:pt x="197485" y="50800"/>
                </a:lnTo>
                <a:lnTo>
                  <a:pt x="261238" y="50800"/>
                </a:lnTo>
                <a:lnTo>
                  <a:pt x="267588" y="44450"/>
                </a:lnTo>
                <a:lnTo>
                  <a:pt x="267588" y="30479"/>
                </a:lnTo>
                <a:lnTo>
                  <a:pt x="261238" y="25400"/>
                </a:lnTo>
                <a:close/>
              </a:path>
              <a:path w="459104" h="407034">
                <a:moveTo>
                  <a:pt x="235712" y="0"/>
                </a:moveTo>
                <a:lnTo>
                  <a:pt x="223012" y="0"/>
                </a:lnTo>
                <a:lnTo>
                  <a:pt x="216662" y="6350"/>
                </a:lnTo>
                <a:lnTo>
                  <a:pt x="216662" y="25400"/>
                </a:lnTo>
                <a:lnTo>
                  <a:pt x="242062" y="25400"/>
                </a:lnTo>
                <a:lnTo>
                  <a:pt x="242062" y="6350"/>
                </a:lnTo>
                <a:lnTo>
                  <a:pt x="235712" y="0"/>
                </a:lnTo>
                <a:close/>
              </a:path>
            </a:pathLst>
          </a:custGeom>
          <a:solidFill>
            <a:srgbClr val="F68B2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4241291" y="4476115"/>
            <a:ext cx="394970" cy="609600"/>
          </a:xfrm>
          <a:custGeom>
            <a:rect l="l" t="t" r="r" b="b"/>
            <a:pathLst>
              <a:path w="394970" h="609600">
                <a:moveTo>
                  <a:pt x="191408" y="200294"/>
                </a:moveTo>
                <a:lnTo>
                  <a:pt x="183165" y="200294"/>
                </a:lnTo>
                <a:lnTo>
                  <a:pt x="175446" y="201564"/>
                </a:lnTo>
                <a:lnTo>
                  <a:pt x="168656" y="201564"/>
                </a:lnTo>
                <a:lnTo>
                  <a:pt x="157132" y="204104"/>
                </a:lnTo>
                <a:lnTo>
                  <a:pt x="145145" y="207914"/>
                </a:lnTo>
                <a:lnTo>
                  <a:pt x="135133" y="214264"/>
                </a:lnTo>
                <a:lnTo>
                  <a:pt x="129540" y="224424"/>
                </a:lnTo>
                <a:lnTo>
                  <a:pt x="129940" y="233314"/>
                </a:lnTo>
                <a:lnTo>
                  <a:pt x="134175" y="240934"/>
                </a:lnTo>
                <a:lnTo>
                  <a:pt x="141077" y="244744"/>
                </a:lnTo>
                <a:lnTo>
                  <a:pt x="149479" y="246014"/>
                </a:lnTo>
                <a:lnTo>
                  <a:pt x="147282" y="262524"/>
                </a:lnTo>
                <a:lnTo>
                  <a:pt x="146002" y="277764"/>
                </a:lnTo>
                <a:lnTo>
                  <a:pt x="145695" y="290464"/>
                </a:lnTo>
                <a:lnTo>
                  <a:pt x="145672" y="296814"/>
                </a:lnTo>
                <a:lnTo>
                  <a:pt x="146050" y="310784"/>
                </a:lnTo>
                <a:lnTo>
                  <a:pt x="144907" y="310784"/>
                </a:lnTo>
                <a:lnTo>
                  <a:pt x="144525" y="312054"/>
                </a:lnTo>
                <a:lnTo>
                  <a:pt x="121100" y="341264"/>
                </a:lnTo>
                <a:lnTo>
                  <a:pt x="99044" y="371744"/>
                </a:lnTo>
                <a:lnTo>
                  <a:pt x="78106" y="403494"/>
                </a:lnTo>
                <a:lnTo>
                  <a:pt x="58038" y="436514"/>
                </a:lnTo>
                <a:lnTo>
                  <a:pt x="40790" y="463184"/>
                </a:lnTo>
                <a:lnTo>
                  <a:pt x="22066" y="493664"/>
                </a:lnTo>
                <a:lnTo>
                  <a:pt x="6818" y="526684"/>
                </a:lnTo>
                <a:lnTo>
                  <a:pt x="0" y="558434"/>
                </a:lnTo>
                <a:lnTo>
                  <a:pt x="2258" y="574944"/>
                </a:lnTo>
                <a:lnTo>
                  <a:pt x="41656" y="597804"/>
                </a:lnTo>
                <a:lnTo>
                  <a:pt x="84042" y="602884"/>
                </a:lnTo>
                <a:lnTo>
                  <a:pt x="127762" y="605424"/>
                </a:lnTo>
                <a:lnTo>
                  <a:pt x="214630" y="605424"/>
                </a:lnTo>
                <a:lnTo>
                  <a:pt x="253912" y="607964"/>
                </a:lnTo>
                <a:lnTo>
                  <a:pt x="296291" y="609234"/>
                </a:lnTo>
                <a:lnTo>
                  <a:pt x="338288" y="609234"/>
                </a:lnTo>
                <a:lnTo>
                  <a:pt x="376428" y="601614"/>
                </a:lnTo>
                <a:lnTo>
                  <a:pt x="385125" y="599074"/>
                </a:lnTo>
                <a:lnTo>
                  <a:pt x="388883" y="596534"/>
                </a:lnTo>
                <a:lnTo>
                  <a:pt x="188769" y="596534"/>
                </a:lnTo>
                <a:lnTo>
                  <a:pt x="160164" y="595264"/>
                </a:lnTo>
                <a:lnTo>
                  <a:pt x="131572" y="595264"/>
                </a:lnTo>
                <a:lnTo>
                  <a:pt x="118703" y="593994"/>
                </a:lnTo>
                <a:lnTo>
                  <a:pt x="92156" y="593994"/>
                </a:lnTo>
                <a:lnTo>
                  <a:pt x="79502" y="591454"/>
                </a:lnTo>
                <a:lnTo>
                  <a:pt x="59809" y="591454"/>
                </a:lnTo>
                <a:lnTo>
                  <a:pt x="43021" y="583834"/>
                </a:lnTo>
                <a:lnTo>
                  <a:pt x="29138" y="571134"/>
                </a:lnTo>
                <a:lnTo>
                  <a:pt x="18161" y="550814"/>
                </a:lnTo>
                <a:lnTo>
                  <a:pt x="17780" y="547004"/>
                </a:lnTo>
                <a:lnTo>
                  <a:pt x="17525" y="543194"/>
                </a:lnTo>
                <a:lnTo>
                  <a:pt x="17907" y="539384"/>
                </a:lnTo>
                <a:lnTo>
                  <a:pt x="18287" y="533034"/>
                </a:lnTo>
                <a:lnTo>
                  <a:pt x="21336" y="522874"/>
                </a:lnTo>
                <a:lnTo>
                  <a:pt x="23622" y="517794"/>
                </a:lnTo>
                <a:lnTo>
                  <a:pt x="25781" y="512714"/>
                </a:lnTo>
                <a:lnTo>
                  <a:pt x="28067" y="506364"/>
                </a:lnTo>
                <a:lnTo>
                  <a:pt x="54615" y="456834"/>
                </a:lnTo>
                <a:lnTo>
                  <a:pt x="84820" y="409844"/>
                </a:lnTo>
                <a:lnTo>
                  <a:pt x="148717" y="315864"/>
                </a:lnTo>
                <a:lnTo>
                  <a:pt x="152273" y="315864"/>
                </a:lnTo>
                <a:lnTo>
                  <a:pt x="152781" y="313324"/>
                </a:lnTo>
                <a:lnTo>
                  <a:pt x="154231" y="296814"/>
                </a:lnTo>
                <a:lnTo>
                  <a:pt x="154955" y="280304"/>
                </a:lnTo>
                <a:lnTo>
                  <a:pt x="154883" y="261254"/>
                </a:lnTo>
                <a:lnTo>
                  <a:pt x="154178" y="246014"/>
                </a:lnTo>
                <a:lnTo>
                  <a:pt x="153924" y="246014"/>
                </a:lnTo>
                <a:lnTo>
                  <a:pt x="153543" y="244744"/>
                </a:lnTo>
                <a:lnTo>
                  <a:pt x="154305" y="244744"/>
                </a:lnTo>
                <a:lnTo>
                  <a:pt x="154559" y="243474"/>
                </a:lnTo>
                <a:lnTo>
                  <a:pt x="153670" y="243474"/>
                </a:lnTo>
                <a:lnTo>
                  <a:pt x="146434" y="239664"/>
                </a:lnTo>
                <a:lnTo>
                  <a:pt x="139414" y="234584"/>
                </a:lnTo>
                <a:lnTo>
                  <a:pt x="137489" y="226964"/>
                </a:lnTo>
                <a:lnTo>
                  <a:pt x="145542" y="216804"/>
                </a:lnTo>
                <a:lnTo>
                  <a:pt x="150917" y="214264"/>
                </a:lnTo>
                <a:lnTo>
                  <a:pt x="158353" y="211724"/>
                </a:lnTo>
                <a:lnTo>
                  <a:pt x="165955" y="210454"/>
                </a:lnTo>
                <a:lnTo>
                  <a:pt x="171831" y="209184"/>
                </a:lnTo>
                <a:lnTo>
                  <a:pt x="221345" y="209184"/>
                </a:lnTo>
                <a:lnTo>
                  <a:pt x="215074" y="205374"/>
                </a:lnTo>
                <a:lnTo>
                  <a:pt x="207756" y="202834"/>
                </a:lnTo>
                <a:lnTo>
                  <a:pt x="191408" y="200294"/>
                </a:lnTo>
                <a:close/>
              </a:path>
              <a:path w="394970" h="609600">
                <a:moveTo>
                  <a:pt x="221345" y="209184"/>
                </a:moveTo>
                <a:lnTo>
                  <a:pt x="190754" y="209184"/>
                </a:lnTo>
                <a:lnTo>
                  <a:pt x="202437" y="210454"/>
                </a:lnTo>
                <a:lnTo>
                  <a:pt x="210816" y="212994"/>
                </a:lnTo>
                <a:lnTo>
                  <a:pt x="215169" y="216804"/>
                </a:lnTo>
                <a:lnTo>
                  <a:pt x="215475" y="224424"/>
                </a:lnTo>
                <a:lnTo>
                  <a:pt x="211709" y="234584"/>
                </a:lnTo>
                <a:lnTo>
                  <a:pt x="209804" y="234584"/>
                </a:lnTo>
                <a:lnTo>
                  <a:pt x="208787" y="235854"/>
                </a:lnTo>
                <a:lnTo>
                  <a:pt x="208787" y="238394"/>
                </a:lnTo>
                <a:lnTo>
                  <a:pt x="207391" y="238394"/>
                </a:lnTo>
                <a:lnTo>
                  <a:pt x="207265" y="240934"/>
                </a:lnTo>
                <a:lnTo>
                  <a:pt x="206261" y="251094"/>
                </a:lnTo>
                <a:lnTo>
                  <a:pt x="205882" y="261254"/>
                </a:lnTo>
                <a:lnTo>
                  <a:pt x="205994" y="290464"/>
                </a:lnTo>
                <a:lnTo>
                  <a:pt x="203962" y="300624"/>
                </a:lnTo>
                <a:lnTo>
                  <a:pt x="205994" y="305704"/>
                </a:lnTo>
                <a:lnTo>
                  <a:pt x="206375" y="306974"/>
                </a:lnTo>
                <a:lnTo>
                  <a:pt x="207645" y="309514"/>
                </a:lnTo>
                <a:lnTo>
                  <a:pt x="207645" y="310784"/>
                </a:lnTo>
                <a:lnTo>
                  <a:pt x="208025" y="312054"/>
                </a:lnTo>
                <a:lnTo>
                  <a:pt x="209804" y="312054"/>
                </a:lnTo>
                <a:lnTo>
                  <a:pt x="209804" y="313324"/>
                </a:lnTo>
                <a:lnTo>
                  <a:pt x="210058" y="313324"/>
                </a:lnTo>
                <a:lnTo>
                  <a:pt x="235166" y="355234"/>
                </a:lnTo>
                <a:lnTo>
                  <a:pt x="260429" y="397144"/>
                </a:lnTo>
                <a:lnTo>
                  <a:pt x="286764" y="439054"/>
                </a:lnTo>
                <a:lnTo>
                  <a:pt x="315087" y="478424"/>
                </a:lnTo>
                <a:lnTo>
                  <a:pt x="333168" y="500014"/>
                </a:lnTo>
                <a:lnTo>
                  <a:pt x="357727" y="533034"/>
                </a:lnTo>
                <a:lnTo>
                  <a:pt x="372237" y="567324"/>
                </a:lnTo>
                <a:lnTo>
                  <a:pt x="360172" y="592724"/>
                </a:lnTo>
                <a:lnTo>
                  <a:pt x="349950" y="595264"/>
                </a:lnTo>
                <a:lnTo>
                  <a:pt x="292752" y="595264"/>
                </a:lnTo>
                <a:lnTo>
                  <a:pt x="277161" y="596534"/>
                </a:lnTo>
                <a:lnTo>
                  <a:pt x="388883" y="596534"/>
                </a:lnTo>
                <a:lnTo>
                  <a:pt x="390763" y="595264"/>
                </a:lnTo>
                <a:lnTo>
                  <a:pt x="393805" y="590184"/>
                </a:lnTo>
                <a:lnTo>
                  <a:pt x="394716" y="582564"/>
                </a:lnTo>
                <a:lnTo>
                  <a:pt x="391288" y="568594"/>
                </a:lnTo>
                <a:lnTo>
                  <a:pt x="382825" y="553354"/>
                </a:lnTo>
                <a:lnTo>
                  <a:pt x="372623" y="539384"/>
                </a:lnTo>
                <a:lnTo>
                  <a:pt x="363982" y="526684"/>
                </a:lnTo>
                <a:lnTo>
                  <a:pt x="353085" y="511444"/>
                </a:lnTo>
                <a:lnTo>
                  <a:pt x="341582" y="496204"/>
                </a:lnTo>
                <a:lnTo>
                  <a:pt x="318135" y="465724"/>
                </a:lnTo>
                <a:lnTo>
                  <a:pt x="291137" y="428894"/>
                </a:lnTo>
                <a:lnTo>
                  <a:pt x="266080" y="388254"/>
                </a:lnTo>
                <a:lnTo>
                  <a:pt x="242000" y="348884"/>
                </a:lnTo>
                <a:lnTo>
                  <a:pt x="217932" y="308244"/>
                </a:lnTo>
                <a:lnTo>
                  <a:pt x="217043" y="306974"/>
                </a:lnTo>
                <a:lnTo>
                  <a:pt x="216027" y="306974"/>
                </a:lnTo>
                <a:lnTo>
                  <a:pt x="214884" y="305704"/>
                </a:lnTo>
                <a:lnTo>
                  <a:pt x="214503" y="299354"/>
                </a:lnTo>
                <a:lnTo>
                  <a:pt x="213613" y="291734"/>
                </a:lnTo>
                <a:lnTo>
                  <a:pt x="213599" y="261254"/>
                </a:lnTo>
                <a:lnTo>
                  <a:pt x="213435" y="252364"/>
                </a:lnTo>
                <a:lnTo>
                  <a:pt x="212725" y="242204"/>
                </a:lnTo>
                <a:lnTo>
                  <a:pt x="221704" y="239664"/>
                </a:lnTo>
                <a:lnTo>
                  <a:pt x="227409" y="233314"/>
                </a:lnTo>
                <a:lnTo>
                  <a:pt x="229137" y="224424"/>
                </a:lnTo>
                <a:lnTo>
                  <a:pt x="226187" y="215534"/>
                </a:lnTo>
                <a:lnTo>
                  <a:pt x="221345" y="209184"/>
                </a:lnTo>
                <a:close/>
              </a:path>
              <a:path w="394970" h="609600">
                <a:moveTo>
                  <a:pt x="121793" y="394604"/>
                </a:moveTo>
                <a:lnTo>
                  <a:pt x="117348" y="394604"/>
                </a:lnTo>
                <a:lnTo>
                  <a:pt x="116967" y="395874"/>
                </a:lnTo>
                <a:lnTo>
                  <a:pt x="116712" y="395874"/>
                </a:lnTo>
                <a:lnTo>
                  <a:pt x="89007" y="428894"/>
                </a:lnTo>
                <a:lnTo>
                  <a:pt x="59277" y="470804"/>
                </a:lnTo>
                <a:lnTo>
                  <a:pt x="39310" y="515254"/>
                </a:lnTo>
                <a:lnTo>
                  <a:pt x="40894" y="555894"/>
                </a:lnTo>
                <a:lnTo>
                  <a:pt x="69080" y="580024"/>
                </a:lnTo>
                <a:lnTo>
                  <a:pt x="112553" y="587644"/>
                </a:lnTo>
                <a:lnTo>
                  <a:pt x="159123" y="586374"/>
                </a:lnTo>
                <a:lnTo>
                  <a:pt x="196596" y="583834"/>
                </a:lnTo>
                <a:lnTo>
                  <a:pt x="328045" y="583834"/>
                </a:lnTo>
                <a:lnTo>
                  <a:pt x="350393" y="564784"/>
                </a:lnTo>
                <a:lnTo>
                  <a:pt x="348662" y="548274"/>
                </a:lnTo>
                <a:lnTo>
                  <a:pt x="339883" y="533034"/>
                </a:lnTo>
                <a:lnTo>
                  <a:pt x="328390" y="517794"/>
                </a:lnTo>
                <a:lnTo>
                  <a:pt x="318516" y="505094"/>
                </a:lnTo>
                <a:lnTo>
                  <a:pt x="297874" y="477154"/>
                </a:lnTo>
                <a:lnTo>
                  <a:pt x="276637" y="449214"/>
                </a:lnTo>
                <a:lnTo>
                  <a:pt x="254972" y="421274"/>
                </a:lnTo>
                <a:lnTo>
                  <a:pt x="245574" y="409844"/>
                </a:lnTo>
                <a:lnTo>
                  <a:pt x="175307" y="409844"/>
                </a:lnTo>
                <a:lnTo>
                  <a:pt x="147710" y="403494"/>
                </a:lnTo>
                <a:lnTo>
                  <a:pt x="121793" y="395874"/>
                </a:lnTo>
                <a:lnTo>
                  <a:pt x="121793" y="394604"/>
                </a:lnTo>
                <a:close/>
              </a:path>
              <a:path w="394970" h="609600">
                <a:moveTo>
                  <a:pt x="328045" y="583834"/>
                </a:moveTo>
                <a:lnTo>
                  <a:pt x="269240" y="583834"/>
                </a:lnTo>
                <a:lnTo>
                  <a:pt x="284251" y="585104"/>
                </a:lnTo>
                <a:lnTo>
                  <a:pt x="301609" y="586374"/>
                </a:lnTo>
                <a:lnTo>
                  <a:pt x="318656" y="586374"/>
                </a:lnTo>
                <a:lnTo>
                  <a:pt x="328045" y="583834"/>
                </a:lnTo>
                <a:close/>
              </a:path>
              <a:path w="394970" h="609600">
                <a:moveTo>
                  <a:pt x="230378" y="390794"/>
                </a:moveTo>
                <a:lnTo>
                  <a:pt x="225933" y="394604"/>
                </a:lnTo>
                <a:lnTo>
                  <a:pt x="227711" y="398414"/>
                </a:lnTo>
                <a:lnTo>
                  <a:pt x="227203" y="398414"/>
                </a:lnTo>
                <a:lnTo>
                  <a:pt x="202499" y="408574"/>
                </a:lnTo>
                <a:lnTo>
                  <a:pt x="175307" y="409844"/>
                </a:lnTo>
                <a:lnTo>
                  <a:pt x="245574" y="409844"/>
                </a:lnTo>
                <a:lnTo>
                  <a:pt x="233045" y="394604"/>
                </a:lnTo>
                <a:lnTo>
                  <a:pt x="230378" y="390794"/>
                </a:lnTo>
                <a:close/>
              </a:path>
              <a:path w="394970" h="609600">
                <a:moveTo>
                  <a:pt x="132587" y="376824"/>
                </a:moveTo>
                <a:lnTo>
                  <a:pt x="127635" y="381904"/>
                </a:lnTo>
                <a:lnTo>
                  <a:pt x="125603" y="384444"/>
                </a:lnTo>
                <a:lnTo>
                  <a:pt x="125984" y="385714"/>
                </a:lnTo>
                <a:lnTo>
                  <a:pt x="127127" y="388254"/>
                </a:lnTo>
                <a:lnTo>
                  <a:pt x="126365" y="388254"/>
                </a:lnTo>
                <a:lnTo>
                  <a:pt x="126619" y="390794"/>
                </a:lnTo>
                <a:lnTo>
                  <a:pt x="128016" y="390794"/>
                </a:lnTo>
                <a:lnTo>
                  <a:pt x="142696" y="397144"/>
                </a:lnTo>
                <a:lnTo>
                  <a:pt x="158019" y="402224"/>
                </a:lnTo>
                <a:lnTo>
                  <a:pt x="173771" y="404764"/>
                </a:lnTo>
                <a:lnTo>
                  <a:pt x="199104" y="404764"/>
                </a:lnTo>
                <a:lnTo>
                  <a:pt x="210947" y="402224"/>
                </a:lnTo>
                <a:lnTo>
                  <a:pt x="220884" y="398414"/>
                </a:lnTo>
                <a:lnTo>
                  <a:pt x="224536" y="389524"/>
                </a:lnTo>
                <a:lnTo>
                  <a:pt x="219765" y="381904"/>
                </a:lnTo>
                <a:lnTo>
                  <a:pt x="209613" y="379364"/>
                </a:lnTo>
                <a:lnTo>
                  <a:pt x="198032" y="378094"/>
                </a:lnTo>
                <a:lnTo>
                  <a:pt x="139192" y="378094"/>
                </a:lnTo>
                <a:lnTo>
                  <a:pt x="132587" y="376824"/>
                </a:lnTo>
                <a:close/>
              </a:path>
              <a:path w="394970" h="609600">
                <a:moveTo>
                  <a:pt x="120777" y="392064"/>
                </a:moveTo>
                <a:lnTo>
                  <a:pt x="119507" y="393334"/>
                </a:lnTo>
                <a:lnTo>
                  <a:pt x="118110" y="394604"/>
                </a:lnTo>
                <a:lnTo>
                  <a:pt x="121920" y="394604"/>
                </a:lnTo>
                <a:lnTo>
                  <a:pt x="122936" y="393334"/>
                </a:lnTo>
                <a:lnTo>
                  <a:pt x="120777" y="392064"/>
                </a:lnTo>
                <a:close/>
              </a:path>
              <a:path w="394970" h="609600">
                <a:moveTo>
                  <a:pt x="188975" y="376824"/>
                </a:moveTo>
                <a:lnTo>
                  <a:pt x="146050" y="376824"/>
                </a:lnTo>
                <a:lnTo>
                  <a:pt x="139192" y="378094"/>
                </a:lnTo>
                <a:lnTo>
                  <a:pt x="198032" y="378094"/>
                </a:lnTo>
                <a:lnTo>
                  <a:pt x="188975" y="376824"/>
                </a:lnTo>
                <a:close/>
              </a:path>
              <a:path w="394970" h="609600">
                <a:moveTo>
                  <a:pt x="167512" y="375554"/>
                </a:moveTo>
                <a:lnTo>
                  <a:pt x="156793" y="376824"/>
                </a:lnTo>
                <a:lnTo>
                  <a:pt x="178232" y="376824"/>
                </a:lnTo>
                <a:lnTo>
                  <a:pt x="167512" y="375554"/>
                </a:lnTo>
                <a:close/>
              </a:path>
              <a:path w="394970" h="609600">
                <a:moveTo>
                  <a:pt x="152273" y="315864"/>
                </a:moveTo>
                <a:lnTo>
                  <a:pt x="148717" y="315864"/>
                </a:lnTo>
                <a:lnTo>
                  <a:pt x="150495" y="317134"/>
                </a:lnTo>
                <a:lnTo>
                  <a:pt x="152273" y="315864"/>
                </a:lnTo>
                <a:close/>
              </a:path>
              <a:path w="394970" h="609600">
                <a:moveTo>
                  <a:pt x="151257" y="224424"/>
                </a:moveTo>
                <a:lnTo>
                  <a:pt x="149352" y="226964"/>
                </a:lnTo>
                <a:lnTo>
                  <a:pt x="150875" y="229504"/>
                </a:lnTo>
                <a:lnTo>
                  <a:pt x="163927" y="237124"/>
                </a:lnTo>
                <a:lnTo>
                  <a:pt x="179847" y="239664"/>
                </a:lnTo>
                <a:lnTo>
                  <a:pt x="195220" y="235854"/>
                </a:lnTo>
                <a:lnTo>
                  <a:pt x="198072" y="233314"/>
                </a:lnTo>
                <a:lnTo>
                  <a:pt x="172880" y="233314"/>
                </a:lnTo>
                <a:lnTo>
                  <a:pt x="166131" y="232044"/>
                </a:lnTo>
                <a:lnTo>
                  <a:pt x="159597" y="229504"/>
                </a:lnTo>
                <a:lnTo>
                  <a:pt x="153288" y="225694"/>
                </a:lnTo>
                <a:lnTo>
                  <a:pt x="151257" y="224424"/>
                </a:lnTo>
                <a:close/>
              </a:path>
              <a:path w="394970" h="609600">
                <a:moveTo>
                  <a:pt x="205232" y="219344"/>
                </a:moveTo>
                <a:lnTo>
                  <a:pt x="172880" y="233314"/>
                </a:lnTo>
                <a:lnTo>
                  <a:pt x="198072" y="233314"/>
                </a:lnTo>
                <a:lnTo>
                  <a:pt x="206629" y="225694"/>
                </a:lnTo>
                <a:lnTo>
                  <a:pt x="208025" y="223154"/>
                </a:lnTo>
                <a:lnTo>
                  <a:pt x="205232" y="219344"/>
                </a:lnTo>
                <a:close/>
              </a:path>
              <a:path w="394970" h="609600">
                <a:moveTo>
                  <a:pt x="152527" y="133096"/>
                </a:moveTo>
                <a:lnTo>
                  <a:pt x="146812" y="133477"/>
                </a:lnTo>
                <a:lnTo>
                  <a:pt x="140843" y="136144"/>
                </a:lnTo>
                <a:lnTo>
                  <a:pt x="138430" y="137160"/>
                </a:lnTo>
                <a:lnTo>
                  <a:pt x="136652" y="138557"/>
                </a:lnTo>
                <a:lnTo>
                  <a:pt x="134620" y="139954"/>
                </a:lnTo>
                <a:lnTo>
                  <a:pt x="125128" y="149346"/>
                </a:lnTo>
                <a:lnTo>
                  <a:pt x="121745" y="162417"/>
                </a:lnTo>
                <a:lnTo>
                  <a:pt x="124100" y="176226"/>
                </a:lnTo>
                <a:lnTo>
                  <a:pt x="131825" y="187833"/>
                </a:lnTo>
                <a:lnTo>
                  <a:pt x="145476" y="194812"/>
                </a:lnTo>
                <a:lnTo>
                  <a:pt x="159781" y="193849"/>
                </a:lnTo>
                <a:lnTo>
                  <a:pt x="171920" y="186100"/>
                </a:lnTo>
                <a:lnTo>
                  <a:pt x="179070" y="172720"/>
                </a:lnTo>
                <a:lnTo>
                  <a:pt x="179321" y="165989"/>
                </a:lnTo>
                <a:lnTo>
                  <a:pt x="136398" y="165989"/>
                </a:lnTo>
                <a:lnTo>
                  <a:pt x="134238" y="157988"/>
                </a:lnTo>
                <a:lnTo>
                  <a:pt x="137668" y="148971"/>
                </a:lnTo>
                <a:lnTo>
                  <a:pt x="150368" y="146177"/>
                </a:lnTo>
                <a:lnTo>
                  <a:pt x="173531" y="146177"/>
                </a:lnTo>
                <a:lnTo>
                  <a:pt x="167997" y="139519"/>
                </a:lnTo>
                <a:lnTo>
                  <a:pt x="157607" y="134366"/>
                </a:lnTo>
                <a:lnTo>
                  <a:pt x="152527" y="133096"/>
                </a:lnTo>
                <a:close/>
              </a:path>
              <a:path w="394970" h="609600">
                <a:moveTo>
                  <a:pt x="230538" y="75973"/>
                </a:moveTo>
                <a:lnTo>
                  <a:pt x="187118" y="93773"/>
                </a:lnTo>
                <a:lnTo>
                  <a:pt x="179070" y="126746"/>
                </a:lnTo>
                <a:lnTo>
                  <a:pt x="184423" y="144402"/>
                </a:lnTo>
                <a:lnTo>
                  <a:pt x="196373" y="157988"/>
                </a:lnTo>
                <a:lnTo>
                  <a:pt x="212752" y="165858"/>
                </a:lnTo>
                <a:lnTo>
                  <a:pt x="231394" y="166370"/>
                </a:lnTo>
                <a:lnTo>
                  <a:pt x="248755" y="158948"/>
                </a:lnTo>
                <a:lnTo>
                  <a:pt x="261127" y="145669"/>
                </a:lnTo>
                <a:lnTo>
                  <a:pt x="261808" y="143764"/>
                </a:lnTo>
                <a:lnTo>
                  <a:pt x="247269" y="143764"/>
                </a:lnTo>
                <a:lnTo>
                  <a:pt x="248666" y="140335"/>
                </a:lnTo>
                <a:lnTo>
                  <a:pt x="249936" y="136525"/>
                </a:lnTo>
                <a:lnTo>
                  <a:pt x="250062" y="132080"/>
                </a:lnTo>
                <a:lnTo>
                  <a:pt x="248261" y="118028"/>
                </a:lnTo>
                <a:lnTo>
                  <a:pt x="242125" y="105679"/>
                </a:lnTo>
                <a:lnTo>
                  <a:pt x="232560" y="95736"/>
                </a:lnTo>
                <a:lnTo>
                  <a:pt x="220472" y="88900"/>
                </a:lnTo>
                <a:lnTo>
                  <a:pt x="225933" y="88392"/>
                </a:lnTo>
                <a:lnTo>
                  <a:pt x="251959" y="88392"/>
                </a:lnTo>
                <a:lnTo>
                  <a:pt x="245824" y="82454"/>
                </a:lnTo>
                <a:lnTo>
                  <a:pt x="230538" y="75973"/>
                </a:lnTo>
                <a:close/>
              </a:path>
              <a:path w="394970" h="609600">
                <a:moveTo>
                  <a:pt x="173531" y="146177"/>
                </a:moveTo>
                <a:lnTo>
                  <a:pt x="152273" y="146177"/>
                </a:lnTo>
                <a:lnTo>
                  <a:pt x="154178" y="146304"/>
                </a:lnTo>
                <a:lnTo>
                  <a:pt x="147881" y="149683"/>
                </a:lnTo>
                <a:lnTo>
                  <a:pt x="142763" y="154193"/>
                </a:lnTo>
                <a:lnTo>
                  <a:pt x="138908" y="159680"/>
                </a:lnTo>
                <a:lnTo>
                  <a:pt x="136398" y="165989"/>
                </a:lnTo>
                <a:lnTo>
                  <a:pt x="179321" y="165989"/>
                </a:lnTo>
                <a:lnTo>
                  <a:pt x="179538" y="160208"/>
                </a:lnTo>
                <a:lnTo>
                  <a:pt x="175577" y="148637"/>
                </a:lnTo>
                <a:lnTo>
                  <a:pt x="173531" y="146177"/>
                </a:lnTo>
                <a:close/>
              </a:path>
              <a:path w="394970" h="609600">
                <a:moveTo>
                  <a:pt x="251959" y="88392"/>
                </a:moveTo>
                <a:lnTo>
                  <a:pt x="225933" y="88392"/>
                </a:lnTo>
                <a:lnTo>
                  <a:pt x="231140" y="88646"/>
                </a:lnTo>
                <a:lnTo>
                  <a:pt x="236474" y="91693"/>
                </a:lnTo>
                <a:lnTo>
                  <a:pt x="254841" y="126698"/>
                </a:lnTo>
                <a:lnTo>
                  <a:pt x="252299" y="135772"/>
                </a:lnTo>
                <a:lnTo>
                  <a:pt x="247269" y="143764"/>
                </a:lnTo>
                <a:lnTo>
                  <a:pt x="261808" y="143764"/>
                </a:lnTo>
                <a:lnTo>
                  <a:pt x="267237" y="128579"/>
                </a:lnTo>
                <a:lnTo>
                  <a:pt x="265811" y="109728"/>
                </a:lnTo>
                <a:lnTo>
                  <a:pt x="258181" y="94412"/>
                </a:lnTo>
                <a:lnTo>
                  <a:pt x="251959" y="88392"/>
                </a:lnTo>
                <a:close/>
              </a:path>
              <a:path w="394970" h="609600">
                <a:moveTo>
                  <a:pt x="169163" y="0"/>
                </a:moveTo>
                <a:lnTo>
                  <a:pt x="160655" y="762"/>
                </a:lnTo>
                <a:lnTo>
                  <a:pt x="152400" y="4826"/>
                </a:lnTo>
                <a:lnTo>
                  <a:pt x="147066" y="11684"/>
                </a:lnTo>
                <a:lnTo>
                  <a:pt x="146938" y="11937"/>
                </a:lnTo>
                <a:lnTo>
                  <a:pt x="146938" y="12065"/>
                </a:lnTo>
                <a:lnTo>
                  <a:pt x="142031" y="18524"/>
                </a:lnTo>
                <a:lnTo>
                  <a:pt x="139303" y="26114"/>
                </a:lnTo>
                <a:lnTo>
                  <a:pt x="139027" y="34299"/>
                </a:lnTo>
                <a:lnTo>
                  <a:pt x="141478" y="42545"/>
                </a:lnTo>
                <a:lnTo>
                  <a:pt x="150631" y="53675"/>
                </a:lnTo>
                <a:lnTo>
                  <a:pt x="163274" y="58912"/>
                </a:lnTo>
                <a:lnTo>
                  <a:pt x="177178" y="58314"/>
                </a:lnTo>
                <a:lnTo>
                  <a:pt x="190119" y="51943"/>
                </a:lnTo>
                <a:lnTo>
                  <a:pt x="198161" y="42400"/>
                </a:lnTo>
                <a:lnTo>
                  <a:pt x="200216" y="34798"/>
                </a:lnTo>
                <a:lnTo>
                  <a:pt x="149860" y="34798"/>
                </a:lnTo>
                <a:lnTo>
                  <a:pt x="148336" y="29337"/>
                </a:lnTo>
                <a:lnTo>
                  <a:pt x="149479" y="24003"/>
                </a:lnTo>
                <a:lnTo>
                  <a:pt x="152273" y="19304"/>
                </a:lnTo>
                <a:lnTo>
                  <a:pt x="153543" y="19304"/>
                </a:lnTo>
                <a:lnTo>
                  <a:pt x="154559" y="18923"/>
                </a:lnTo>
                <a:lnTo>
                  <a:pt x="155575" y="18161"/>
                </a:lnTo>
                <a:lnTo>
                  <a:pt x="160782" y="13716"/>
                </a:lnTo>
                <a:lnTo>
                  <a:pt x="167640" y="10541"/>
                </a:lnTo>
                <a:lnTo>
                  <a:pt x="194319" y="10541"/>
                </a:lnTo>
                <a:lnTo>
                  <a:pt x="192786" y="8128"/>
                </a:lnTo>
                <a:lnTo>
                  <a:pt x="187612" y="4071"/>
                </a:lnTo>
                <a:lnTo>
                  <a:pt x="181784" y="1397"/>
                </a:lnTo>
                <a:lnTo>
                  <a:pt x="175551" y="55"/>
                </a:lnTo>
                <a:lnTo>
                  <a:pt x="169163" y="0"/>
                </a:lnTo>
                <a:close/>
              </a:path>
              <a:path w="394970" h="609600">
                <a:moveTo>
                  <a:pt x="194319" y="10541"/>
                </a:moveTo>
                <a:lnTo>
                  <a:pt x="167640" y="10541"/>
                </a:lnTo>
                <a:lnTo>
                  <a:pt x="174244" y="11176"/>
                </a:lnTo>
                <a:lnTo>
                  <a:pt x="168402" y="12318"/>
                </a:lnTo>
                <a:lnTo>
                  <a:pt x="162813" y="15112"/>
                </a:lnTo>
                <a:lnTo>
                  <a:pt x="159004" y="18542"/>
                </a:lnTo>
                <a:lnTo>
                  <a:pt x="154686" y="22352"/>
                </a:lnTo>
                <a:lnTo>
                  <a:pt x="150749" y="28575"/>
                </a:lnTo>
                <a:lnTo>
                  <a:pt x="149860" y="34798"/>
                </a:lnTo>
                <a:lnTo>
                  <a:pt x="200216" y="34798"/>
                </a:lnTo>
                <a:lnTo>
                  <a:pt x="201310" y="30749"/>
                </a:lnTo>
                <a:lnTo>
                  <a:pt x="199530" y="18742"/>
                </a:lnTo>
                <a:lnTo>
                  <a:pt x="194319" y="10541"/>
                </a:lnTo>
                <a:close/>
              </a:path>
            </a:pathLst>
          </a:custGeom>
          <a:solidFill>
            <a:srgbClr val="F68B2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4236720" y="3915155"/>
            <a:ext cx="416559" cy="367665"/>
          </a:xfrm>
          <a:custGeom>
            <a:rect l="l" t="t" r="r" b="b"/>
            <a:pathLst>
              <a:path w="416559" h="367664">
                <a:moveTo>
                  <a:pt x="411988" y="349123"/>
                </a:moveTo>
                <a:lnTo>
                  <a:pt x="4063" y="349123"/>
                </a:lnTo>
                <a:lnTo>
                  <a:pt x="0" y="353187"/>
                </a:lnTo>
                <a:lnTo>
                  <a:pt x="0" y="363220"/>
                </a:lnTo>
                <a:lnTo>
                  <a:pt x="4063" y="367284"/>
                </a:lnTo>
                <a:lnTo>
                  <a:pt x="411988" y="367284"/>
                </a:lnTo>
                <a:lnTo>
                  <a:pt x="416051" y="363220"/>
                </a:lnTo>
                <a:lnTo>
                  <a:pt x="416051" y="353187"/>
                </a:lnTo>
                <a:lnTo>
                  <a:pt x="411988" y="349123"/>
                </a:lnTo>
                <a:close/>
              </a:path>
              <a:path w="416559" h="367664">
                <a:moveTo>
                  <a:pt x="140715" y="276479"/>
                </a:moveTo>
                <a:lnTo>
                  <a:pt x="58292" y="276479"/>
                </a:lnTo>
                <a:lnTo>
                  <a:pt x="54228" y="280543"/>
                </a:lnTo>
                <a:lnTo>
                  <a:pt x="54228" y="290576"/>
                </a:lnTo>
                <a:lnTo>
                  <a:pt x="58292" y="294640"/>
                </a:lnTo>
                <a:lnTo>
                  <a:pt x="140715" y="294640"/>
                </a:lnTo>
                <a:lnTo>
                  <a:pt x="144652" y="290576"/>
                </a:lnTo>
                <a:lnTo>
                  <a:pt x="144652" y="280543"/>
                </a:lnTo>
                <a:lnTo>
                  <a:pt x="140715" y="276479"/>
                </a:lnTo>
                <a:close/>
              </a:path>
              <a:path w="416559" h="367664">
                <a:moveTo>
                  <a:pt x="90424" y="158369"/>
                </a:moveTo>
                <a:lnTo>
                  <a:pt x="72389" y="158369"/>
                </a:lnTo>
                <a:lnTo>
                  <a:pt x="72389" y="276479"/>
                </a:lnTo>
                <a:lnTo>
                  <a:pt x="90424" y="276479"/>
                </a:lnTo>
                <a:lnTo>
                  <a:pt x="90424" y="158369"/>
                </a:lnTo>
                <a:close/>
              </a:path>
              <a:path w="416559" h="367664">
                <a:moveTo>
                  <a:pt x="126618" y="158369"/>
                </a:moveTo>
                <a:lnTo>
                  <a:pt x="108584" y="158369"/>
                </a:lnTo>
                <a:lnTo>
                  <a:pt x="108584" y="276479"/>
                </a:lnTo>
                <a:lnTo>
                  <a:pt x="126618" y="276479"/>
                </a:lnTo>
                <a:lnTo>
                  <a:pt x="126618" y="158369"/>
                </a:lnTo>
                <a:close/>
              </a:path>
              <a:path w="416559" h="367664">
                <a:moveTo>
                  <a:pt x="140715" y="140208"/>
                </a:moveTo>
                <a:lnTo>
                  <a:pt x="58292" y="140208"/>
                </a:lnTo>
                <a:lnTo>
                  <a:pt x="54228" y="144272"/>
                </a:lnTo>
                <a:lnTo>
                  <a:pt x="54228" y="154305"/>
                </a:lnTo>
                <a:lnTo>
                  <a:pt x="58292" y="158369"/>
                </a:lnTo>
                <a:lnTo>
                  <a:pt x="140715" y="158369"/>
                </a:lnTo>
                <a:lnTo>
                  <a:pt x="144652" y="154305"/>
                </a:lnTo>
                <a:lnTo>
                  <a:pt x="144652" y="144272"/>
                </a:lnTo>
                <a:lnTo>
                  <a:pt x="140715" y="140208"/>
                </a:lnTo>
                <a:close/>
              </a:path>
              <a:path w="416559" h="367664">
                <a:moveTo>
                  <a:pt x="249174" y="276479"/>
                </a:moveTo>
                <a:lnTo>
                  <a:pt x="166877" y="276479"/>
                </a:lnTo>
                <a:lnTo>
                  <a:pt x="162813" y="280543"/>
                </a:lnTo>
                <a:lnTo>
                  <a:pt x="162813" y="290576"/>
                </a:lnTo>
                <a:lnTo>
                  <a:pt x="166877" y="294640"/>
                </a:lnTo>
                <a:lnTo>
                  <a:pt x="249174" y="294640"/>
                </a:lnTo>
                <a:lnTo>
                  <a:pt x="253237" y="290576"/>
                </a:lnTo>
                <a:lnTo>
                  <a:pt x="253237" y="280543"/>
                </a:lnTo>
                <a:lnTo>
                  <a:pt x="249174" y="276479"/>
                </a:lnTo>
                <a:close/>
              </a:path>
              <a:path w="416559" h="367664">
                <a:moveTo>
                  <a:pt x="199008" y="158369"/>
                </a:moveTo>
                <a:lnTo>
                  <a:pt x="180847" y="158369"/>
                </a:lnTo>
                <a:lnTo>
                  <a:pt x="180847" y="276479"/>
                </a:lnTo>
                <a:lnTo>
                  <a:pt x="199008" y="276479"/>
                </a:lnTo>
                <a:lnTo>
                  <a:pt x="199008" y="158369"/>
                </a:lnTo>
                <a:close/>
              </a:path>
              <a:path w="416559" h="367664">
                <a:moveTo>
                  <a:pt x="235203" y="158369"/>
                </a:moveTo>
                <a:lnTo>
                  <a:pt x="217042" y="158369"/>
                </a:lnTo>
                <a:lnTo>
                  <a:pt x="217042" y="276479"/>
                </a:lnTo>
                <a:lnTo>
                  <a:pt x="235203" y="276479"/>
                </a:lnTo>
                <a:lnTo>
                  <a:pt x="235203" y="158369"/>
                </a:lnTo>
                <a:close/>
              </a:path>
              <a:path w="416559" h="367664">
                <a:moveTo>
                  <a:pt x="249174" y="140208"/>
                </a:moveTo>
                <a:lnTo>
                  <a:pt x="166877" y="140208"/>
                </a:lnTo>
                <a:lnTo>
                  <a:pt x="162813" y="144272"/>
                </a:lnTo>
                <a:lnTo>
                  <a:pt x="162813" y="154305"/>
                </a:lnTo>
                <a:lnTo>
                  <a:pt x="166877" y="158369"/>
                </a:lnTo>
                <a:lnTo>
                  <a:pt x="249174" y="158369"/>
                </a:lnTo>
                <a:lnTo>
                  <a:pt x="253237" y="154305"/>
                </a:lnTo>
                <a:lnTo>
                  <a:pt x="253237" y="144272"/>
                </a:lnTo>
                <a:lnTo>
                  <a:pt x="249174" y="140208"/>
                </a:lnTo>
                <a:close/>
              </a:path>
              <a:path w="416559" h="367664">
                <a:moveTo>
                  <a:pt x="384937" y="312801"/>
                </a:moveTo>
                <a:lnTo>
                  <a:pt x="31114" y="312801"/>
                </a:lnTo>
                <a:lnTo>
                  <a:pt x="27177" y="316865"/>
                </a:lnTo>
                <a:lnTo>
                  <a:pt x="27177" y="326898"/>
                </a:lnTo>
                <a:lnTo>
                  <a:pt x="31114" y="330962"/>
                </a:lnTo>
                <a:lnTo>
                  <a:pt x="384937" y="330962"/>
                </a:lnTo>
                <a:lnTo>
                  <a:pt x="388874" y="326898"/>
                </a:lnTo>
                <a:lnTo>
                  <a:pt x="388874" y="316865"/>
                </a:lnTo>
                <a:lnTo>
                  <a:pt x="384937" y="312801"/>
                </a:lnTo>
                <a:close/>
              </a:path>
              <a:path w="416559" h="367664">
                <a:moveTo>
                  <a:pt x="357758" y="276479"/>
                </a:moveTo>
                <a:lnTo>
                  <a:pt x="275335" y="276479"/>
                </a:lnTo>
                <a:lnTo>
                  <a:pt x="271399" y="280543"/>
                </a:lnTo>
                <a:lnTo>
                  <a:pt x="271399" y="290576"/>
                </a:lnTo>
                <a:lnTo>
                  <a:pt x="275335" y="294640"/>
                </a:lnTo>
                <a:lnTo>
                  <a:pt x="357758" y="294640"/>
                </a:lnTo>
                <a:lnTo>
                  <a:pt x="361822" y="290576"/>
                </a:lnTo>
                <a:lnTo>
                  <a:pt x="361822" y="280543"/>
                </a:lnTo>
                <a:lnTo>
                  <a:pt x="357758" y="276479"/>
                </a:lnTo>
                <a:close/>
              </a:path>
              <a:path w="416559" h="367664">
                <a:moveTo>
                  <a:pt x="307466" y="158369"/>
                </a:moveTo>
                <a:lnTo>
                  <a:pt x="289432" y="158369"/>
                </a:lnTo>
                <a:lnTo>
                  <a:pt x="289432" y="276479"/>
                </a:lnTo>
                <a:lnTo>
                  <a:pt x="307466" y="276479"/>
                </a:lnTo>
                <a:lnTo>
                  <a:pt x="307466" y="158369"/>
                </a:lnTo>
                <a:close/>
              </a:path>
              <a:path w="416559" h="367664">
                <a:moveTo>
                  <a:pt x="343662" y="158369"/>
                </a:moveTo>
                <a:lnTo>
                  <a:pt x="325627" y="158369"/>
                </a:lnTo>
                <a:lnTo>
                  <a:pt x="325627" y="276479"/>
                </a:lnTo>
                <a:lnTo>
                  <a:pt x="343662" y="276479"/>
                </a:lnTo>
                <a:lnTo>
                  <a:pt x="343662" y="158369"/>
                </a:lnTo>
                <a:close/>
              </a:path>
              <a:path w="416559" h="367664">
                <a:moveTo>
                  <a:pt x="357758" y="140208"/>
                </a:moveTo>
                <a:lnTo>
                  <a:pt x="275335" y="140208"/>
                </a:lnTo>
                <a:lnTo>
                  <a:pt x="271399" y="144272"/>
                </a:lnTo>
                <a:lnTo>
                  <a:pt x="271399" y="154305"/>
                </a:lnTo>
                <a:lnTo>
                  <a:pt x="275335" y="158369"/>
                </a:lnTo>
                <a:lnTo>
                  <a:pt x="357758" y="158369"/>
                </a:lnTo>
                <a:lnTo>
                  <a:pt x="361822" y="154305"/>
                </a:lnTo>
                <a:lnTo>
                  <a:pt x="361822" y="144272"/>
                </a:lnTo>
                <a:lnTo>
                  <a:pt x="357758" y="140208"/>
                </a:lnTo>
                <a:close/>
              </a:path>
              <a:path w="416559" h="367664">
                <a:moveTo>
                  <a:pt x="208025" y="0"/>
                </a:moveTo>
                <a:lnTo>
                  <a:pt x="18033" y="103886"/>
                </a:lnTo>
                <a:lnTo>
                  <a:pt x="18033" y="122047"/>
                </a:lnTo>
                <a:lnTo>
                  <a:pt x="398017" y="122047"/>
                </a:lnTo>
                <a:lnTo>
                  <a:pt x="398017" y="103886"/>
                </a:lnTo>
                <a:lnTo>
                  <a:pt x="57784" y="103886"/>
                </a:lnTo>
                <a:lnTo>
                  <a:pt x="208025" y="26162"/>
                </a:lnTo>
                <a:lnTo>
                  <a:pt x="255872" y="26162"/>
                </a:lnTo>
                <a:lnTo>
                  <a:pt x="208025" y="0"/>
                </a:lnTo>
                <a:close/>
              </a:path>
              <a:path w="416559" h="367664">
                <a:moveTo>
                  <a:pt x="255872" y="26162"/>
                </a:moveTo>
                <a:lnTo>
                  <a:pt x="208025" y="26162"/>
                </a:lnTo>
                <a:lnTo>
                  <a:pt x="357631" y="103886"/>
                </a:lnTo>
                <a:lnTo>
                  <a:pt x="398017" y="103886"/>
                </a:lnTo>
                <a:lnTo>
                  <a:pt x="255872" y="26162"/>
                </a:lnTo>
                <a:close/>
              </a:path>
            </a:pathLst>
          </a:custGeom>
          <a:solidFill>
            <a:srgbClr val="F68B2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5743955" y="2278379"/>
            <a:ext cx="353060" cy="90170"/>
          </a:xfrm>
          <a:custGeom>
            <a:rect l="l" t="t" r="r" b="b"/>
            <a:pathLst>
              <a:path w="353060" h="90169">
                <a:moveTo>
                  <a:pt x="0" y="90043"/>
                </a:moveTo>
                <a:lnTo>
                  <a:pt x="64726" y="86159"/>
                </a:lnTo>
                <a:lnTo>
                  <a:pt x="121189" y="75930"/>
                </a:lnTo>
                <a:lnTo>
                  <a:pt x="161127" y="61485"/>
                </a:lnTo>
                <a:lnTo>
                  <a:pt x="176276" y="44958"/>
                </a:lnTo>
                <a:lnTo>
                  <a:pt x="191424" y="28449"/>
                </a:lnTo>
                <a:lnTo>
                  <a:pt x="231362" y="14049"/>
                </a:lnTo>
                <a:lnTo>
                  <a:pt x="287825" y="3863"/>
                </a:lnTo>
                <a:lnTo>
                  <a:pt x="352552" y="0"/>
                </a:lnTo>
              </a:path>
            </a:pathLst>
          </a:custGeom>
          <a:ln w="12700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5743955" y="2368295"/>
            <a:ext cx="353060" cy="585470"/>
          </a:xfrm>
          <a:custGeom>
            <a:rect l="l" t="t" r="r" b="b"/>
            <a:pathLst>
              <a:path w="353060" h="585469">
                <a:moveTo>
                  <a:pt x="0" y="0"/>
                </a:moveTo>
                <a:lnTo>
                  <a:pt x="64726" y="25145"/>
                </a:lnTo>
                <a:lnTo>
                  <a:pt x="94507" y="54006"/>
                </a:lnTo>
                <a:lnTo>
                  <a:pt x="121189" y="91439"/>
                </a:lnTo>
                <a:lnTo>
                  <a:pt x="143740" y="135731"/>
                </a:lnTo>
                <a:lnTo>
                  <a:pt x="161127" y="185165"/>
                </a:lnTo>
                <a:lnTo>
                  <a:pt x="172316" y="238029"/>
                </a:lnTo>
                <a:lnTo>
                  <a:pt x="176276" y="292607"/>
                </a:lnTo>
                <a:lnTo>
                  <a:pt x="180235" y="347228"/>
                </a:lnTo>
                <a:lnTo>
                  <a:pt x="191424" y="400123"/>
                </a:lnTo>
                <a:lnTo>
                  <a:pt x="208811" y="449580"/>
                </a:lnTo>
                <a:lnTo>
                  <a:pt x="231362" y="493887"/>
                </a:lnTo>
                <a:lnTo>
                  <a:pt x="258044" y="531329"/>
                </a:lnTo>
                <a:lnTo>
                  <a:pt x="287825" y="560195"/>
                </a:lnTo>
                <a:lnTo>
                  <a:pt x="319672" y="578770"/>
                </a:lnTo>
                <a:lnTo>
                  <a:pt x="352552" y="585342"/>
                </a:lnTo>
              </a:path>
            </a:pathLst>
          </a:custGeom>
          <a:ln w="12700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6004559" y="3209544"/>
            <a:ext cx="92075" cy="420370"/>
          </a:xfrm>
          <a:custGeom>
            <a:rect l="l" t="t" r="r" b="b"/>
            <a:pathLst>
              <a:path w="92075" h="420370">
                <a:moveTo>
                  <a:pt x="0" y="0"/>
                </a:moveTo>
                <a:lnTo>
                  <a:pt x="26113" y="43692"/>
                </a:lnTo>
                <a:lnTo>
                  <a:pt x="36411" y="90745"/>
                </a:lnTo>
                <a:lnTo>
                  <a:pt x="43399" y="147880"/>
                </a:lnTo>
                <a:lnTo>
                  <a:pt x="45974" y="210057"/>
                </a:lnTo>
                <a:lnTo>
                  <a:pt x="48548" y="272297"/>
                </a:lnTo>
                <a:lnTo>
                  <a:pt x="55536" y="329470"/>
                </a:lnTo>
                <a:lnTo>
                  <a:pt x="65834" y="376542"/>
                </a:lnTo>
                <a:lnTo>
                  <a:pt x="78339" y="408478"/>
                </a:lnTo>
                <a:lnTo>
                  <a:pt x="91948" y="420242"/>
                </a:lnTo>
              </a:path>
            </a:pathLst>
          </a:custGeom>
          <a:ln w="12700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5882640" y="4049267"/>
            <a:ext cx="213995" cy="255270"/>
          </a:xfrm>
          <a:custGeom>
            <a:rect l="l" t="t" r="r" b="b"/>
            <a:pathLst>
              <a:path w="213995" h="255270">
                <a:moveTo>
                  <a:pt x="0" y="0"/>
                </a:moveTo>
                <a:lnTo>
                  <a:pt x="39264" y="10957"/>
                </a:lnTo>
                <a:lnTo>
                  <a:pt x="73517" y="39846"/>
                </a:lnTo>
                <a:lnTo>
                  <a:pt x="97744" y="80688"/>
                </a:lnTo>
                <a:lnTo>
                  <a:pt x="106934" y="127507"/>
                </a:lnTo>
                <a:lnTo>
                  <a:pt x="116103" y="174400"/>
                </a:lnTo>
                <a:lnTo>
                  <a:pt x="140287" y="215280"/>
                </a:lnTo>
                <a:lnTo>
                  <a:pt x="174496" y="244183"/>
                </a:lnTo>
                <a:lnTo>
                  <a:pt x="213740" y="255142"/>
                </a:lnTo>
              </a:path>
            </a:pathLst>
          </a:custGeom>
          <a:ln w="12700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5698235" y="4890515"/>
            <a:ext cx="398145" cy="90170"/>
          </a:xfrm>
          <a:custGeom>
            <a:rect l="l" t="t" r="r" b="b"/>
            <a:pathLst>
              <a:path w="398145" h="90170">
                <a:moveTo>
                  <a:pt x="0" y="0"/>
                </a:moveTo>
                <a:lnTo>
                  <a:pt x="73026" y="3863"/>
                </a:lnTo>
                <a:lnTo>
                  <a:pt x="136731" y="14049"/>
                </a:lnTo>
                <a:lnTo>
                  <a:pt x="181790" y="28449"/>
                </a:lnTo>
                <a:lnTo>
                  <a:pt x="215953" y="61485"/>
                </a:lnTo>
                <a:lnTo>
                  <a:pt x="260969" y="75930"/>
                </a:lnTo>
                <a:lnTo>
                  <a:pt x="324629" y="86159"/>
                </a:lnTo>
                <a:lnTo>
                  <a:pt x="397637" y="90042"/>
                </a:lnTo>
              </a:path>
            </a:pathLst>
          </a:custGeom>
          <a:ln w="12700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3810000" y="2144267"/>
            <a:ext cx="304800" cy="229235"/>
          </a:xfrm>
          <a:custGeom>
            <a:rect l="l" t="t" r="r" b="b"/>
            <a:pathLst>
              <a:path w="304800" h="229235">
                <a:moveTo>
                  <a:pt x="0" y="0"/>
                </a:moveTo>
                <a:lnTo>
                  <a:pt x="55885" y="9824"/>
                </a:lnTo>
                <a:lnTo>
                  <a:pt x="104663" y="35734"/>
                </a:lnTo>
                <a:lnTo>
                  <a:pt x="139178" y="72384"/>
                </a:lnTo>
                <a:lnTo>
                  <a:pt x="152273" y="114427"/>
                </a:lnTo>
                <a:lnTo>
                  <a:pt x="165348" y="156416"/>
                </a:lnTo>
                <a:lnTo>
                  <a:pt x="199818" y="193071"/>
                </a:lnTo>
                <a:lnTo>
                  <a:pt x="248552" y="219011"/>
                </a:lnTo>
                <a:lnTo>
                  <a:pt x="304419" y="228854"/>
                </a:lnTo>
              </a:path>
            </a:pathLst>
          </a:custGeom>
          <a:ln w="12700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3810000" y="2374392"/>
            <a:ext cx="304800" cy="141605"/>
          </a:xfrm>
          <a:custGeom>
            <a:rect l="l" t="t" r="r" b="b"/>
            <a:pathLst>
              <a:path w="304800" h="141605">
                <a:moveTo>
                  <a:pt x="0" y="141350"/>
                </a:moveTo>
                <a:lnTo>
                  <a:pt x="55885" y="135280"/>
                </a:lnTo>
                <a:lnTo>
                  <a:pt x="104663" y="119268"/>
                </a:lnTo>
                <a:lnTo>
                  <a:pt x="139178" y="96613"/>
                </a:lnTo>
                <a:lnTo>
                  <a:pt x="152273" y="70612"/>
                </a:lnTo>
                <a:lnTo>
                  <a:pt x="165348" y="44684"/>
                </a:lnTo>
                <a:lnTo>
                  <a:pt x="199818" y="22066"/>
                </a:lnTo>
                <a:lnTo>
                  <a:pt x="248552" y="6068"/>
                </a:lnTo>
                <a:lnTo>
                  <a:pt x="304419" y="0"/>
                </a:lnTo>
              </a:path>
            </a:pathLst>
          </a:custGeom>
          <a:ln w="12700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3810000" y="2374392"/>
            <a:ext cx="304800" cy="511809"/>
          </a:xfrm>
          <a:custGeom>
            <a:rect l="l" t="t" r="r" b="b"/>
            <a:pathLst>
              <a:path w="304800" h="511809">
                <a:moveTo>
                  <a:pt x="0" y="511429"/>
                </a:moveTo>
                <a:lnTo>
                  <a:pt x="63456" y="483095"/>
                </a:lnTo>
                <a:lnTo>
                  <a:pt x="91869" y="451036"/>
                </a:lnTo>
                <a:lnTo>
                  <a:pt x="116293" y="410036"/>
                </a:lnTo>
                <a:lnTo>
                  <a:pt x="135391" y="362333"/>
                </a:lnTo>
                <a:lnTo>
                  <a:pt x="147830" y="310167"/>
                </a:lnTo>
                <a:lnTo>
                  <a:pt x="152273" y="255778"/>
                </a:lnTo>
                <a:lnTo>
                  <a:pt x="156708" y="201341"/>
                </a:lnTo>
                <a:lnTo>
                  <a:pt x="169128" y="149141"/>
                </a:lnTo>
                <a:lnTo>
                  <a:pt x="188202" y="101416"/>
                </a:lnTo>
                <a:lnTo>
                  <a:pt x="212599" y="60402"/>
                </a:lnTo>
                <a:lnTo>
                  <a:pt x="240987" y="28336"/>
                </a:lnTo>
                <a:lnTo>
                  <a:pt x="272038" y="7457"/>
                </a:lnTo>
                <a:lnTo>
                  <a:pt x="304419" y="0"/>
                </a:lnTo>
              </a:path>
            </a:pathLst>
          </a:custGeom>
          <a:ln w="12700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3810000" y="3226307"/>
            <a:ext cx="304800" cy="28575"/>
          </a:xfrm>
          <a:custGeom>
            <a:rect l="l" t="t" r="r" b="b"/>
            <a:pathLst>
              <a:path w="304800" h="28575">
                <a:moveTo>
                  <a:pt x="0" y="28320"/>
                </a:moveTo>
                <a:lnTo>
                  <a:pt x="55885" y="27100"/>
                </a:lnTo>
                <a:lnTo>
                  <a:pt x="104663" y="23891"/>
                </a:lnTo>
                <a:lnTo>
                  <a:pt x="152273" y="14224"/>
                </a:lnTo>
                <a:lnTo>
                  <a:pt x="165348" y="9001"/>
                </a:lnTo>
                <a:lnTo>
                  <a:pt x="199818" y="4445"/>
                </a:lnTo>
                <a:lnTo>
                  <a:pt x="248552" y="1222"/>
                </a:lnTo>
                <a:lnTo>
                  <a:pt x="304419" y="0"/>
                </a:lnTo>
              </a:path>
            </a:pathLst>
          </a:custGeom>
          <a:ln w="12699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3810000" y="3226307"/>
            <a:ext cx="304800" cy="398780"/>
          </a:xfrm>
          <a:custGeom>
            <a:rect l="l" t="t" r="r" b="b"/>
            <a:pathLst>
              <a:path w="304800" h="398779">
                <a:moveTo>
                  <a:pt x="0" y="398525"/>
                </a:moveTo>
                <a:lnTo>
                  <a:pt x="37693" y="390680"/>
                </a:lnTo>
                <a:lnTo>
                  <a:pt x="73288" y="368991"/>
                </a:lnTo>
                <a:lnTo>
                  <a:pt x="104663" y="336232"/>
                </a:lnTo>
                <a:lnTo>
                  <a:pt x="129699" y="295176"/>
                </a:lnTo>
                <a:lnTo>
                  <a:pt x="146276" y="248595"/>
                </a:lnTo>
                <a:lnTo>
                  <a:pt x="152273" y="199262"/>
                </a:lnTo>
                <a:lnTo>
                  <a:pt x="158260" y="149886"/>
                </a:lnTo>
                <a:lnTo>
                  <a:pt x="174813" y="103293"/>
                </a:lnTo>
                <a:lnTo>
                  <a:pt x="199818" y="62245"/>
                </a:lnTo>
                <a:lnTo>
                  <a:pt x="231163" y="29506"/>
                </a:lnTo>
                <a:lnTo>
                  <a:pt x="266734" y="7836"/>
                </a:lnTo>
                <a:lnTo>
                  <a:pt x="304419" y="0"/>
                </a:lnTo>
              </a:path>
            </a:pathLst>
          </a:custGeom>
          <a:ln w="12700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3810000" y="3995928"/>
            <a:ext cx="304800" cy="85090"/>
          </a:xfrm>
          <a:custGeom>
            <a:rect l="l" t="t" r="r" b="b"/>
            <a:pathLst>
              <a:path w="304800" h="85089">
                <a:moveTo>
                  <a:pt x="0" y="0"/>
                </a:moveTo>
                <a:lnTo>
                  <a:pt x="55885" y="3643"/>
                </a:lnTo>
                <a:lnTo>
                  <a:pt x="104663" y="13239"/>
                </a:lnTo>
                <a:lnTo>
                  <a:pt x="152273" y="42291"/>
                </a:lnTo>
                <a:lnTo>
                  <a:pt x="165348" y="57846"/>
                </a:lnTo>
                <a:lnTo>
                  <a:pt x="199818" y="71389"/>
                </a:lnTo>
                <a:lnTo>
                  <a:pt x="248552" y="80956"/>
                </a:lnTo>
                <a:lnTo>
                  <a:pt x="304419" y="84582"/>
                </a:lnTo>
              </a:path>
            </a:pathLst>
          </a:custGeom>
          <a:ln w="12700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3810000" y="4079747"/>
            <a:ext cx="304800" cy="285750"/>
          </a:xfrm>
          <a:custGeom>
            <a:rect l="l" t="t" r="r" b="b"/>
            <a:pathLst>
              <a:path w="304800" h="285750">
                <a:moveTo>
                  <a:pt x="0" y="285495"/>
                </a:moveTo>
                <a:lnTo>
                  <a:pt x="45048" y="277502"/>
                </a:lnTo>
                <a:lnTo>
                  <a:pt x="86463" y="255804"/>
                </a:lnTo>
                <a:lnTo>
                  <a:pt x="120581" y="223828"/>
                </a:lnTo>
                <a:lnTo>
                  <a:pt x="143739" y="185001"/>
                </a:lnTo>
                <a:lnTo>
                  <a:pt x="152273" y="142747"/>
                </a:lnTo>
                <a:lnTo>
                  <a:pt x="160793" y="100494"/>
                </a:lnTo>
                <a:lnTo>
                  <a:pt x="183919" y="61667"/>
                </a:lnTo>
                <a:lnTo>
                  <a:pt x="218000" y="29691"/>
                </a:lnTo>
                <a:lnTo>
                  <a:pt x="259383" y="7993"/>
                </a:lnTo>
                <a:lnTo>
                  <a:pt x="304419" y="0"/>
                </a:lnTo>
              </a:path>
            </a:pathLst>
          </a:custGeom>
          <a:ln w="12700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3810000" y="4736591"/>
            <a:ext cx="304800" cy="198120"/>
          </a:xfrm>
          <a:custGeom>
            <a:rect l="l" t="t" r="r" b="b"/>
            <a:pathLst>
              <a:path w="304800" h="198120">
                <a:moveTo>
                  <a:pt x="0" y="0"/>
                </a:moveTo>
                <a:lnTo>
                  <a:pt x="55885" y="8491"/>
                </a:lnTo>
                <a:lnTo>
                  <a:pt x="104663" y="30876"/>
                </a:lnTo>
                <a:lnTo>
                  <a:pt x="139178" y="62525"/>
                </a:lnTo>
                <a:lnTo>
                  <a:pt x="152273" y="98805"/>
                </a:lnTo>
                <a:lnTo>
                  <a:pt x="165348" y="135086"/>
                </a:lnTo>
                <a:lnTo>
                  <a:pt x="199818" y="166735"/>
                </a:lnTo>
                <a:lnTo>
                  <a:pt x="248552" y="189120"/>
                </a:lnTo>
                <a:lnTo>
                  <a:pt x="304419" y="197611"/>
                </a:lnTo>
              </a:path>
            </a:pathLst>
          </a:custGeom>
          <a:ln w="12700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5743955" y="2368295"/>
            <a:ext cx="353060" cy="1261110"/>
          </a:xfrm>
          <a:custGeom>
            <a:rect l="l" t="t" r="r" b="b"/>
            <a:pathLst>
              <a:path w="353060" h="1261110">
                <a:moveTo>
                  <a:pt x="0" y="0"/>
                </a:moveTo>
                <a:lnTo>
                  <a:pt x="37516" y="18379"/>
                </a:lnTo>
                <a:lnTo>
                  <a:pt x="73491" y="69840"/>
                </a:lnTo>
                <a:lnTo>
                  <a:pt x="90418" y="106252"/>
                </a:lnTo>
                <a:lnTo>
                  <a:pt x="106382" y="148866"/>
                </a:lnTo>
                <a:lnTo>
                  <a:pt x="121189" y="196992"/>
                </a:lnTo>
                <a:lnTo>
                  <a:pt x="134648" y="249941"/>
                </a:lnTo>
                <a:lnTo>
                  <a:pt x="146564" y="307024"/>
                </a:lnTo>
                <a:lnTo>
                  <a:pt x="156746" y="367550"/>
                </a:lnTo>
                <a:lnTo>
                  <a:pt x="165001" y="430830"/>
                </a:lnTo>
                <a:lnTo>
                  <a:pt x="171136" y="496175"/>
                </a:lnTo>
                <a:lnTo>
                  <a:pt x="174959" y="562895"/>
                </a:lnTo>
                <a:lnTo>
                  <a:pt x="176276" y="630301"/>
                </a:lnTo>
                <a:lnTo>
                  <a:pt x="177592" y="697730"/>
                </a:lnTo>
                <a:lnTo>
                  <a:pt x="181415" y="764466"/>
                </a:lnTo>
                <a:lnTo>
                  <a:pt x="187550" y="829821"/>
                </a:lnTo>
                <a:lnTo>
                  <a:pt x="195805" y="893107"/>
                </a:lnTo>
                <a:lnTo>
                  <a:pt x="205987" y="953634"/>
                </a:lnTo>
                <a:lnTo>
                  <a:pt x="217903" y="1010713"/>
                </a:lnTo>
                <a:lnTo>
                  <a:pt x="231362" y="1063656"/>
                </a:lnTo>
                <a:lnTo>
                  <a:pt x="246169" y="1111775"/>
                </a:lnTo>
                <a:lnTo>
                  <a:pt x="262133" y="1154380"/>
                </a:lnTo>
                <a:lnTo>
                  <a:pt x="279060" y="1190783"/>
                </a:lnTo>
                <a:lnTo>
                  <a:pt x="315035" y="1242229"/>
                </a:lnTo>
                <a:lnTo>
                  <a:pt x="333697" y="1255894"/>
                </a:lnTo>
                <a:lnTo>
                  <a:pt x="352552" y="1260602"/>
                </a:lnTo>
              </a:path>
            </a:pathLst>
          </a:custGeom>
          <a:ln w="12699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8599931" y="4888991"/>
            <a:ext cx="322580" cy="90805"/>
          </a:xfrm>
          <a:custGeom>
            <a:rect l="l" t="t" r="r" b="b"/>
            <a:pathLst>
              <a:path w="322579" h="90804">
                <a:moveTo>
                  <a:pt x="0" y="90804"/>
                </a:moveTo>
                <a:lnTo>
                  <a:pt x="59150" y="86897"/>
                </a:lnTo>
                <a:lnTo>
                  <a:pt x="110775" y="76596"/>
                </a:lnTo>
                <a:lnTo>
                  <a:pt x="147304" y="62033"/>
                </a:lnTo>
                <a:lnTo>
                  <a:pt x="161163" y="45338"/>
                </a:lnTo>
                <a:lnTo>
                  <a:pt x="175002" y="28717"/>
                </a:lnTo>
                <a:lnTo>
                  <a:pt x="211486" y="14192"/>
                </a:lnTo>
                <a:lnTo>
                  <a:pt x="263068" y="3905"/>
                </a:lnTo>
                <a:lnTo>
                  <a:pt x="322199" y="0"/>
                </a:lnTo>
              </a:path>
            </a:pathLst>
          </a:custGeom>
          <a:ln w="12700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 txBox="1"/>
          <p:nvPr/>
        </p:nvSpPr>
        <p:spPr>
          <a:xfrm>
            <a:off x="4601336" y="859282"/>
            <a:ext cx="306895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亿欧智库：医疗健康</a:t>
            </a:r>
            <a:r>
              <a:rPr sz="1400" b="1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大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模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型应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用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场景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1" name="object 61"/>
          <p:cNvSpPr/>
          <p:nvPr/>
        </p:nvSpPr>
        <p:spPr>
          <a:xfrm>
            <a:off x="841247" y="5980176"/>
            <a:ext cx="1045844" cy="464820"/>
          </a:xfrm>
          <a:custGeom>
            <a:rect l="l" t="t" r="r" b="b"/>
            <a:pathLst>
              <a:path w="1045844" h="464820">
                <a:moveTo>
                  <a:pt x="0" y="464820"/>
                </a:moveTo>
                <a:lnTo>
                  <a:pt x="1045464" y="464820"/>
                </a:lnTo>
                <a:lnTo>
                  <a:pt x="1045464" y="0"/>
                </a:lnTo>
                <a:lnTo>
                  <a:pt x="0" y="0"/>
                </a:lnTo>
                <a:lnTo>
                  <a:pt x="0" y="46482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 txBox="1"/>
          <p:nvPr/>
        </p:nvSpPr>
        <p:spPr>
          <a:xfrm>
            <a:off x="994359" y="5980277"/>
            <a:ext cx="739140" cy="453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阿里巴巴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通义仁心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3" name="object 63"/>
          <p:cNvSpPr/>
          <p:nvPr/>
        </p:nvSpPr>
        <p:spPr>
          <a:xfrm>
            <a:off x="1952244" y="5980176"/>
            <a:ext cx="1043940" cy="464820"/>
          </a:xfrm>
          <a:custGeom>
            <a:rect l="l" t="t" r="r" b="b"/>
            <a:pathLst>
              <a:path w="1043939" h="464820">
                <a:moveTo>
                  <a:pt x="0" y="464820"/>
                </a:moveTo>
                <a:lnTo>
                  <a:pt x="1043940" y="464820"/>
                </a:lnTo>
                <a:lnTo>
                  <a:pt x="1043940" y="0"/>
                </a:lnTo>
                <a:lnTo>
                  <a:pt x="0" y="0"/>
                </a:lnTo>
                <a:lnTo>
                  <a:pt x="0" y="46482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 txBox="1"/>
          <p:nvPr/>
        </p:nvSpPr>
        <p:spPr>
          <a:xfrm>
            <a:off x="2282698" y="5980277"/>
            <a:ext cx="382270" cy="453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腾讯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混元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5" name="object 65"/>
          <p:cNvSpPr/>
          <p:nvPr/>
        </p:nvSpPr>
        <p:spPr>
          <a:xfrm>
            <a:off x="3061716" y="5980176"/>
            <a:ext cx="1045844" cy="464820"/>
          </a:xfrm>
          <a:custGeom>
            <a:rect l="l" t="t" r="r" b="b"/>
            <a:pathLst>
              <a:path w="1045844" h="464820">
                <a:moveTo>
                  <a:pt x="0" y="464820"/>
                </a:moveTo>
                <a:lnTo>
                  <a:pt x="1045463" y="464820"/>
                </a:lnTo>
                <a:lnTo>
                  <a:pt x="1045463" y="0"/>
                </a:lnTo>
                <a:lnTo>
                  <a:pt x="0" y="0"/>
                </a:lnTo>
                <a:lnTo>
                  <a:pt x="0" y="46482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 txBox="1"/>
          <p:nvPr/>
        </p:nvSpPr>
        <p:spPr>
          <a:xfrm>
            <a:off x="3214877" y="5980277"/>
            <a:ext cx="739140" cy="453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京东</a:t>
            </a:r>
            <a:endParaRPr sz="14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京医千询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7" name="object 67"/>
          <p:cNvSpPr/>
          <p:nvPr/>
        </p:nvSpPr>
        <p:spPr>
          <a:xfrm>
            <a:off x="4171188" y="5980176"/>
            <a:ext cx="1045844" cy="464820"/>
          </a:xfrm>
          <a:custGeom>
            <a:rect l="l" t="t" r="r" b="b"/>
            <a:pathLst>
              <a:path w="1045844" h="464820">
                <a:moveTo>
                  <a:pt x="0" y="464820"/>
                </a:moveTo>
                <a:lnTo>
                  <a:pt x="1045463" y="464820"/>
                </a:lnTo>
                <a:lnTo>
                  <a:pt x="1045463" y="0"/>
                </a:lnTo>
                <a:lnTo>
                  <a:pt x="0" y="0"/>
                </a:lnTo>
                <a:lnTo>
                  <a:pt x="0" y="46482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 txBox="1"/>
          <p:nvPr/>
        </p:nvSpPr>
        <p:spPr>
          <a:xfrm>
            <a:off x="4503165" y="5980277"/>
            <a:ext cx="382270" cy="453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百度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文心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9" name="object 69"/>
          <p:cNvSpPr/>
          <p:nvPr/>
        </p:nvSpPr>
        <p:spPr>
          <a:xfrm>
            <a:off x="5282184" y="5980176"/>
            <a:ext cx="1043940" cy="464820"/>
          </a:xfrm>
          <a:custGeom>
            <a:rect l="l" t="t" r="r" b="b"/>
            <a:pathLst>
              <a:path w="1043939" h="464820">
                <a:moveTo>
                  <a:pt x="0" y="464820"/>
                </a:moveTo>
                <a:lnTo>
                  <a:pt x="1043939" y="464820"/>
                </a:lnTo>
                <a:lnTo>
                  <a:pt x="1043939" y="0"/>
                </a:lnTo>
                <a:lnTo>
                  <a:pt x="0" y="0"/>
                </a:lnTo>
                <a:lnTo>
                  <a:pt x="0" y="46482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 txBox="1"/>
          <p:nvPr/>
        </p:nvSpPr>
        <p:spPr>
          <a:xfrm>
            <a:off x="5613653" y="5980277"/>
            <a:ext cx="382270" cy="453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华为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盘古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71" name="object 71"/>
          <p:cNvSpPr/>
          <p:nvPr/>
        </p:nvSpPr>
        <p:spPr>
          <a:xfrm>
            <a:off x="6391655" y="5980176"/>
            <a:ext cx="1391920" cy="464820"/>
          </a:xfrm>
          <a:custGeom>
            <a:rect l="l" t="t" r="r" b="b"/>
            <a:pathLst>
              <a:path w="1391920" h="464820">
                <a:moveTo>
                  <a:pt x="0" y="464820"/>
                </a:moveTo>
                <a:lnTo>
                  <a:pt x="1391411" y="464820"/>
                </a:lnTo>
                <a:lnTo>
                  <a:pt x="1391411" y="0"/>
                </a:lnTo>
                <a:lnTo>
                  <a:pt x="0" y="0"/>
                </a:lnTo>
                <a:lnTo>
                  <a:pt x="0" y="46482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 txBox="1"/>
          <p:nvPr/>
        </p:nvSpPr>
        <p:spPr>
          <a:xfrm>
            <a:off x="6719061" y="6086957"/>
            <a:ext cx="73914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商汤大医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73" name="object 73"/>
          <p:cNvSpPr/>
          <p:nvPr/>
        </p:nvSpPr>
        <p:spPr>
          <a:xfrm>
            <a:off x="7848600" y="5980176"/>
            <a:ext cx="1390015" cy="464820"/>
          </a:xfrm>
          <a:custGeom>
            <a:rect l="l" t="t" r="r" b="b"/>
            <a:pathLst>
              <a:path w="1390015" h="464820">
                <a:moveTo>
                  <a:pt x="0" y="464820"/>
                </a:moveTo>
                <a:lnTo>
                  <a:pt x="1389888" y="464820"/>
                </a:lnTo>
                <a:lnTo>
                  <a:pt x="1389888" y="0"/>
                </a:lnTo>
                <a:lnTo>
                  <a:pt x="0" y="0"/>
                </a:lnTo>
                <a:lnTo>
                  <a:pt x="0" y="46482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 txBox="1"/>
          <p:nvPr/>
        </p:nvSpPr>
        <p:spPr>
          <a:xfrm>
            <a:off x="8265032" y="6086957"/>
            <a:ext cx="55943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智谱</a:t>
            </a:r>
            <a:r>
              <a:rPr sz="1400" spc="-5">
                <a:solidFill>
                  <a:srgbClr val="FFFFFF"/>
                </a:solidFill>
                <a:latin typeface="微软雅黑"/>
                <a:cs typeface="微软雅黑"/>
              </a:rPr>
              <a:t>AI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75" name="object 75"/>
          <p:cNvSpPr/>
          <p:nvPr/>
        </p:nvSpPr>
        <p:spPr>
          <a:xfrm>
            <a:off x="9304019" y="5980176"/>
            <a:ext cx="1850389" cy="464820"/>
          </a:xfrm>
          <a:custGeom>
            <a:rect l="l" t="t" r="r" b="b"/>
            <a:pathLst>
              <a:path w="1850389" h="464820">
                <a:moveTo>
                  <a:pt x="0" y="464820"/>
                </a:moveTo>
                <a:lnTo>
                  <a:pt x="1850135" y="464820"/>
                </a:lnTo>
                <a:lnTo>
                  <a:pt x="1850135" y="0"/>
                </a:lnTo>
                <a:lnTo>
                  <a:pt x="0" y="0"/>
                </a:lnTo>
                <a:lnTo>
                  <a:pt x="0" y="46482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 txBox="1"/>
          <p:nvPr/>
        </p:nvSpPr>
        <p:spPr>
          <a:xfrm>
            <a:off x="9861295" y="6086957"/>
            <a:ext cx="73914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百川智能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77" name="object 77"/>
          <p:cNvSpPr/>
          <p:nvPr/>
        </p:nvSpPr>
        <p:spPr>
          <a:xfrm>
            <a:off x="720851" y="5606796"/>
            <a:ext cx="10605516" cy="25145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8599931" y="2109216"/>
            <a:ext cx="322580" cy="170180"/>
          </a:xfrm>
          <a:custGeom>
            <a:rect l="l" t="t" r="r" b="b"/>
            <a:pathLst>
              <a:path w="322579" h="170180">
                <a:moveTo>
                  <a:pt x="0" y="169799"/>
                </a:moveTo>
                <a:lnTo>
                  <a:pt x="59150" y="162488"/>
                </a:lnTo>
                <a:lnTo>
                  <a:pt x="110775" y="143224"/>
                </a:lnTo>
                <a:lnTo>
                  <a:pt x="147304" y="116006"/>
                </a:lnTo>
                <a:lnTo>
                  <a:pt x="175002" y="53685"/>
                </a:lnTo>
                <a:lnTo>
                  <a:pt x="211486" y="26511"/>
                </a:lnTo>
                <a:lnTo>
                  <a:pt x="263068" y="7290"/>
                </a:lnTo>
                <a:lnTo>
                  <a:pt x="322199" y="0"/>
                </a:lnTo>
              </a:path>
            </a:pathLst>
          </a:custGeom>
          <a:ln w="12700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>
            <a:off x="8599931" y="2278379"/>
            <a:ext cx="322580" cy="83185"/>
          </a:xfrm>
          <a:custGeom>
            <a:rect l="l" t="t" r="r" b="b"/>
            <a:pathLst>
              <a:path w="322579" h="83185">
                <a:moveTo>
                  <a:pt x="0" y="0"/>
                </a:moveTo>
                <a:lnTo>
                  <a:pt x="59150" y="3559"/>
                </a:lnTo>
                <a:lnTo>
                  <a:pt x="110775" y="12953"/>
                </a:lnTo>
                <a:lnTo>
                  <a:pt x="147304" y="26253"/>
                </a:lnTo>
                <a:lnTo>
                  <a:pt x="161163" y="41529"/>
                </a:lnTo>
                <a:lnTo>
                  <a:pt x="175002" y="56751"/>
                </a:lnTo>
                <a:lnTo>
                  <a:pt x="211486" y="70056"/>
                </a:lnTo>
                <a:lnTo>
                  <a:pt x="263068" y="79480"/>
                </a:lnTo>
                <a:lnTo>
                  <a:pt x="322199" y="83058"/>
                </a:lnTo>
              </a:path>
            </a:pathLst>
          </a:custGeom>
          <a:ln w="12700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>
            <a:off x="8599931" y="2615183"/>
            <a:ext cx="322580" cy="1015365"/>
          </a:xfrm>
          <a:custGeom>
            <a:rect l="l" t="t" r="r" b="b"/>
            <a:pathLst>
              <a:path w="322579" h="1015364">
                <a:moveTo>
                  <a:pt x="0" y="1014857"/>
                </a:moveTo>
                <a:lnTo>
                  <a:pt x="39895" y="994886"/>
                </a:lnTo>
                <a:lnTo>
                  <a:pt x="77568" y="939677"/>
                </a:lnTo>
                <a:lnTo>
                  <a:pt x="94870" y="901062"/>
                </a:lnTo>
                <a:lnTo>
                  <a:pt x="110775" y="856281"/>
                </a:lnTo>
                <a:lnTo>
                  <a:pt x="125003" y="806217"/>
                </a:lnTo>
                <a:lnTo>
                  <a:pt x="137272" y="751750"/>
                </a:lnTo>
                <a:lnTo>
                  <a:pt x="147304" y="693763"/>
                </a:lnTo>
                <a:lnTo>
                  <a:pt x="154816" y="633136"/>
                </a:lnTo>
                <a:lnTo>
                  <a:pt x="159529" y="570752"/>
                </a:lnTo>
                <a:lnTo>
                  <a:pt x="161163" y="507491"/>
                </a:lnTo>
                <a:lnTo>
                  <a:pt x="162793" y="444202"/>
                </a:lnTo>
                <a:lnTo>
                  <a:pt x="167500" y="381793"/>
                </a:lnTo>
                <a:lnTo>
                  <a:pt x="175002" y="321147"/>
                </a:lnTo>
                <a:lnTo>
                  <a:pt x="185020" y="263144"/>
                </a:lnTo>
                <a:lnTo>
                  <a:pt x="197274" y="208664"/>
                </a:lnTo>
                <a:lnTo>
                  <a:pt x="211486" y="158591"/>
                </a:lnTo>
                <a:lnTo>
                  <a:pt x="227376" y="113803"/>
                </a:lnTo>
                <a:lnTo>
                  <a:pt x="244663" y="75184"/>
                </a:lnTo>
                <a:lnTo>
                  <a:pt x="282312" y="19970"/>
                </a:lnTo>
                <a:lnTo>
                  <a:pt x="302116" y="5139"/>
                </a:lnTo>
                <a:lnTo>
                  <a:pt x="322199" y="0"/>
                </a:lnTo>
              </a:path>
            </a:pathLst>
          </a:custGeom>
          <a:ln w="12700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>
            <a:off x="8599931" y="2278379"/>
            <a:ext cx="322580" cy="588645"/>
          </a:xfrm>
          <a:custGeom>
            <a:rect l="l" t="t" r="r" b="b"/>
            <a:pathLst>
              <a:path w="322579" h="588644">
                <a:moveTo>
                  <a:pt x="0" y="0"/>
                </a:moveTo>
                <a:lnTo>
                  <a:pt x="59150" y="25278"/>
                </a:lnTo>
                <a:lnTo>
                  <a:pt x="86376" y="54294"/>
                </a:lnTo>
                <a:lnTo>
                  <a:pt x="110775" y="91932"/>
                </a:lnTo>
                <a:lnTo>
                  <a:pt x="131400" y="136469"/>
                </a:lnTo>
                <a:lnTo>
                  <a:pt x="147304" y="186183"/>
                </a:lnTo>
                <a:lnTo>
                  <a:pt x="157540" y="239354"/>
                </a:lnTo>
                <a:lnTo>
                  <a:pt x="161163" y="294259"/>
                </a:lnTo>
                <a:lnTo>
                  <a:pt x="164780" y="349126"/>
                </a:lnTo>
                <a:lnTo>
                  <a:pt x="175002" y="402280"/>
                </a:lnTo>
                <a:lnTo>
                  <a:pt x="190885" y="451993"/>
                </a:lnTo>
                <a:lnTo>
                  <a:pt x="211486" y="496538"/>
                </a:lnTo>
                <a:lnTo>
                  <a:pt x="235862" y="534189"/>
                </a:lnTo>
                <a:lnTo>
                  <a:pt x="263068" y="563221"/>
                </a:lnTo>
                <a:lnTo>
                  <a:pt x="292162" y="581906"/>
                </a:lnTo>
                <a:lnTo>
                  <a:pt x="322199" y="588518"/>
                </a:lnTo>
              </a:path>
            </a:pathLst>
          </a:custGeom>
          <a:ln w="12700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/>
          <p:nvPr/>
        </p:nvSpPr>
        <p:spPr>
          <a:xfrm>
            <a:off x="8599931" y="2953511"/>
            <a:ext cx="322580" cy="166370"/>
          </a:xfrm>
          <a:custGeom>
            <a:rect l="l" t="t" r="r" b="b"/>
            <a:pathLst>
              <a:path w="322579" h="166369">
                <a:moveTo>
                  <a:pt x="0" y="0"/>
                </a:moveTo>
                <a:lnTo>
                  <a:pt x="59150" y="7135"/>
                </a:lnTo>
                <a:lnTo>
                  <a:pt x="110775" y="25939"/>
                </a:lnTo>
                <a:lnTo>
                  <a:pt x="147304" y="52506"/>
                </a:lnTo>
                <a:lnTo>
                  <a:pt x="175002" y="113428"/>
                </a:lnTo>
                <a:lnTo>
                  <a:pt x="211486" y="140033"/>
                </a:lnTo>
                <a:lnTo>
                  <a:pt x="263068" y="158851"/>
                </a:lnTo>
                <a:lnTo>
                  <a:pt x="322199" y="165988"/>
                </a:lnTo>
              </a:path>
            </a:pathLst>
          </a:custGeom>
          <a:ln w="12700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/>
          <p:nvPr/>
        </p:nvSpPr>
        <p:spPr>
          <a:xfrm>
            <a:off x="8599931" y="2278379"/>
            <a:ext cx="322580" cy="1094105"/>
          </a:xfrm>
          <a:custGeom>
            <a:rect l="l" t="t" r="r" b="b"/>
            <a:pathLst>
              <a:path w="322579" h="1094104">
                <a:moveTo>
                  <a:pt x="0" y="0"/>
                </a:moveTo>
                <a:lnTo>
                  <a:pt x="36877" y="18427"/>
                </a:lnTo>
                <a:lnTo>
                  <a:pt x="72007" y="69724"/>
                </a:lnTo>
                <a:lnTo>
                  <a:pt x="88366" y="105829"/>
                </a:lnTo>
                <a:lnTo>
                  <a:pt x="103626" y="147910"/>
                </a:lnTo>
                <a:lnTo>
                  <a:pt x="117567" y="195218"/>
                </a:lnTo>
                <a:lnTo>
                  <a:pt x="129969" y="247006"/>
                </a:lnTo>
                <a:lnTo>
                  <a:pt x="140610" y="302527"/>
                </a:lnTo>
                <a:lnTo>
                  <a:pt x="149271" y="361033"/>
                </a:lnTo>
                <a:lnTo>
                  <a:pt x="155730" y="421777"/>
                </a:lnTo>
                <a:lnTo>
                  <a:pt x="159768" y="484011"/>
                </a:lnTo>
                <a:lnTo>
                  <a:pt x="161163" y="546989"/>
                </a:lnTo>
                <a:lnTo>
                  <a:pt x="162555" y="609991"/>
                </a:lnTo>
                <a:lnTo>
                  <a:pt x="166587" y="672242"/>
                </a:lnTo>
                <a:lnTo>
                  <a:pt x="173037" y="732996"/>
                </a:lnTo>
                <a:lnTo>
                  <a:pt x="181686" y="791506"/>
                </a:lnTo>
                <a:lnTo>
                  <a:pt x="192314" y="847026"/>
                </a:lnTo>
                <a:lnTo>
                  <a:pt x="204702" y="898810"/>
                </a:lnTo>
                <a:lnTo>
                  <a:pt x="218628" y="946111"/>
                </a:lnTo>
                <a:lnTo>
                  <a:pt x="233874" y="988182"/>
                </a:lnTo>
                <a:lnTo>
                  <a:pt x="250220" y="1024278"/>
                </a:lnTo>
                <a:lnTo>
                  <a:pt x="285330" y="1075557"/>
                </a:lnTo>
                <a:lnTo>
                  <a:pt x="303654" y="1089248"/>
                </a:lnTo>
                <a:lnTo>
                  <a:pt x="322199" y="1093978"/>
                </a:lnTo>
              </a:path>
            </a:pathLst>
          </a:custGeom>
          <a:ln w="12700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>
            <a:off x="8599931" y="3628644"/>
            <a:ext cx="322580" cy="248920"/>
          </a:xfrm>
          <a:custGeom>
            <a:rect l="l" t="t" r="r" b="b"/>
            <a:pathLst>
              <a:path w="322579" h="248920">
                <a:moveTo>
                  <a:pt x="0" y="0"/>
                </a:moveTo>
                <a:lnTo>
                  <a:pt x="47679" y="6969"/>
                </a:lnTo>
                <a:lnTo>
                  <a:pt x="91513" y="25887"/>
                </a:lnTo>
                <a:lnTo>
                  <a:pt x="127622" y="53766"/>
                </a:lnTo>
                <a:lnTo>
                  <a:pt x="152131" y="87619"/>
                </a:lnTo>
                <a:lnTo>
                  <a:pt x="170181" y="161300"/>
                </a:lnTo>
                <a:lnTo>
                  <a:pt x="194658" y="195153"/>
                </a:lnTo>
                <a:lnTo>
                  <a:pt x="230730" y="223032"/>
                </a:lnTo>
                <a:lnTo>
                  <a:pt x="274532" y="241950"/>
                </a:lnTo>
                <a:lnTo>
                  <a:pt x="322199" y="248919"/>
                </a:lnTo>
              </a:path>
            </a:pathLst>
          </a:custGeom>
          <a:ln w="12700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>
            <a:off x="8599931" y="3625596"/>
            <a:ext cx="322580" cy="4445"/>
          </a:xfrm>
          <a:custGeom>
            <a:rect l="l" t="t" r="r" b="b"/>
            <a:pathLst>
              <a:path w="322579" h="4445">
                <a:moveTo>
                  <a:pt x="0" y="3936"/>
                </a:moveTo>
                <a:lnTo>
                  <a:pt x="59150" y="3762"/>
                </a:lnTo>
                <a:lnTo>
                  <a:pt x="110775" y="3301"/>
                </a:lnTo>
                <a:lnTo>
                  <a:pt x="147304" y="2651"/>
                </a:lnTo>
                <a:lnTo>
                  <a:pt x="161163" y="1904"/>
                </a:lnTo>
                <a:lnTo>
                  <a:pt x="175002" y="1232"/>
                </a:lnTo>
                <a:lnTo>
                  <a:pt x="211486" y="619"/>
                </a:lnTo>
                <a:lnTo>
                  <a:pt x="263068" y="172"/>
                </a:lnTo>
                <a:lnTo>
                  <a:pt x="322199" y="0"/>
                </a:lnTo>
              </a:path>
            </a:pathLst>
          </a:custGeom>
          <a:ln w="12700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>
            <a:off x="8599931" y="3628644"/>
            <a:ext cx="322580" cy="501650"/>
          </a:xfrm>
          <a:custGeom>
            <a:rect l="l" t="t" r="r" b="b"/>
            <a:pathLst>
              <a:path w="322579" h="501650">
                <a:moveTo>
                  <a:pt x="0" y="0"/>
                </a:moveTo>
                <a:lnTo>
                  <a:pt x="67162" y="27777"/>
                </a:lnTo>
                <a:lnTo>
                  <a:pt x="97234" y="59212"/>
                </a:lnTo>
                <a:lnTo>
                  <a:pt x="123084" y="99425"/>
                </a:lnTo>
                <a:lnTo>
                  <a:pt x="143297" y="146225"/>
                </a:lnTo>
                <a:lnTo>
                  <a:pt x="156461" y="197422"/>
                </a:lnTo>
                <a:lnTo>
                  <a:pt x="161163" y="250824"/>
                </a:lnTo>
                <a:lnTo>
                  <a:pt x="165857" y="304187"/>
                </a:lnTo>
                <a:lnTo>
                  <a:pt x="179003" y="355368"/>
                </a:lnTo>
                <a:lnTo>
                  <a:pt x="199191" y="402170"/>
                </a:lnTo>
                <a:lnTo>
                  <a:pt x="225014" y="442397"/>
                </a:lnTo>
                <a:lnTo>
                  <a:pt x="255061" y="473850"/>
                </a:lnTo>
                <a:lnTo>
                  <a:pt x="287926" y="494333"/>
                </a:lnTo>
                <a:lnTo>
                  <a:pt x="322199" y="501649"/>
                </a:lnTo>
              </a:path>
            </a:pathLst>
          </a:custGeom>
          <a:ln w="12699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>
            <a:off x="8599931" y="4305300"/>
            <a:ext cx="322580" cy="79375"/>
          </a:xfrm>
          <a:custGeom>
            <a:rect l="l" t="t" r="r" b="b"/>
            <a:pathLst>
              <a:path w="322579" h="79375">
                <a:moveTo>
                  <a:pt x="0" y="0"/>
                </a:moveTo>
                <a:lnTo>
                  <a:pt x="59150" y="3403"/>
                </a:lnTo>
                <a:lnTo>
                  <a:pt x="110775" y="12366"/>
                </a:lnTo>
                <a:lnTo>
                  <a:pt x="147304" y="25020"/>
                </a:lnTo>
                <a:lnTo>
                  <a:pt x="175002" y="54046"/>
                </a:lnTo>
                <a:lnTo>
                  <a:pt x="211486" y="66738"/>
                </a:lnTo>
                <a:lnTo>
                  <a:pt x="263068" y="75715"/>
                </a:lnTo>
                <a:lnTo>
                  <a:pt x="322199" y="79120"/>
                </a:lnTo>
              </a:path>
            </a:pathLst>
          </a:custGeom>
          <a:ln w="12700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/>
          <p:nvPr/>
        </p:nvSpPr>
        <p:spPr>
          <a:xfrm>
            <a:off x="8599931" y="4305300"/>
            <a:ext cx="322580" cy="332105"/>
          </a:xfrm>
          <a:custGeom>
            <a:rect l="l" t="t" r="r" b="b"/>
            <a:pathLst>
              <a:path w="322579" h="332104">
                <a:moveTo>
                  <a:pt x="0" y="0"/>
                </a:moveTo>
                <a:lnTo>
                  <a:pt x="47679" y="9288"/>
                </a:lnTo>
                <a:lnTo>
                  <a:pt x="91513" y="34499"/>
                </a:lnTo>
                <a:lnTo>
                  <a:pt x="127622" y="71652"/>
                </a:lnTo>
                <a:lnTo>
                  <a:pt x="152131" y="116766"/>
                </a:lnTo>
                <a:lnTo>
                  <a:pt x="161163" y="165862"/>
                </a:lnTo>
                <a:lnTo>
                  <a:pt x="170181" y="215019"/>
                </a:lnTo>
                <a:lnTo>
                  <a:pt x="194658" y="260171"/>
                </a:lnTo>
                <a:lnTo>
                  <a:pt x="230730" y="297343"/>
                </a:lnTo>
                <a:lnTo>
                  <a:pt x="274532" y="322561"/>
                </a:lnTo>
                <a:lnTo>
                  <a:pt x="322199" y="331850"/>
                </a:lnTo>
              </a:path>
            </a:pathLst>
          </a:custGeom>
          <a:ln w="12700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9" name="object 89"/>
          <p:cNvSpPr txBox="1"/>
          <p:nvPr/>
        </p:nvSpPr>
        <p:spPr>
          <a:xfrm>
            <a:off x="262229" y="6544157"/>
            <a:ext cx="20828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7E7E7E"/>
                </a:solidFill>
                <a:latin typeface="微软雅黑"/>
                <a:cs typeface="微软雅黑"/>
              </a:rPr>
              <a:t>信息来源：公开资料，经亿欧整理绘制。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90" name="object 90"/>
          <p:cNvSpPr txBox="1"/>
          <p:nvPr/>
        </p:nvSpPr>
        <p:spPr>
          <a:xfrm rot="19860000">
            <a:off x="605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1" name="object 91"/>
          <p:cNvSpPr txBox="1"/>
          <p:nvPr/>
        </p:nvSpPr>
        <p:spPr>
          <a:xfrm rot="19860000">
            <a:off x="4288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2" name="object 92"/>
          <p:cNvSpPr txBox="1"/>
          <p:nvPr/>
        </p:nvSpPr>
        <p:spPr>
          <a:xfrm rot="19860000">
            <a:off x="7971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3" name="object 93"/>
          <p:cNvSpPr txBox="1"/>
          <p:nvPr/>
        </p:nvSpPr>
        <p:spPr>
          <a:xfrm rot="19860000">
            <a:off x="605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4" name="object 94"/>
          <p:cNvSpPr txBox="1"/>
          <p:nvPr/>
        </p:nvSpPr>
        <p:spPr>
          <a:xfrm rot="19860000">
            <a:off x="4288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5" name="object 95"/>
          <p:cNvSpPr txBox="1"/>
          <p:nvPr/>
        </p:nvSpPr>
        <p:spPr>
          <a:xfrm rot="19860000">
            <a:off x="7971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6" name="object 96"/>
          <p:cNvSpPr txBox="1"/>
          <p:nvPr/>
        </p:nvSpPr>
        <p:spPr>
          <a:xfrm rot="19860000">
            <a:off x="605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7" name="object 97"/>
          <p:cNvSpPr txBox="1"/>
          <p:nvPr/>
        </p:nvSpPr>
        <p:spPr>
          <a:xfrm rot="19860000">
            <a:off x="4288782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8" name="object 98"/>
          <p:cNvSpPr txBox="1"/>
          <p:nvPr/>
        </p:nvSpPr>
        <p:spPr>
          <a:xfrm rot="19860000">
            <a:off x="7971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73379" y="4975859"/>
            <a:ext cx="5562600" cy="1472565"/>
          </a:xfrm>
          <a:custGeom>
            <a:rect l="l" t="t" r="r" b="b"/>
            <a:pathLst>
              <a:path w="5562600" h="1472564">
                <a:moveTo>
                  <a:pt x="0" y="1472183"/>
                </a:moveTo>
                <a:lnTo>
                  <a:pt x="5562600" y="1472183"/>
                </a:lnTo>
                <a:lnTo>
                  <a:pt x="5562600" y="0"/>
                </a:lnTo>
                <a:lnTo>
                  <a:pt x="0" y="0"/>
                </a:lnTo>
                <a:lnTo>
                  <a:pt x="0" y="1472183"/>
                </a:lnTo>
                <a:close/>
              </a:path>
            </a:pathLst>
          </a:custGeom>
          <a:ln w="12700">
            <a:solidFill>
              <a:srgbClr val="BEBEBE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1924" y="690628"/>
            <a:ext cx="11637010" cy="581660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605"/>
              </a:spcBef>
              <a:buClr>
                <a:srgbClr val="1D9ED2"/>
              </a:buClr>
              <a:buFont typeface="Wingdings"/>
              <a:buChar char=""/>
              <a:tabLst>
                <a:tab pos="241300"/>
              </a:tabLst>
            </a:pP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医学影像和大模型结合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优势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在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于提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升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了疾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病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诊断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准确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性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和效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率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，为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医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生提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供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了更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全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面的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信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息和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更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好的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治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疗方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案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。但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医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学影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像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和大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模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型结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合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也存</a:t>
            </a:r>
            <a:endParaRPr sz="1400">
              <a:latin typeface="微软雅黑"/>
              <a:cs typeface="微软雅黑"/>
            </a:endParaRPr>
          </a:p>
          <a:p>
            <a:pPr marL="241300">
              <a:lnSpc>
                <a:spcPct val="100000"/>
              </a:lnSpc>
              <a:spcBef>
                <a:spcPts val="509"/>
              </a:spcBef>
            </a:pP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在局限性例如，数据获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取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困难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、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兼容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性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问题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、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复杂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性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和可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解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释性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不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足。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62229" y="6544157"/>
            <a:ext cx="441515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7E7E7E"/>
                </a:solidFill>
                <a:latin typeface="微软雅黑"/>
                <a:cs typeface="微软雅黑"/>
              </a:rPr>
              <a:t>数据来源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：ChatGPT </a:t>
            </a:r>
            <a:r>
              <a:rPr sz="900">
                <a:solidFill>
                  <a:srgbClr val="7E7E7E"/>
                </a:solidFill>
                <a:latin typeface="微软雅黑"/>
                <a:cs typeface="微软雅黑"/>
              </a:rPr>
              <a:t>from</a:t>
            </a:r>
            <a:r>
              <a:rPr sz="900" spc="-25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radiologists‘</a:t>
            </a:r>
            <a:r>
              <a:rPr sz="900" spc="-30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7E7E7E"/>
                </a:solidFill>
                <a:latin typeface="微软雅黑"/>
                <a:cs typeface="微软雅黑"/>
              </a:rPr>
              <a:t>perspective，公开资料，经亿欧整理绘制。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61924" y="171145"/>
            <a:ext cx="9815830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医疗健康</a:t>
            </a:r>
            <a:r>
              <a:rPr i="0">
                <a:latin typeface="微软雅黑"/>
                <a:cs typeface="微软雅黑"/>
              </a:rPr>
              <a:t>AI</a:t>
            </a:r>
            <a:r>
              <a:rPr spc="5"/>
              <a:t>大模</a:t>
            </a:r>
            <a:r>
              <a:rPr spc="-5"/>
              <a:t>型</a:t>
            </a:r>
            <a:r>
              <a:rPr spc="5"/>
              <a:t>健</a:t>
            </a:r>
            <a:r>
              <a:rPr spc="-15"/>
              <a:t>康</a:t>
            </a:r>
            <a:r>
              <a:rPr spc="5"/>
              <a:t>场景</a:t>
            </a:r>
            <a:r>
              <a:rPr spc="-20"/>
              <a:t>应</a:t>
            </a:r>
            <a:r>
              <a:rPr spc="5"/>
              <a:t>用</a:t>
            </a:r>
            <a:r>
              <a:rPr i="0">
                <a:latin typeface="微软雅黑"/>
                <a:cs typeface="微软雅黑"/>
              </a:rPr>
              <a:t>-</a:t>
            </a:r>
            <a:r>
              <a:rPr spc="5"/>
              <a:t>医</a:t>
            </a:r>
            <a:r>
              <a:rPr spc="-15"/>
              <a:t>学</a:t>
            </a:r>
            <a:r>
              <a:rPr spc="5"/>
              <a:t>影像</a:t>
            </a:r>
            <a:r>
              <a:rPr spc="-20"/>
              <a:t>：</a:t>
            </a:r>
            <a:r>
              <a:rPr spc="5"/>
              <a:t>为患</a:t>
            </a:r>
            <a:r>
              <a:rPr spc="-20"/>
              <a:t>者</a:t>
            </a:r>
            <a:r>
              <a:rPr spc="5"/>
              <a:t>提供</a:t>
            </a:r>
            <a:r>
              <a:rPr spc="-20"/>
              <a:t>差</a:t>
            </a:r>
            <a:r>
              <a:rPr spc="5"/>
              <a:t>异诊</a:t>
            </a:r>
            <a:r>
              <a:rPr spc="-20"/>
              <a:t>断</a:t>
            </a:r>
            <a:r>
              <a:rPr spc="5"/>
              <a:t>，为</a:t>
            </a:r>
            <a:r>
              <a:rPr spc="-20"/>
              <a:t>医</a:t>
            </a:r>
            <a:r>
              <a:rPr spc="5"/>
              <a:t>生提</a:t>
            </a:r>
            <a:r>
              <a:rPr spc="-20"/>
              <a:t>供</a:t>
            </a:r>
            <a:r>
              <a:rPr spc="5"/>
              <a:t>诊断</a:t>
            </a:r>
            <a:r>
              <a:rPr spc="-20"/>
              <a:t>建</a:t>
            </a:r>
            <a:r>
              <a:rPr spc="5"/>
              <a:t>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782806" y="6559397"/>
            <a:ext cx="1600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585858"/>
                </a:solidFill>
                <a:latin typeface="微软雅黑"/>
                <a:cs typeface="微软雅黑"/>
              </a:rPr>
              <a:t>10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73379" y="1624583"/>
            <a:ext cx="5562600" cy="969644"/>
          </a:xfrm>
          <a:prstGeom prst="rect">
            <a:avLst/>
          </a:prstGeom>
          <a:solidFill>
            <a:srgbClr val="585858">
              <a:alpha val="14901"/>
            </a:srgbClr>
          </a:solidFill>
        </p:spPr>
        <p:txBody>
          <a:bodyPr vert="horz" wrap="square" lIns="0" tIns="48895" rIns="0" bIns="0" rtlCol="0">
            <a:spAutoFit/>
          </a:bodyPr>
          <a:lstStyle/>
          <a:p>
            <a:pPr marL="207645">
              <a:lnSpc>
                <a:spcPct val="100000"/>
              </a:lnSpc>
              <a:spcBef>
                <a:spcPts val="385"/>
              </a:spcBef>
            </a:pP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差异诊断</a:t>
            </a:r>
            <a:endParaRPr sz="1400">
              <a:latin typeface="微软雅黑"/>
              <a:cs typeface="微软雅黑"/>
            </a:endParaRPr>
          </a:p>
          <a:p>
            <a:pPr marL="207645" marR="298450" algn="just">
              <a:lnSpc>
                <a:spcPts val="1730"/>
              </a:lnSpc>
              <a:spcBef>
                <a:spcPts val="45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帮助放射科医生对发现的病变进行差异诊断，并提供额外的影像技术信息来 确诊。例如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，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Cha</a:t>
            </a:r>
            <a:r>
              <a:rPr sz="1200" spc="-10">
                <a:solidFill>
                  <a:srgbClr val="404040"/>
                </a:solidFill>
                <a:latin typeface="微软雅黑"/>
                <a:cs typeface="微软雅黑"/>
              </a:rPr>
              <a:t>t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G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P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T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可以提供关于潜在的骨肿瘤的信息，同时也可以为罕 见病变的患者提供有效的随访建议。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73379" y="2680716"/>
            <a:ext cx="5562600" cy="969644"/>
          </a:xfrm>
          <a:prstGeom prst="rect">
            <a:avLst/>
          </a:prstGeom>
          <a:solidFill>
            <a:srgbClr val="585858">
              <a:alpha val="14901"/>
            </a:srgbClr>
          </a:solidFill>
        </p:spPr>
        <p:txBody>
          <a:bodyPr vert="horz" wrap="square" lIns="0" tIns="48895" rIns="0" bIns="0" rtlCol="0">
            <a:spAutoFit/>
          </a:bodyPr>
          <a:lstStyle/>
          <a:p>
            <a:pPr marL="207645">
              <a:lnSpc>
                <a:spcPct val="100000"/>
              </a:lnSpc>
              <a:spcBef>
                <a:spcPts val="385"/>
              </a:spcBef>
            </a:pP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临床决策支持</a:t>
            </a:r>
            <a:endParaRPr sz="1400">
              <a:latin typeface="微软雅黑"/>
              <a:cs typeface="微软雅黑"/>
            </a:endParaRPr>
          </a:p>
          <a:p>
            <a:pPr marL="207645" marR="297180">
              <a:lnSpc>
                <a:spcPts val="1730"/>
              </a:lnSpc>
              <a:spcBef>
                <a:spcPts val="50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为放射科医生提供临床决策支持。通过提供相关的医学知识和建议，  Cha</a:t>
            </a:r>
            <a:r>
              <a:rPr sz="1200" spc="-10">
                <a:solidFill>
                  <a:srgbClr val="404040"/>
                </a:solidFill>
                <a:latin typeface="微软雅黑"/>
                <a:cs typeface="微软雅黑"/>
              </a:rPr>
              <a:t>t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G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P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T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可以帮助医生制定治疗方案、选择适当的影像技术，并提供随访建 议等。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73379" y="3736847"/>
            <a:ext cx="5562600" cy="969644"/>
          </a:xfrm>
          <a:prstGeom prst="rect">
            <a:avLst/>
          </a:prstGeom>
          <a:solidFill>
            <a:srgbClr val="585858">
              <a:alpha val="14901"/>
            </a:srgbClr>
          </a:solidFill>
        </p:spPr>
        <p:txBody>
          <a:bodyPr vert="horz" wrap="square" lIns="0" tIns="49530" rIns="0" bIns="0" rtlCol="0">
            <a:spAutoFit/>
          </a:bodyPr>
          <a:lstStyle/>
          <a:p>
            <a:pPr marL="207645">
              <a:lnSpc>
                <a:spcPct val="100000"/>
              </a:lnSpc>
              <a:spcBef>
                <a:spcPts val="390"/>
              </a:spcBef>
            </a:pP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教育和培训</a:t>
            </a:r>
            <a:endParaRPr sz="1400">
              <a:latin typeface="微软雅黑"/>
              <a:cs typeface="微软雅黑"/>
            </a:endParaRPr>
          </a:p>
          <a:p>
            <a:pPr marL="207645" marR="317500" algn="just">
              <a:lnSpc>
                <a:spcPts val="1730"/>
              </a:lnSpc>
              <a:spcBef>
                <a:spcPts val="45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对于经验不足或非专科的放射科医生来说，医疗健康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大模型可以作为一个 有益的教育和培训工具。它可以提供有关疾病诊断和处理的信息，帮助医生 学习和提高技能。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52119" y="5057838"/>
            <a:ext cx="5326380" cy="1343660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90"/>
              </a:spcBef>
            </a:pPr>
            <a:r>
              <a:rPr sz="1200" spc="-5">
                <a:latin typeface="微软雅黑"/>
                <a:cs typeface="微软雅黑"/>
              </a:rPr>
              <a:t>问ChatGPT：一个十岁的女孩进行了</a:t>
            </a:r>
            <a:r>
              <a:rPr sz="1200">
                <a:latin typeface="微软雅黑"/>
                <a:cs typeface="微软雅黑"/>
              </a:rPr>
              <a:t>X</a:t>
            </a:r>
            <a:r>
              <a:rPr sz="1200" spc="-5">
                <a:latin typeface="微软雅黑"/>
                <a:cs typeface="微软雅黑"/>
              </a:rPr>
              <a:t>射线检查，发现股骨近干骺端皮质旁边有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95"/>
              </a:spcBef>
            </a:pPr>
            <a:r>
              <a:rPr sz="1200">
                <a:latin typeface="微软雅黑"/>
                <a:cs typeface="微软雅黑"/>
              </a:rPr>
              <a:t>硬化区域。患者的大腿有疼痛。你的诊断是什么？</a:t>
            </a:r>
            <a:endParaRPr sz="1200">
              <a:latin typeface="微软雅黑"/>
              <a:cs typeface="微软雅黑"/>
            </a:endParaRPr>
          </a:p>
          <a:p>
            <a:pPr marL="12700" marR="20955" indent="43815">
              <a:lnSpc>
                <a:spcPct val="120000"/>
              </a:lnSpc>
            </a:pPr>
            <a:r>
              <a:rPr sz="1200" spc="-5">
                <a:latin typeface="微软雅黑"/>
                <a:cs typeface="微软雅黑"/>
              </a:rPr>
              <a:t>ChatGPT</a:t>
            </a:r>
            <a:r>
              <a:rPr sz="1200">
                <a:latin typeface="微软雅黑"/>
                <a:cs typeface="微软雅黑"/>
              </a:rPr>
              <a:t>提供了关于潜在骨肿瘤的信息，并表示可能需要进行</a:t>
            </a:r>
            <a:r>
              <a:rPr sz="1200" spc="-5">
                <a:latin typeface="微软雅黑"/>
                <a:cs typeface="微软雅黑"/>
              </a:rPr>
              <a:t>CT</a:t>
            </a:r>
            <a:r>
              <a:rPr sz="1200">
                <a:latin typeface="微软雅黑"/>
                <a:cs typeface="微软雅黑"/>
              </a:rPr>
              <a:t>或</a:t>
            </a:r>
            <a:r>
              <a:rPr sz="1200" spc="-5">
                <a:latin typeface="微软雅黑"/>
                <a:cs typeface="微软雅黑"/>
              </a:rPr>
              <a:t>MRI</a:t>
            </a:r>
            <a:r>
              <a:rPr sz="1200">
                <a:latin typeface="微软雅黑"/>
                <a:cs typeface="微软雅黑"/>
              </a:rPr>
              <a:t>来确认 诊断。因此，</a:t>
            </a:r>
            <a:r>
              <a:rPr sz="1200" b="1" spc="-5">
                <a:solidFill>
                  <a:srgbClr val="1D9ED2"/>
                </a:solidFill>
                <a:latin typeface="微软雅黑"/>
                <a:cs typeface="微软雅黑"/>
              </a:rPr>
              <a:t>Ch</a:t>
            </a:r>
            <a:r>
              <a:rPr sz="1200" b="1">
                <a:solidFill>
                  <a:srgbClr val="1D9ED2"/>
                </a:solidFill>
                <a:latin typeface="微软雅黑"/>
                <a:cs typeface="微软雅黑"/>
              </a:rPr>
              <a:t>a</a:t>
            </a:r>
            <a:r>
              <a:rPr sz="1200" b="1" spc="-5">
                <a:solidFill>
                  <a:srgbClr val="1D9ED2"/>
                </a:solidFill>
                <a:latin typeface="微软雅黑"/>
                <a:cs typeface="微软雅黑"/>
              </a:rPr>
              <a:t>t</a:t>
            </a:r>
            <a:r>
              <a:rPr sz="1200" b="1">
                <a:solidFill>
                  <a:srgbClr val="1D9ED2"/>
                </a:solidFill>
                <a:latin typeface="微软雅黑"/>
                <a:cs typeface="微软雅黑"/>
              </a:rPr>
              <a:t>GP</a:t>
            </a:r>
            <a:r>
              <a:rPr sz="1200" b="1" spc="10">
                <a:solidFill>
                  <a:srgbClr val="1D9ED2"/>
                </a:solidFill>
                <a:latin typeface="微软雅黑"/>
                <a:cs typeface="微软雅黑"/>
              </a:rPr>
              <a:t>T</a:t>
            </a:r>
            <a:r>
              <a:rPr sz="1200" b="1" i="1">
                <a:solidFill>
                  <a:srgbClr val="1D9ED2"/>
                </a:solidFill>
                <a:latin typeface="微软雅黑"/>
                <a:cs typeface="微软雅黑"/>
              </a:rPr>
              <a:t>可以帮助放射科医生决定是否需要进行</a:t>
            </a:r>
            <a:r>
              <a:rPr sz="1200" b="1" spc="-5">
                <a:solidFill>
                  <a:srgbClr val="1D9ED2"/>
                </a:solidFill>
                <a:latin typeface="微软雅黑"/>
                <a:cs typeface="微软雅黑"/>
              </a:rPr>
              <a:t>C</a:t>
            </a:r>
            <a:r>
              <a:rPr sz="1200" b="1" spc="5">
                <a:solidFill>
                  <a:srgbClr val="1D9ED2"/>
                </a:solidFill>
                <a:latin typeface="微软雅黑"/>
                <a:cs typeface="微软雅黑"/>
              </a:rPr>
              <a:t>T</a:t>
            </a:r>
            <a:r>
              <a:rPr sz="1200" b="1" i="1">
                <a:solidFill>
                  <a:srgbClr val="1D9ED2"/>
                </a:solidFill>
                <a:latin typeface="微软雅黑"/>
                <a:cs typeface="微软雅黑"/>
              </a:rPr>
              <a:t>扫描以获得更 准确的诊断或评估。这种联系使得</a:t>
            </a:r>
            <a:r>
              <a:rPr sz="1200" b="1" spc="-5">
                <a:solidFill>
                  <a:srgbClr val="1D9ED2"/>
                </a:solidFill>
                <a:latin typeface="微软雅黑"/>
                <a:cs typeface="微软雅黑"/>
              </a:rPr>
              <a:t>ChatGPT</a:t>
            </a:r>
            <a:r>
              <a:rPr sz="1200" b="1" i="1">
                <a:solidFill>
                  <a:srgbClr val="1D9ED2"/>
                </a:solidFill>
                <a:latin typeface="微软雅黑"/>
                <a:cs typeface="微软雅黑"/>
              </a:rPr>
              <a:t>成为一个有用的工具，可以在放射 科医生的临床实践中提供有关影像技术选择的建议。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422272" y="1320749"/>
            <a:ext cx="3961129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亿欧智库：医疗健康</a:t>
            </a:r>
            <a:r>
              <a:rPr sz="1400" b="1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400" b="1" i="1" spc="5">
                <a:solidFill>
                  <a:srgbClr val="404040"/>
                </a:solidFill>
                <a:latin typeface="微软雅黑"/>
                <a:cs typeface="微软雅黑"/>
              </a:rPr>
              <a:t>大</a:t>
            </a:r>
            <a:r>
              <a:rPr sz="1400" b="1" i="1" spc="-10">
                <a:solidFill>
                  <a:srgbClr val="404040"/>
                </a:solidFill>
                <a:latin typeface="微软雅黑"/>
                <a:cs typeface="微软雅黑"/>
              </a:rPr>
              <a:t>模</a:t>
            </a:r>
            <a:r>
              <a:rPr sz="1400" b="1" i="1" spc="5">
                <a:solidFill>
                  <a:srgbClr val="404040"/>
                </a:solidFill>
                <a:latin typeface="微软雅黑"/>
                <a:cs typeface="微软雅黑"/>
              </a:rPr>
              <a:t>型在</a:t>
            </a:r>
            <a:r>
              <a:rPr sz="1400" b="1" i="1" spc="-10">
                <a:solidFill>
                  <a:srgbClr val="404040"/>
                </a:solidFill>
                <a:latin typeface="微软雅黑"/>
                <a:cs typeface="微软雅黑"/>
              </a:rPr>
              <a:t>医</a:t>
            </a:r>
            <a:r>
              <a:rPr sz="1400" b="1" i="1" spc="5">
                <a:solidFill>
                  <a:srgbClr val="404040"/>
                </a:solidFill>
                <a:latin typeface="微软雅黑"/>
                <a:cs typeface="微软雅黑"/>
              </a:rPr>
              <a:t>学影</a:t>
            </a:r>
            <a:r>
              <a:rPr sz="1400" b="1" i="1" spc="-10">
                <a:solidFill>
                  <a:srgbClr val="404040"/>
                </a:solidFill>
                <a:latin typeface="微软雅黑"/>
                <a:cs typeface="微软雅黑"/>
              </a:rPr>
              <a:t>像</a:t>
            </a:r>
            <a:r>
              <a:rPr sz="1400" b="1" i="1" spc="5">
                <a:solidFill>
                  <a:srgbClr val="404040"/>
                </a:solidFill>
                <a:latin typeface="微软雅黑"/>
                <a:cs typeface="微软雅黑"/>
              </a:rPr>
              <a:t>中的</a:t>
            </a:r>
            <a:r>
              <a:rPr sz="1400" b="1" i="1" spc="-10">
                <a:solidFill>
                  <a:srgbClr val="404040"/>
                </a:solidFill>
                <a:latin typeface="微软雅黑"/>
                <a:cs typeface="微软雅黑"/>
              </a:rPr>
              <a:t>作</a:t>
            </a:r>
            <a:r>
              <a:rPr sz="1400" b="1" i="1" spc="5">
                <a:solidFill>
                  <a:srgbClr val="404040"/>
                </a:solidFill>
                <a:latin typeface="微软雅黑"/>
                <a:cs typeface="微软雅黑"/>
              </a:rPr>
              <a:t>用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373379" y="4808220"/>
            <a:ext cx="2750820" cy="265430"/>
          </a:xfrm>
          <a:custGeom>
            <a:rect l="l" t="t" r="r" b="b"/>
            <a:pathLst>
              <a:path w="2750820" h="265429">
                <a:moveTo>
                  <a:pt x="2618232" y="0"/>
                </a:moveTo>
                <a:lnTo>
                  <a:pt x="0" y="0"/>
                </a:lnTo>
                <a:lnTo>
                  <a:pt x="0" y="265175"/>
                </a:lnTo>
                <a:lnTo>
                  <a:pt x="2618232" y="265175"/>
                </a:lnTo>
                <a:lnTo>
                  <a:pt x="2750820" y="132587"/>
                </a:lnTo>
                <a:lnTo>
                  <a:pt x="2618232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452119" y="4831842"/>
            <a:ext cx="1397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医学影像中应用案例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6171438" y="1540002"/>
            <a:ext cx="5661660" cy="1998345"/>
          </a:xfrm>
          <a:custGeom>
            <a:rect l="l" t="t" r="r" b="b"/>
            <a:pathLst>
              <a:path w="5661659" h="1998345">
                <a:moveTo>
                  <a:pt x="0" y="1997964"/>
                </a:moveTo>
                <a:lnTo>
                  <a:pt x="5661660" y="1997964"/>
                </a:lnTo>
                <a:lnTo>
                  <a:pt x="5661660" y="0"/>
                </a:lnTo>
                <a:lnTo>
                  <a:pt x="0" y="0"/>
                </a:lnTo>
                <a:lnTo>
                  <a:pt x="0" y="1997964"/>
                </a:lnTo>
                <a:close/>
              </a:path>
            </a:pathLst>
          </a:custGeom>
          <a:ln w="19049">
            <a:solidFill>
              <a:srgbClr val="1D9ED2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6150864" y="1406652"/>
            <a:ext cx="5552440" cy="309880"/>
          </a:xfrm>
          <a:custGeom>
            <a:rect l="l" t="t" r="r" b="b"/>
            <a:pathLst>
              <a:path w="5552440" h="309880">
                <a:moveTo>
                  <a:pt x="5397245" y="0"/>
                </a:moveTo>
                <a:lnTo>
                  <a:pt x="0" y="0"/>
                </a:lnTo>
                <a:lnTo>
                  <a:pt x="154686" y="154686"/>
                </a:lnTo>
                <a:lnTo>
                  <a:pt x="0" y="309372"/>
                </a:lnTo>
                <a:lnTo>
                  <a:pt x="5397245" y="309372"/>
                </a:lnTo>
                <a:lnTo>
                  <a:pt x="5551932" y="154686"/>
                </a:lnTo>
                <a:lnTo>
                  <a:pt x="5397245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6545706" y="1451228"/>
            <a:ext cx="47644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代表案例：深睿医疗通用大模型全面开启全场景全流</a:t>
            </a:r>
            <a:r>
              <a:rPr sz="1200" b="1" i="1" spc="5">
                <a:solidFill>
                  <a:srgbClr val="FFFFFF"/>
                </a:solidFill>
                <a:latin typeface="微软雅黑"/>
                <a:cs typeface="微软雅黑"/>
              </a:rPr>
              <a:t>程</a:t>
            </a:r>
            <a:r>
              <a:rPr sz="1200" b="1" spc="-5">
                <a:solidFill>
                  <a:srgbClr val="FFFFFF"/>
                </a:solidFill>
                <a:latin typeface="微软雅黑"/>
                <a:cs typeface="微软雅黑"/>
              </a:rPr>
              <a:t>A</a:t>
            </a:r>
            <a:r>
              <a:rPr sz="1200" b="1" spc="5">
                <a:solidFill>
                  <a:srgbClr val="FFFFFF"/>
                </a:solidFill>
                <a:latin typeface="微软雅黑"/>
                <a:cs typeface="微软雅黑"/>
              </a:rPr>
              <a:t>I</a:t>
            </a: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数智化新时代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242050" y="1756917"/>
            <a:ext cx="5540375" cy="1671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深睿医疗智慧影像</a:t>
            </a:r>
            <a:r>
              <a:rPr sz="1200" spc="-5">
                <a:solidFill>
                  <a:srgbClr val="585858"/>
                </a:solidFill>
                <a:latin typeface="微软雅黑"/>
                <a:cs typeface="微软雅黑"/>
              </a:rPr>
              <a:t>&amp;</a:t>
            </a: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大数据通用平台</a:t>
            </a:r>
            <a:r>
              <a:rPr sz="1200" spc="-5">
                <a:solidFill>
                  <a:srgbClr val="585858"/>
                </a:solidFill>
                <a:latin typeface="微软雅黑"/>
                <a:cs typeface="微软雅黑"/>
              </a:rPr>
              <a:t>-Deepwise</a:t>
            </a:r>
            <a:r>
              <a:rPr sz="1200" spc="-60">
                <a:solidFill>
                  <a:srgbClr val="585858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585858"/>
                </a:solidFill>
                <a:latin typeface="微软雅黑"/>
                <a:cs typeface="微软雅黑"/>
              </a:rPr>
              <a:t>MetAI，</a:t>
            </a:r>
            <a:r>
              <a:rPr sz="1200" b="1" i="1">
                <a:solidFill>
                  <a:srgbClr val="1D9ED2"/>
                </a:solidFill>
                <a:latin typeface="微软雅黑"/>
                <a:cs typeface="微软雅黑"/>
              </a:rPr>
              <a:t>融合计算</a:t>
            </a:r>
            <a:r>
              <a:rPr sz="1200" b="1" i="1" spc="10">
                <a:solidFill>
                  <a:srgbClr val="1D9ED2"/>
                </a:solidFill>
                <a:latin typeface="微软雅黑"/>
                <a:cs typeface="微软雅黑"/>
              </a:rPr>
              <a:t>机</a:t>
            </a:r>
            <a:r>
              <a:rPr sz="1200" b="1" i="1">
                <a:solidFill>
                  <a:srgbClr val="1D9ED2"/>
                </a:solidFill>
                <a:latin typeface="微软雅黑"/>
                <a:cs typeface="微软雅黑"/>
              </a:rPr>
              <a:t>视觉、</a:t>
            </a:r>
            <a:r>
              <a:rPr sz="1200" b="1" spc="-5">
                <a:solidFill>
                  <a:srgbClr val="1D9ED2"/>
                </a:solidFill>
                <a:latin typeface="微软雅黑"/>
                <a:cs typeface="微软雅黑"/>
              </a:rPr>
              <a:t>NLP</a:t>
            </a:r>
            <a:r>
              <a:rPr sz="1200" b="1" i="1">
                <a:solidFill>
                  <a:srgbClr val="1D9ED2"/>
                </a:solidFill>
                <a:latin typeface="微软雅黑"/>
                <a:cs typeface="微软雅黑"/>
              </a:rPr>
              <a:t>、 深度学习、大模型等人工智能前沿技术，将影像科日常应用产生的数据结构化、 形成优质的数据资产，</a:t>
            </a: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可以在技师、医生、科室的管理者之间自由流通、实现重 建、打印、诊断、会诊、教学、科研的一站式影像数智化，更好地支持诊疗流程、 科学研究、科室建设乃至医院整体业务的运转，打造新一代人工智能数据应用新 基座，全面助力医院智慧化高质量发展。</a:t>
            </a:r>
            <a:r>
              <a:rPr sz="1200" spc="-5">
                <a:solidFill>
                  <a:srgbClr val="585858"/>
                </a:solidFill>
                <a:latin typeface="微软雅黑"/>
                <a:cs typeface="微软雅黑"/>
              </a:rPr>
              <a:t>MetAI，</a:t>
            </a: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遇见</a:t>
            </a:r>
            <a:r>
              <a:rPr sz="1200" spc="-5">
                <a:solidFill>
                  <a:srgbClr val="585858"/>
                </a:solidFill>
                <a:latin typeface="微软雅黑"/>
                <a:cs typeface="微软雅黑"/>
              </a:rPr>
              <a:t>AI，</a:t>
            </a: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一切皆有可能！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6159246" y="3757421"/>
            <a:ext cx="5663565" cy="2654935"/>
          </a:xfrm>
          <a:custGeom>
            <a:rect l="l" t="t" r="r" b="b"/>
            <a:pathLst>
              <a:path w="5663565" h="2654935">
                <a:moveTo>
                  <a:pt x="0" y="2654808"/>
                </a:moveTo>
                <a:lnTo>
                  <a:pt x="5663184" y="2654808"/>
                </a:lnTo>
                <a:lnTo>
                  <a:pt x="5663184" y="0"/>
                </a:lnTo>
                <a:lnTo>
                  <a:pt x="0" y="0"/>
                </a:lnTo>
                <a:lnTo>
                  <a:pt x="0" y="2654808"/>
                </a:lnTo>
                <a:close/>
              </a:path>
            </a:pathLst>
          </a:custGeom>
          <a:ln w="19050">
            <a:solidFill>
              <a:srgbClr val="1D9ED2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 txBox="1"/>
          <p:nvPr/>
        </p:nvSpPr>
        <p:spPr>
          <a:xfrm>
            <a:off x="10022840" y="5241848"/>
            <a:ext cx="1701800" cy="9766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医疗混合模态大模型：  构建医疗场景中融合多 模态信息（影像、文本、 视频）的大模型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170926" y="5241848"/>
            <a:ext cx="1549400" cy="9766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30000"/>
              </a:lnSpc>
              <a:spcBef>
                <a:spcPts val="100"/>
              </a:spcBef>
            </a:pP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医疗文本大模型：用医 疗文本对通用语言大模 型进行调优，构建医疗 文本/知识模型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6298691" y="4091940"/>
            <a:ext cx="1600200" cy="106984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6290564" y="5239359"/>
            <a:ext cx="1701800" cy="9772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30100"/>
              </a:lnSpc>
              <a:spcBef>
                <a:spcPts val="100"/>
              </a:spcBef>
            </a:pP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医疗影像大模型：基于多 病种影像数据，训练医疗 影像基础模型，可快速衍 生到其他新病种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8147304" y="4093464"/>
            <a:ext cx="1716024" cy="10668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9959340" y="4093464"/>
            <a:ext cx="1735836" cy="106680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6140196" y="3624071"/>
            <a:ext cx="5550535" cy="309880"/>
          </a:xfrm>
          <a:custGeom>
            <a:rect l="l" t="t" r="r" b="b"/>
            <a:pathLst>
              <a:path w="5550534" h="309879">
                <a:moveTo>
                  <a:pt x="5395722" y="0"/>
                </a:moveTo>
                <a:lnTo>
                  <a:pt x="0" y="0"/>
                </a:lnTo>
                <a:lnTo>
                  <a:pt x="154686" y="154685"/>
                </a:lnTo>
                <a:lnTo>
                  <a:pt x="0" y="309371"/>
                </a:lnTo>
                <a:lnTo>
                  <a:pt x="5395722" y="309371"/>
                </a:lnTo>
                <a:lnTo>
                  <a:pt x="5550408" y="154685"/>
                </a:lnTo>
                <a:lnTo>
                  <a:pt x="5395722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 txBox="1"/>
          <p:nvPr/>
        </p:nvSpPr>
        <p:spPr>
          <a:xfrm>
            <a:off x="6374129" y="3669283"/>
            <a:ext cx="3530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代表案例：联影智能多模态大模型涌现式跃迁与突破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 rot="19860000">
            <a:off x="605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 rot="19860000">
            <a:off x="4288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 rot="19860000">
            <a:off x="7971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 rot="19860000">
            <a:off x="605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 rot="19860000">
            <a:off x="4288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 rot="19860000">
            <a:off x="7971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 rot="19860000">
            <a:off x="605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 rot="19860000">
            <a:off x="4288782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 rot="19860000">
            <a:off x="7971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61924" y="754456"/>
            <a:ext cx="1039241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5"/>
              </a:spcBef>
              <a:buClr>
                <a:srgbClr val="1D9ED2"/>
              </a:buClr>
              <a:buFont typeface="Wingdings"/>
              <a:buChar char=""/>
              <a:tabLst>
                <a:tab pos="241300"/>
              </a:tabLst>
            </a:pP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大模型和药物研发的结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合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可以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提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高药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物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研发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效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率、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降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低成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本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、提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高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准确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性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和个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性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化治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疗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，是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药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物研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发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领域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的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重要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趋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势和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发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展方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向</a:t>
            </a:r>
            <a:r>
              <a:rPr sz="1400" spc="5">
                <a:solidFill>
                  <a:srgbClr val="333333"/>
                </a:solidFill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62229" y="6544157"/>
            <a:ext cx="68249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7E7E7E"/>
                </a:solidFill>
                <a:latin typeface="微软雅黑"/>
                <a:cs typeface="微软雅黑"/>
              </a:rPr>
              <a:t>数据来源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：Large</a:t>
            </a:r>
            <a:r>
              <a:rPr sz="900" spc="10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language</a:t>
            </a:r>
            <a:r>
              <a:rPr sz="900" spc="10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models</a:t>
            </a:r>
            <a:r>
              <a:rPr sz="900" spc="-15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generate</a:t>
            </a:r>
            <a:r>
              <a:rPr sz="900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functionalprotein</a:t>
            </a:r>
            <a:r>
              <a:rPr sz="900" spc="-25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sequences</a:t>
            </a:r>
            <a:r>
              <a:rPr sz="900" spc="-30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across</a:t>
            </a:r>
            <a:r>
              <a:rPr sz="900" spc="-30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diverse</a:t>
            </a:r>
            <a:r>
              <a:rPr sz="900" spc="-15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7E7E7E"/>
                </a:solidFill>
                <a:latin typeface="微软雅黑"/>
                <a:cs typeface="微软雅黑"/>
              </a:rPr>
              <a:t>families，公开资料，经亿欧整理绘制。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61924" y="171145"/>
            <a:ext cx="9563735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医疗健康</a:t>
            </a:r>
            <a:r>
              <a:rPr i="0">
                <a:latin typeface="微软雅黑"/>
                <a:cs typeface="微软雅黑"/>
              </a:rPr>
              <a:t>AI</a:t>
            </a:r>
            <a:r>
              <a:rPr spc="5"/>
              <a:t>大模</a:t>
            </a:r>
            <a:r>
              <a:rPr spc="-5"/>
              <a:t>型</a:t>
            </a:r>
            <a:r>
              <a:rPr spc="5"/>
              <a:t>健</a:t>
            </a:r>
            <a:r>
              <a:rPr spc="-15"/>
              <a:t>康</a:t>
            </a:r>
            <a:r>
              <a:rPr spc="5"/>
              <a:t>场景</a:t>
            </a:r>
            <a:r>
              <a:rPr spc="-20"/>
              <a:t>应</a:t>
            </a:r>
            <a:r>
              <a:rPr spc="5"/>
              <a:t>用</a:t>
            </a:r>
            <a:r>
              <a:rPr i="0">
                <a:latin typeface="微软雅黑"/>
                <a:cs typeface="微软雅黑"/>
              </a:rPr>
              <a:t>-</a:t>
            </a:r>
            <a:r>
              <a:rPr spc="5"/>
              <a:t>药</a:t>
            </a:r>
            <a:r>
              <a:rPr spc="-15"/>
              <a:t>物</a:t>
            </a:r>
            <a:r>
              <a:rPr spc="5"/>
              <a:t>研发</a:t>
            </a:r>
            <a:r>
              <a:rPr spc="-20"/>
              <a:t>：</a:t>
            </a:r>
            <a:r>
              <a:rPr spc="5"/>
              <a:t>提升</a:t>
            </a:r>
            <a:r>
              <a:rPr spc="-20"/>
              <a:t>药</a:t>
            </a:r>
            <a:r>
              <a:rPr spc="5"/>
              <a:t>物研</a:t>
            </a:r>
            <a:r>
              <a:rPr spc="-20"/>
              <a:t>发</a:t>
            </a:r>
            <a:r>
              <a:rPr spc="5"/>
              <a:t>成功</a:t>
            </a:r>
            <a:r>
              <a:rPr spc="-20"/>
              <a:t>的</a:t>
            </a:r>
            <a:r>
              <a:rPr spc="5"/>
              <a:t>概率</a:t>
            </a:r>
            <a:r>
              <a:rPr spc="-20"/>
              <a:t>，</a:t>
            </a:r>
            <a:r>
              <a:rPr spc="5"/>
              <a:t>降低</a:t>
            </a:r>
            <a:r>
              <a:rPr spc="-20"/>
              <a:t>研</a:t>
            </a:r>
            <a:r>
              <a:rPr spc="5"/>
              <a:t>发成本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782806" y="6559397"/>
            <a:ext cx="1600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585858"/>
                </a:solidFill>
                <a:latin typeface="微软雅黑"/>
                <a:cs typeface="微软雅黑"/>
              </a:rPr>
              <a:t>11</a:t>
            </a:r>
            <a:endParaRPr sz="900">
              <a:latin typeface="微软雅黑"/>
              <a:cs typeface="微软雅黑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5122545" y="2281554"/>
          <a:ext cx="6753860" cy="40989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73810"/>
                <a:gridCol w="2698115"/>
                <a:gridCol w="2762250"/>
              </a:tblGrid>
              <a:tr h="3048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1D9ED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37565"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r>
                        <a:rPr sz="1400" b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ProGen</a:t>
                      </a:r>
                      <a:r>
                        <a:rPr sz="1400" b="1" i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模型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3873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1D9ED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15340" marR="57785"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r>
                        <a:rPr sz="1400" b="1" i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传统深度学习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3873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1D9ED2"/>
                    </a:solidFill>
                  </a:tcPr>
                </a:tc>
              </a:tr>
              <a:tr h="1389634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R="82550" algn="r">
                        <a:lnSpc>
                          <a:spcPct val="100000"/>
                        </a:lnSpc>
                      </a:pPr>
                      <a:r>
                        <a:rPr sz="1400" b="1" i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数据量需求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1D9ED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63195" marR="88265" indent="-71755">
                        <a:lnSpc>
                          <a:spcPct val="120100"/>
                        </a:lnSpc>
                        <a:spcBef>
                          <a:spcPts val="170"/>
                        </a:spcBef>
                        <a:buFont typeface="Arial"/>
                        <a:buChar char="•"/>
                        <a:tabLst>
                          <a:tab pos="163830"/>
                        </a:tabLst>
                      </a:pPr>
                      <a:r>
                        <a:rPr sz="1200" spc="-5">
                          <a:solidFill>
                            <a:srgbClr val="333333"/>
                          </a:solidFill>
                          <a:latin typeface="微软雅黑"/>
                          <a:cs typeface="微软雅黑"/>
                        </a:rPr>
                        <a:t>ProGen</a:t>
                      </a:r>
                      <a:r>
                        <a:rPr sz="1200">
                          <a:solidFill>
                            <a:srgbClr val="333333"/>
                          </a:solidFill>
                          <a:latin typeface="微软雅黑"/>
                          <a:cs typeface="微软雅黑"/>
                        </a:rPr>
                        <a:t>是一种基于条件语言模型的 蛋白质生成模型，它通过学习大规模 的蛋白质序列数据来生成新的蛋白质 序列。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  <a:p>
                      <a:pPr marL="163195" marR="109220" indent="-71755">
                        <a:lnSpc>
                          <a:spcPct val="120000"/>
                        </a:lnSpc>
                        <a:buFont typeface="Arial"/>
                        <a:buChar char="•"/>
                        <a:tabLst>
                          <a:tab pos="163830"/>
                        </a:tabLst>
                      </a:pPr>
                      <a:r>
                        <a:rPr sz="1200" b="1">
                          <a:solidFill>
                            <a:srgbClr val="1D9ED2"/>
                          </a:solidFill>
                          <a:latin typeface="微软雅黑"/>
                          <a:cs typeface="微软雅黑"/>
                        </a:rPr>
                        <a:t>ProGen</a:t>
                      </a:r>
                      <a:r>
                        <a:rPr sz="1200" b="1" i="1">
                          <a:solidFill>
                            <a:srgbClr val="1D9ED2"/>
                          </a:solidFill>
                          <a:latin typeface="微软雅黑"/>
                          <a:cs typeface="微软雅黑"/>
                        </a:rPr>
                        <a:t>的数据需求量相对较小，使 用了</a:t>
                      </a:r>
                      <a:r>
                        <a:rPr sz="1200" b="1">
                          <a:solidFill>
                            <a:srgbClr val="1D9ED2"/>
                          </a:solidFill>
                          <a:latin typeface="微软雅黑"/>
                          <a:cs typeface="微软雅黑"/>
                        </a:rPr>
                        <a:t>28</a:t>
                      </a:r>
                      <a:r>
                        <a:rPr sz="1200" b="1" spc="5">
                          <a:solidFill>
                            <a:srgbClr val="1D9ED2"/>
                          </a:solidFill>
                          <a:latin typeface="微软雅黑"/>
                          <a:cs typeface="微软雅黑"/>
                        </a:rPr>
                        <a:t>0</a:t>
                      </a:r>
                      <a:r>
                        <a:rPr sz="1200" b="1" i="1">
                          <a:solidFill>
                            <a:srgbClr val="1D9ED2"/>
                          </a:solidFill>
                          <a:latin typeface="微软雅黑"/>
                          <a:cs typeface="微软雅黑"/>
                        </a:rPr>
                        <a:t>万个蛋白质序列进行训练，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215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F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63830" marR="151765" indent="-71755" algn="just">
                        <a:lnSpc>
                          <a:spcPct val="120100"/>
                        </a:lnSpc>
                        <a:spcBef>
                          <a:spcPts val="170"/>
                        </a:spcBef>
                        <a:buFont typeface="Arial"/>
                        <a:buChar char="•"/>
                        <a:tabLst>
                          <a:tab pos="164465"/>
                        </a:tabLst>
                      </a:pPr>
                      <a:r>
                        <a:rPr sz="1200">
                          <a:solidFill>
                            <a:srgbClr val="333333"/>
                          </a:solidFill>
                          <a:latin typeface="微软雅黑"/>
                          <a:cs typeface="微软雅黑"/>
                        </a:rPr>
                        <a:t>深度学习模型具有大量的参数，需要 足够的数据来约束和优化这些参数。 因此，复杂任务深度学习模型需要非 常多的样本来达到良好性能。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  <a:p>
                      <a:pPr marL="163830" indent="-71755" algn="just">
                        <a:lnSpc>
                          <a:spcPct val="120000"/>
                        </a:lnSpc>
                        <a:buFont typeface="Arial"/>
                        <a:buChar char="•"/>
                        <a:tabLst>
                          <a:tab pos="164465"/>
                        </a:tabLst>
                      </a:pPr>
                      <a:r>
                        <a:rPr sz="1200" b="1" i="1">
                          <a:solidFill>
                            <a:srgbClr val="1D9ED2"/>
                          </a:solidFill>
                          <a:latin typeface="微软雅黑"/>
                          <a:cs typeface="微软雅黑"/>
                        </a:rPr>
                        <a:t>因为参数众多，需要足够数据来优化 模型。所需的数百万到数十亿个样本。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215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FED"/>
                    </a:solidFill>
                  </a:tcPr>
                </a:tc>
              </a:tr>
              <a:tr h="1389507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R="82550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400" b="1" i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控制能力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1D9ED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63195" marR="88265" indent="-71755">
                        <a:lnSpc>
                          <a:spcPct val="120100"/>
                        </a:lnSpc>
                        <a:spcBef>
                          <a:spcPts val="170"/>
                        </a:spcBef>
                        <a:buFont typeface="Arial"/>
                        <a:buChar char="•"/>
                        <a:tabLst>
                          <a:tab pos="163830"/>
                        </a:tabLst>
                      </a:pPr>
                      <a:r>
                        <a:rPr sz="1200" spc="-5">
                          <a:latin typeface="微软雅黑"/>
                          <a:cs typeface="微软雅黑"/>
                        </a:rPr>
                        <a:t>ProGen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是一种条件语言模型，可以 根据输入的控制标签生成具有特定功 能的蛋白质序列。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  <a:p>
                      <a:pPr marL="163195" marR="88265" indent="-71755">
                        <a:lnSpc>
                          <a:spcPct val="120000"/>
                        </a:lnSpc>
                        <a:buFont typeface="Arial"/>
                        <a:buChar char="•"/>
                        <a:tabLst>
                          <a:tab pos="163830"/>
                        </a:tabLst>
                      </a:pPr>
                      <a:r>
                        <a:rPr sz="1200" spc="-5">
                          <a:latin typeface="微软雅黑"/>
                          <a:cs typeface="微软雅黑"/>
                        </a:rPr>
                        <a:t>ProGen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模型可以更好地捕捉到这些 家族的序列特征和分布，从而提高生 成性能。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215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63830" marR="151765" indent="-71755" algn="just">
                        <a:lnSpc>
                          <a:spcPct val="120100"/>
                        </a:lnSpc>
                        <a:spcBef>
                          <a:spcPts val="170"/>
                        </a:spcBef>
                        <a:buFont typeface="Arial"/>
                        <a:buChar char="•"/>
                        <a:tabLst>
                          <a:tab pos="164465"/>
                        </a:tabLst>
                      </a:pPr>
                      <a:r>
                        <a:rPr sz="1200">
                          <a:latin typeface="微软雅黑"/>
                          <a:cs typeface="微软雅黑"/>
                        </a:rPr>
                        <a:t>深度学习模型是一种通用模型，在生 成特定家族或功能的蛋白质序列方面 可能存在一定的限制。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  <a:p>
                      <a:pPr marL="163830" marR="151765" indent="-71755" algn="just">
                        <a:lnSpc>
                          <a:spcPct val="120000"/>
                        </a:lnSpc>
                        <a:buFont typeface="Arial"/>
                        <a:buChar char="•"/>
                        <a:tabLst>
                          <a:tab pos="164465"/>
                        </a:tabLst>
                      </a:pPr>
                      <a:r>
                        <a:rPr sz="1200">
                          <a:latin typeface="微软雅黑"/>
                          <a:cs typeface="微软雅黑"/>
                        </a:rPr>
                        <a:t>深度学习方法在蛋白质生成和设计任 务中可能</a:t>
                      </a:r>
                      <a:r>
                        <a:rPr sz="1200" b="1" i="1">
                          <a:solidFill>
                            <a:srgbClr val="1D9ED2"/>
                          </a:solidFill>
                          <a:latin typeface="微软雅黑"/>
                          <a:cs typeface="微软雅黑"/>
                        </a:rPr>
                        <a:t>难以学习到特定蛋白质家族 的特征和分布。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215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FF7"/>
                    </a:solidFill>
                  </a:tcPr>
                </a:tc>
              </a:tr>
              <a:tr h="1002207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2650">
                        <a:latin typeface="Times New Roman"/>
                        <a:cs typeface="Times New Roman"/>
                      </a:endParaRPr>
                    </a:p>
                    <a:p>
                      <a:pPr marR="82550" algn="r">
                        <a:lnSpc>
                          <a:spcPct val="100000"/>
                        </a:lnSpc>
                      </a:pPr>
                      <a:r>
                        <a:rPr sz="1400" b="1" i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生物物理建模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12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1D9ED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63195" marR="88900" indent="-71755">
                        <a:lnSpc>
                          <a:spcPct val="120100"/>
                        </a:lnSpc>
                        <a:spcBef>
                          <a:spcPts val="175"/>
                        </a:spcBef>
                        <a:buFont typeface="Arial"/>
                        <a:buChar char="•"/>
                        <a:tabLst>
                          <a:tab pos="163830"/>
                        </a:tabLst>
                      </a:pPr>
                      <a:r>
                        <a:rPr sz="1200" spc="-5">
                          <a:latin typeface="微软雅黑"/>
                          <a:cs typeface="微软雅黑"/>
                        </a:rPr>
                        <a:t>ProGen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模型的生成结果可以与生物 物理建模相结合，这种结合可以</a:t>
                      </a:r>
                      <a:r>
                        <a:rPr sz="1200" b="1" i="1">
                          <a:solidFill>
                            <a:srgbClr val="1D9ED2"/>
                          </a:solidFill>
                          <a:latin typeface="微软雅黑"/>
                          <a:cs typeface="微软雅黑"/>
                        </a:rPr>
                        <a:t>提供 对生成蛋白质的更深入理解和评估。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222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F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63830" marR="151765" indent="-71755" algn="just">
                        <a:lnSpc>
                          <a:spcPct val="120100"/>
                        </a:lnSpc>
                        <a:spcBef>
                          <a:spcPts val="175"/>
                        </a:spcBef>
                        <a:buFont typeface="Arial"/>
                        <a:buChar char="•"/>
                        <a:tabLst>
                          <a:tab pos="164465"/>
                        </a:tabLst>
                      </a:pPr>
                      <a:r>
                        <a:rPr sz="1200" b="1" i="1">
                          <a:solidFill>
                            <a:srgbClr val="1D9ED2"/>
                          </a:solidFill>
                          <a:latin typeface="微软雅黑"/>
                          <a:cs typeface="微软雅黑"/>
                        </a:rPr>
                        <a:t>深度学习方法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通常难以直接预测蛋白 质的结构和功能，</a:t>
                      </a:r>
                      <a:r>
                        <a:rPr sz="1200" b="1" i="1">
                          <a:solidFill>
                            <a:srgbClr val="1D9ED2"/>
                          </a:solidFill>
                          <a:latin typeface="微软雅黑"/>
                          <a:cs typeface="微软雅黑"/>
                        </a:rPr>
                        <a:t>生成的蛋白质的结 构和功能验证仍然需要结合生物物理 建模等方法进行进一步的验证。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222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FED"/>
                    </a:solidFill>
                  </a:tcPr>
                </a:tc>
              </a:tr>
            </a:tbl>
          </a:graphicData>
        </a:graphic>
      </p:graphicFrame>
      <p:sp>
        <p:nvSpPr>
          <p:cNvPr id="7" name="object 7"/>
          <p:cNvSpPr/>
          <p:nvPr/>
        </p:nvSpPr>
        <p:spPr>
          <a:xfrm>
            <a:off x="431291" y="1693164"/>
            <a:ext cx="4219956" cy="2206751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471322" y="4079240"/>
            <a:ext cx="4312920" cy="2403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301625" indent="-172720">
              <a:lnSpc>
                <a:spcPct val="130000"/>
              </a:lnSpc>
              <a:spcBef>
                <a:spcPts val="100"/>
              </a:spcBef>
              <a:buFont typeface="Arial"/>
              <a:buChar char="•"/>
              <a:tabLst>
                <a:tab pos="185420"/>
              </a:tabLst>
            </a:pPr>
            <a:r>
              <a:rPr sz="1200" spc="-5">
                <a:latin typeface="微软雅黑"/>
                <a:cs typeface="微软雅黑"/>
              </a:rPr>
              <a:t>Insilico</a:t>
            </a:r>
            <a:r>
              <a:rPr sz="1200" spc="-25">
                <a:latin typeface="微软雅黑"/>
                <a:cs typeface="微软雅黑"/>
              </a:rPr>
              <a:t> </a:t>
            </a:r>
            <a:r>
              <a:rPr sz="1200">
                <a:latin typeface="微软雅黑"/>
                <a:cs typeface="微软雅黑"/>
              </a:rPr>
              <a:t>Medicine公司将最新版本的高级</a:t>
            </a:r>
            <a:r>
              <a:rPr sz="1200" spc="-5">
                <a:latin typeface="微软雅黑"/>
                <a:cs typeface="微软雅黑"/>
              </a:rPr>
              <a:t>AI</a:t>
            </a:r>
            <a:r>
              <a:rPr sz="1200">
                <a:latin typeface="微软雅黑"/>
                <a:cs typeface="微软雅黑"/>
              </a:rPr>
              <a:t>聊天工具 Cha</a:t>
            </a:r>
            <a:r>
              <a:rPr sz="1200" spc="-10">
                <a:latin typeface="微软雅黑"/>
                <a:cs typeface="微软雅黑"/>
              </a:rPr>
              <a:t>t</a:t>
            </a:r>
            <a:r>
              <a:rPr sz="1200" spc="-5">
                <a:latin typeface="微软雅黑"/>
                <a:cs typeface="微软雅黑"/>
              </a:rPr>
              <a:t>G</a:t>
            </a:r>
            <a:r>
              <a:rPr sz="1200">
                <a:latin typeface="微软雅黑"/>
                <a:cs typeface="微软雅黑"/>
              </a:rPr>
              <a:t>P</a:t>
            </a:r>
            <a:r>
              <a:rPr sz="1200" spc="-5">
                <a:latin typeface="微软雅黑"/>
                <a:cs typeface="微软雅黑"/>
              </a:rPr>
              <a:t>T</a:t>
            </a:r>
            <a:r>
              <a:rPr sz="1200">
                <a:latin typeface="微软雅黑"/>
                <a:cs typeface="微软雅黑"/>
              </a:rPr>
              <a:t>集成到其</a:t>
            </a:r>
            <a:r>
              <a:rPr sz="1200" spc="-40">
                <a:latin typeface="微软雅黑"/>
                <a:cs typeface="微软雅黑"/>
              </a:rPr>
              <a:t>P</a:t>
            </a:r>
            <a:r>
              <a:rPr sz="1200">
                <a:latin typeface="微软雅黑"/>
                <a:cs typeface="微软雅黑"/>
              </a:rPr>
              <a:t>anda</a:t>
            </a:r>
            <a:r>
              <a:rPr sz="1200" spc="-10">
                <a:latin typeface="微软雅黑"/>
                <a:cs typeface="微软雅黑"/>
              </a:rPr>
              <a:t>O</a:t>
            </a:r>
            <a:r>
              <a:rPr sz="1200">
                <a:latin typeface="微软雅黑"/>
                <a:cs typeface="微软雅黑"/>
              </a:rPr>
              <a:t>mi</a:t>
            </a:r>
            <a:r>
              <a:rPr sz="1200" spc="-5">
                <a:latin typeface="微软雅黑"/>
                <a:cs typeface="微软雅黑"/>
              </a:rPr>
              <a:t>cs</a:t>
            </a:r>
            <a:r>
              <a:rPr sz="1200">
                <a:latin typeface="微软雅黑"/>
                <a:cs typeface="微软雅黑"/>
              </a:rPr>
              <a:t>平台中，从而实现了名为  </a:t>
            </a:r>
            <a:r>
              <a:rPr sz="1200" spc="-10">
                <a:latin typeface="微软雅黑"/>
                <a:cs typeface="微软雅黑"/>
              </a:rPr>
              <a:t>"ChatPandaGPT"</a:t>
            </a:r>
            <a:r>
              <a:rPr sz="1200" spc="-5">
                <a:latin typeface="微软雅黑"/>
                <a:cs typeface="微软雅黑"/>
              </a:rPr>
              <a:t>的新功能。</a:t>
            </a:r>
            <a:endParaRPr sz="1200">
              <a:latin typeface="微软雅黑"/>
              <a:cs typeface="微软雅黑"/>
            </a:endParaRPr>
          </a:p>
          <a:p>
            <a:pPr marL="184785" marR="156845" indent="-172720">
              <a:lnSpc>
                <a:spcPct val="130000"/>
              </a:lnSpc>
              <a:buFont typeface="Arial"/>
              <a:buChar char="•"/>
              <a:tabLst>
                <a:tab pos="185420"/>
              </a:tabLst>
            </a:pPr>
            <a:r>
              <a:rPr sz="1200">
                <a:latin typeface="微软雅黑"/>
                <a:cs typeface="微软雅黑"/>
              </a:rPr>
              <a:t>该功能使得研究人员能够</a:t>
            </a:r>
            <a:r>
              <a:rPr sz="1200" b="1" i="1">
                <a:solidFill>
                  <a:srgbClr val="1D9ED2"/>
                </a:solidFill>
                <a:latin typeface="微软雅黑"/>
                <a:cs typeface="微软雅黑"/>
              </a:rPr>
              <a:t>更加高效、准确、个性化地访问有 关分子生物学、治疗靶点发现和药物开发的信息。</a:t>
            </a:r>
            <a:endParaRPr sz="1200">
              <a:latin typeface="微软雅黑"/>
              <a:cs typeface="微软雅黑"/>
            </a:endParaRPr>
          </a:p>
          <a:p>
            <a:pPr marL="184785" marR="5080" indent="-172720">
              <a:lnSpc>
                <a:spcPct val="130000"/>
              </a:lnSpc>
              <a:buFont typeface="Arial"/>
              <a:buChar char="•"/>
              <a:tabLst>
                <a:tab pos="185420"/>
              </a:tabLst>
            </a:pPr>
            <a:r>
              <a:rPr sz="1200" spc="-5">
                <a:latin typeface="微软雅黑"/>
                <a:cs typeface="微软雅黑"/>
              </a:rPr>
              <a:t>Insilico</a:t>
            </a:r>
            <a:r>
              <a:rPr sz="1200" spc="-25">
                <a:latin typeface="微软雅黑"/>
                <a:cs typeface="微软雅黑"/>
              </a:rPr>
              <a:t> </a:t>
            </a:r>
            <a:r>
              <a:rPr sz="1200">
                <a:latin typeface="微软雅黑"/>
                <a:cs typeface="微软雅黑"/>
              </a:rPr>
              <a:t>Medicine还发布了一个</a:t>
            </a:r>
            <a:r>
              <a:rPr sz="1200" b="1" i="1">
                <a:solidFill>
                  <a:srgbClr val="1D9ED2"/>
                </a:solidFill>
                <a:latin typeface="微软雅黑"/>
                <a:cs typeface="微软雅黑"/>
              </a:rPr>
              <a:t>基于</a:t>
            </a:r>
            <a:r>
              <a:rPr sz="1200" b="1" spc="-15">
                <a:solidFill>
                  <a:srgbClr val="1D9ED2"/>
                </a:solidFill>
                <a:latin typeface="微软雅黑"/>
                <a:cs typeface="微软雅黑"/>
              </a:rPr>
              <a:t>Transformer</a:t>
            </a:r>
            <a:r>
              <a:rPr sz="1200" b="1" i="1">
                <a:solidFill>
                  <a:srgbClr val="1D9ED2"/>
                </a:solidFill>
                <a:latin typeface="微软雅黑"/>
                <a:cs typeface="微软雅黑"/>
              </a:rPr>
              <a:t>的知识图 谱，从科学出版物列表中提取相关信息，并生成一个视觉上 吸引人的图表，将基因、疾病、化合物和生物过程联系起来，</a:t>
            </a:r>
            <a:endParaRPr sz="1200">
              <a:latin typeface="微软雅黑"/>
              <a:cs typeface="微软雅黑"/>
            </a:endParaRPr>
          </a:p>
          <a:p>
            <a:pPr marL="184785" marR="157480">
              <a:lnSpc>
                <a:spcPct val="130000"/>
              </a:lnSpc>
              <a:spcBef>
                <a:spcPts val="5"/>
              </a:spcBef>
            </a:pPr>
            <a:r>
              <a:rPr sz="1200" b="1" i="1">
                <a:solidFill>
                  <a:srgbClr val="1D9ED2"/>
                </a:solidFill>
                <a:latin typeface="微软雅黑"/>
                <a:cs typeface="微软雅黑"/>
              </a:rPr>
              <a:t>提供了对疾病分子机制以及疾病背景下基因和化合物生物活 性的见解。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208270" y="1543939"/>
            <a:ext cx="6578600" cy="739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1200" b="1" spc="-5">
                <a:solidFill>
                  <a:srgbClr val="404040"/>
                </a:solidFill>
                <a:latin typeface="微软雅黑"/>
                <a:cs typeface="微软雅黑"/>
              </a:rPr>
              <a:t>ProGen</a:t>
            </a:r>
            <a:r>
              <a:rPr sz="1200" b="1" i="1">
                <a:solidFill>
                  <a:srgbClr val="404040"/>
                </a:solidFill>
                <a:latin typeface="微软雅黑"/>
                <a:cs typeface="微软雅黑"/>
              </a:rPr>
              <a:t>模型是一个基于</a:t>
            </a:r>
            <a:r>
              <a:rPr sz="1200" b="1" spc="-15">
                <a:solidFill>
                  <a:srgbClr val="404040"/>
                </a:solidFill>
                <a:latin typeface="微软雅黑"/>
                <a:cs typeface="微软雅黑"/>
              </a:rPr>
              <a:t>Transformer</a:t>
            </a:r>
            <a:r>
              <a:rPr sz="1200" b="1" i="1">
                <a:solidFill>
                  <a:srgbClr val="404040"/>
                </a:solidFill>
                <a:latin typeface="微软雅黑"/>
                <a:cs typeface="微软雅黑"/>
              </a:rPr>
              <a:t>架构的大模型，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拥有12亿个可训练参数。在一项关于 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ProGen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的模型中，研究者发现：与通用的深度学习算法进行对照试验后，</a:t>
            </a:r>
            <a:r>
              <a:rPr sz="1200" spc="-45">
                <a:solidFill>
                  <a:srgbClr val="404040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ProGen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这种专门设计 的语言模型可以生成具有可预测功能的蛋白质序列，并且在不同蛋白质家族上具有广泛的适用性。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946903" y="1367027"/>
            <a:ext cx="6971030" cy="5140960"/>
          </a:xfrm>
          <a:custGeom>
            <a:rect l="l" t="t" r="r" b="b"/>
            <a:pathLst>
              <a:path w="6971030" h="5140959">
                <a:moveTo>
                  <a:pt x="0" y="5140452"/>
                </a:moveTo>
                <a:lnTo>
                  <a:pt x="6970776" y="5140452"/>
                </a:lnTo>
                <a:lnTo>
                  <a:pt x="6970776" y="0"/>
                </a:lnTo>
                <a:lnTo>
                  <a:pt x="0" y="0"/>
                </a:lnTo>
                <a:lnTo>
                  <a:pt x="0" y="5140452"/>
                </a:lnTo>
                <a:close/>
              </a:path>
            </a:pathLst>
          </a:custGeom>
          <a:ln w="12700">
            <a:solidFill>
              <a:srgbClr val="7E7E7E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6175247" y="1228344"/>
            <a:ext cx="4578350" cy="277495"/>
          </a:xfrm>
          <a:custGeom>
            <a:rect l="l" t="t" r="r" b="b"/>
            <a:pathLst>
              <a:path w="4578350" h="277494">
                <a:moveTo>
                  <a:pt x="0" y="277367"/>
                </a:moveTo>
                <a:lnTo>
                  <a:pt x="4578096" y="277367"/>
                </a:lnTo>
                <a:lnTo>
                  <a:pt x="4578096" y="0"/>
                </a:lnTo>
                <a:lnTo>
                  <a:pt x="0" y="0"/>
                </a:lnTo>
                <a:lnTo>
                  <a:pt x="0" y="27736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6312153" y="1256157"/>
            <a:ext cx="430403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i="1">
                <a:solidFill>
                  <a:srgbClr val="404040"/>
                </a:solidFill>
                <a:latin typeface="微软雅黑"/>
                <a:cs typeface="微软雅黑"/>
              </a:rPr>
              <a:t>亿欧智库：大模型</a:t>
            </a:r>
            <a:r>
              <a:rPr sz="1200" b="1">
                <a:solidFill>
                  <a:srgbClr val="404040"/>
                </a:solidFill>
                <a:latin typeface="微软雅黑"/>
                <a:cs typeface="微软雅黑"/>
              </a:rPr>
              <a:t>v</a:t>
            </a:r>
            <a:r>
              <a:rPr sz="1200" b="1" spc="-5">
                <a:solidFill>
                  <a:srgbClr val="404040"/>
                </a:solidFill>
                <a:latin typeface="微软雅黑"/>
                <a:cs typeface="微软雅黑"/>
              </a:rPr>
              <a:t>s</a:t>
            </a:r>
            <a:r>
              <a:rPr sz="1200" b="1" i="1">
                <a:solidFill>
                  <a:srgbClr val="404040"/>
                </a:solidFill>
                <a:latin typeface="微软雅黑"/>
                <a:cs typeface="微软雅黑"/>
              </a:rPr>
              <a:t>传统深度学习在生成人工蛋白质的效果对比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263652" y="1362455"/>
            <a:ext cx="4564380" cy="5140960"/>
          </a:xfrm>
          <a:custGeom>
            <a:rect l="l" t="t" r="r" b="b"/>
            <a:pathLst>
              <a:path w="4564380" h="5140959">
                <a:moveTo>
                  <a:pt x="0" y="5140452"/>
                </a:moveTo>
                <a:lnTo>
                  <a:pt x="4564380" y="5140452"/>
                </a:lnTo>
                <a:lnTo>
                  <a:pt x="4564380" y="0"/>
                </a:lnTo>
                <a:lnTo>
                  <a:pt x="0" y="0"/>
                </a:lnTo>
                <a:lnTo>
                  <a:pt x="0" y="5140452"/>
                </a:lnTo>
                <a:close/>
              </a:path>
            </a:pathLst>
          </a:custGeom>
          <a:ln w="12699">
            <a:solidFill>
              <a:srgbClr val="7E7E7E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332231" y="1228344"/>
            <a:ext cx="4464050" cy="277495"/>
          </a:xfrm>
          <a:custGeom>
            <a:rect l="l" t="t" r="r" b="b"/>
            <a:pathLst>
              <a:path w="4464050" h="277494">
                <a:moveTo>
                  <a:pt x="0" y="277367"/>
                </a:moveTo>
                <a:lnTo>
                  <a:pt x="4463796" y="277367"/>
                </a:lnTo>
                <a:lnTo>
                  <a:pt x="4463796" y="0"/>
                </a:lnTo>
                <a:lnTo>
                  <a:pt x="0" y="0"/>
                </a:lnTo>
                <a:lnTo>
                  <a:pt x="0" y="27736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424383" y="1256157"/>
            <a:ext cx="427926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i="1">
                <a:solidFill>
                  <a:srgbClr val="404040"/>
                </a:solidFill>
                <a:latin typeface="微软雅黑"/>
                <a:cs typeface="微软雅黑"/>
              </a:rPr>
              <a:t>亿欧智库</a:t>
            </a:r>
            <a:r>
              <a:rPr sz="1200" b="1" i="1" spc="-5">
                <a:solidFill>
                  <a:srgbClr val="404040"/>
                </a:solidFill>
                <a:latin typeface="微软雅黑"/>
                <a:cs typeface="微软雅黑"/>
              </a:rPr>
              <a:t>：</a:t>
            </a:r>
            <a:r>
              <a:rPr sz="1200" b="1" spc="-5">
                <a:solidFill>
                  <a:srgbClr val="404040"/>
                </a:solidFill>
                <a:latin typeface="微软雅黑"/>
                <a:cs typeface="微软雅黑"/>
              </a:rPr>
              <a:t>Insilico</a:t>
            </a:r>
            <a:r>
              <a:rPr sz="1200" b="1" spc="-40">
                <a:solidFill>
                  <a:srgbClr val="404040"/>
                </a:solidFill>
                <a:latin typeface="微软雅黑"/>
                <a:cs typeface="微软雅黑"/>
              </a:rPr>
              <a:t> </a:t>
            </a:r>
            <a:r>
              <a:rPr sz="1200" b="1" spc="-5">
                <a:solidFill>
                  <a:srgbClr val="404040"/>
                </a:solidFill>
                <a:latin typeface="微软雅黑"/>
                <a:cs typeface="微软雅黑"/>
              </a:rPr>
              <a:t>Medicine</a:t>
            </a:r>
            <a:r>
              <a:rPr sz="1200" b="1" i="1">
                <a:solidFill>
                  <a:srgbClr val="404040"/>
                </a:solidFill>
                <a:latin typeface="微软雅黑"/>
                <a:cs typeface="微软雅黑"/>
              </a:rPr>
              <a:t>发布</a:t>
            </a:r>
            <a:r>
              <a:rPr sz="1200" b="1" spc="-5">
                <a:solidFill>
                  <a:srgbClr val="404040"/>
                </a:solidFill>
                <a:latin typeface="微软雅黑"/>
                <a:cs typeface="微软雅黑"/>
              </a:rPr>
              <a:t>ChatPandaGPT</a:t>
            </a:r>
            <a:r>
              <a:rPr sz="1200" b="1" i="1">
                <a:solidFill>
                  <a:srgbClr val="404040"/>
                </a:solidFill>
                <a:latin typeface="微软雅黑"/>
                <a:cs typeface="微软雅黑"/>
              </a:rPr>
              <a:t>和知识图谱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 rot="19860000">
            <a:off x="605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 rot="19860000">
            <a:off x="4288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 rot="19860000">
            <a:off x="7971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 rot="19860000">
            <a:off x="605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 rot="19860000">
            <a:off x="4288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 rot="19860000">
            <a:off x="7971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 rot="19860000">
            <a:off x="605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 rot="19860000">
            <a:off x="4288782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 rot="19860000">
            <a:off x="7971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61924" y="754456"/>
            <a:ext cx="1074864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5"/>
              </a:spcBef>
              <a:buClr>
                <a:srgbClr val="1D9ED2"/>
              </a:buClr>
              <a:buFont typeface="Wingdings"/>
              <a:buChar char=""/>
              <a:tabLst>
                <a:tab pos="241300"/>
              </a:tabLst>
            </a:pP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使用大型语言模型处理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医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疗文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本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可以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为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医疗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专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业人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员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提供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更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准确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、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快速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、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个性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化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的诊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断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和治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疗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建议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从而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提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高医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疗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效果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和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患者</a:t>
            </a:r>
            <a:r>
              <a:rPr sz="1400" spc="-15">
                <a:solidFill>
                  <a:srgbClr val="585858"/>
                </a:solidFill>
                <a:latin typeface="微软雅黑"/>
                <a:cs typeface="微软雅黑"/>
              </a:rPr>
              <a:t>满</a:t>
            </a:r>
            <a:r>
              <a:rPr sz="1400">
                <a:solidFill>
                  <a:srgbClr val="585858"/>
                </a:solidFill>
                <a:latin typeface="微软雅黑"/>
                <a:cs typeface="微软雅黑"/>
              </a:rPr>
              <a:t>意度。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62229" y="6544157"/>
            <a:ext cx="20828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7E7E7E"/>
                </a:solidFill>
                <a:latin typeface="微软雅黑"/>
                <a:cs typeface="微软雅黑"/>
              </a:rPr>
              <a:t>信息来源：公开资料，经亿欧整理绘制。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61924" y="171145"/>
            <a:ext cx="10325735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医疗健康</a:t>
            </a:r>
            <a:r>
              <a:rPr i="0">
                <a:latin typeface="微软雅黑"/>
                <a:cs typeface="微软雅黑"/>
              </a:rPr>
              <a:t>AI</a:t>
            </a:r>
            <a:r>
              <a:rPr spc="5"/>
              <a:t>大模</a:t>
            </a:r>
            <a:r>
              <a:rPr spc="-5"/>
              <a:t>型</a:t>
            </a:r>
            <a:r>
              <a:rPr spc="5"/>
              <a:t>健</a:t>
            </a:r>
            <a:r>
              <a:rPr spc="-15"/>
              <a:t>康</a:t>
            </a:r>
            <a:r>
              <a:rPr spc="5"/>
              <a:t>场景</a:t>
            </a:r>
            <a:r>
              <a:rPr spc="-20"/>
              <a:t>应</a:t>
            </a:r>
            <a:r>
              <a:rPr spc="5"/>
              <a:t>用</a:t>
            </a:r>
            <a:r>
              <a:rPr i="0">
                <a:latin typeface="微软雅黑"/>
                <a:cs typeface="微软雅黑"/>
              </a:rPr>
              <a:t>-</a:t>
            </a:r>
            <a:r>
              <a:rPr spc="5"/>
              <a:t>医</a:t>
            </a:r>
            <a:r>
              <a:rPr spc="-15"/>
              <a:t>疗</a:t>
            </a:r>
            <a:r>
              <a:rPr spc="5"/>
              <a:t>文本</a:t>
            </a:r>
            <a:r>
              <a:rPr spc="-20"/>
              <a:t>处</a:t>
            </a:r>
            <a:r>
              <a:rPr spc="5"/>
              <a:t>理：</a:t>
            </a:r>
            <a:r>
              <a:rPr spc="-20"/>
              <a:t>能</a:t>
            </a:r>
            <a:r>
              <a:rPr spc="5"/>
              <a:t>够提</a:t>
            </a:r>
            <a:r>
              <a:rPr spc="-20"/>
              <a:t>供</a:t>
            </a:r>
            <a:r>
              <a:rPr spc="5"/>
              <a:t>准确</a:t>
            </a:r>
            <a:r>
              <a:rPr spc="-20"/>
              <a:t>、</a:t>
            </a:r>
            <a:r>
              <a:rPr spc="5"/>
              <a:t>快速</a:t>
            </a:r>
            <a:r>
              <a:rPr spc="-20"/>
              <a:t>、</a:t>
            </a:r>
            <a:r>
              <a:rPr spc="5"/>
              <a:t>个性</a:t>
            </a:r>
            <a:r>
              <a:rPr spc="-20"/>
              <a:t>化</a:t>
            </a:r>
            <a:r>
              <a:rPr spc="5"/>
              <a:t>的诊</a:t>
            </a:r>
            <a:r>
              <a:rPr spc="-20"/>
              <a:t>断</a:t>
            </a:r>
            <a:r>
              <a:rPr spc="5"/>
              <a:t>和建议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782806" y="6559397"/>
            <a:ext cx="1600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585858"/>
                </a:solidFill>
                <a:latin typeface="微软雅黑"/>
                <a:cs typeface="微软雅黑"/>
              </a:rPr>
              <a:t>12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7656576" y="4501896"/>
            <a:ext cx="3407410" cy="0"/>
          </a:xfrm>
          <a:custGeom>
            <a:rect l="l" t="t" r="r" b="b"/>
            <a:pathLst>
              <a:path w="3407409">
                <a:moveTo>
                  <a:pt x="0" y="0"/>
                </a:moveTo>
                <a:lnTo>
                  <a:pt x="3407029" y="0"/>
                </a:lnTo>
              </a:path>
            </a:pathLst>
          </a:custGeom>
          <a:ln w="9525">
            <a:solidFill>
              <a:srgbClr val="DEDED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7555738" y="4640046"/>
            <a:ext cx="4115435" cy="16903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78435">
              <a:lnSpc>
                <a:spcPct val="130000"/>
              </a:lnSpc>
              <a:spcBef>
                <a:spcPts val="100"/>
              </a:spcBef>
            </a:pPr>
            <a:r>
              <a:rPr sz="1400">
                <a:latin typeface="微软雅黑"/>
                <a:cs typeface="微软雅黑"/>
              </a:rPr>
              <a:t>香港中文大学（深圳）</a:t>
            </a:r>
            <a:r>
              <a:rPr sz="1400" spc="-15">
                <a:latin typeface="微软雅黑"/>
                <a:cs typeface="微软雅黑"/>
              </a:rPr>
              <a:t>和</a:t>
            </a:r>
            <a:r>
              <a:rPr sz="1400">
                <a:latin typeface="微软雅黑"/>
                <a:cs typeface="微软雅黑"/>
              </a:rPr>
              <a:t>深圳</a:t>
            </a:r>
            <a:r>
              <a:rPr sz="1400" spc="-15">
                <a:latin typeface="微软雅黑"/>
                <a:cs typeface="微软雅黑"/>
              </a:rPr>
              <a:t>市</a:t>
            </a:r>
            <a:r>
              <a:rPr sz="1400">
                <a:latin typeface="微软雅黑"/>
                <a:cs typeface="微软雅黑"/>
              </a:rPr>
              <a:t>大数</a:t>
            </a:r>
            <a:r>
              <a:rPr sz="1400" spc="-15">
                <a:latin typeface="微软雅黑"/>
                <a:cs typeface="微软雅黑"/>
              </a:rPr>
              <a:t>据</a:t>
            </a:r>
            <a:r>
              <a:rPr sz="1400">
                <a:latin typeface="微软雅黑"/>
                <a:cs typeface="微软雅黑"/>
              </a:rPr>
              <a:t>研究</a:t>
            </a:r>
            <a:r>
              <a:rPr sz="1400" spc="-15">
                <a:latin typeface="微软雅黑"/>
                <a:cs typeface="微软雅黑"/>
              </a:rPr>
              <a:t>院</a:t>
            </a:r>
            <a:r>
              <a:rPr sz="1400">
                <a:latin typeface="微软雅黑"/>
                <a:cs typeface="微软雅黑"/>
              </a:rPr>
              <a:t>的王 本友教授团队开发了</a:t>
            </a:r>
            <a:r>
              <a:rPr sz="1400" spc="-5">
                <a:latin typeface="微软雅黑"/>
                <a:cs typeface="微软雅黑"/>
              </a:rPr>
              <a:t>HuatuoGPT</a:t>
            </a:r>
            <a:r>
              <a:rPr sz="1400" spc="-15">
                <a:latin typeface="微软雅黑"/>
                <a:cs typeface="微软雅黑"/>
              </a:rPr>
              <a:t>医</a:t>
            </a:r>
            <a:r>
              <a:rPr sz="1400">
                <a:latin typeface="微软雅黑"/>
                <a:cs typeface="微软雅黑"/>
              </a:rPr>
              <a:t>疗大</a:t>
            </a:r>
            <a:r>
              <a:rPr sz="1400" spc="-15">
                <a:latin typeface="微软雅黑"/>
                <a:cs typeface="微软雅黑"/>
              </a:rPr>
              <a:t>模</a:t>
            </a:r>
            <a:r>
              <a:rPr sz="1400">
                <a:latin typeface="微软雅黑"/>
                <a:cs typeface="微软雅黑"/>
              </a:rPr>
              <a:t>型。它 结合了ChatGPT和医</a:t>
            </a:r>
            <a:r>
              <a:rPr sz="1400" spc="-15">
                <a:latin typeface="微软雅黑"/>
                <a:cs typeface="微软雅黑"/>
              </a:rPr>
              <a:t>生</a:t>
            </a:r>
            <a:r>
              <a:rPr sz="1400">
                <a:latin typeface="微软雅黑"/>
                <a:cs typeface="微软雅黑"/>
              </a:rPr>
              <a:t>回复</a:t>
            </a:r>
            <a:r>
              <a:rPr sz="1400" spc="-15">
                <a:latin typeface="微软雅黑"/>
                <a:cs typeface="微软雅黑"/>
              </a:rPr>
              <a:t>的</a:t>
            </a:r>
            <a:r>
              <a:rPr sz="1400">
                <a:latin typeface="微软雅黑"/>
                <a:cs typeface="微软雅黑"/>
              </a:rPr>
              <a:t>数据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使语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言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模型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具备像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医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生一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样的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诊断能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力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和提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供有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用信息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的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能力，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同时保持对用户的流畅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交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互和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内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容丰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富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性，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让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对话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更加顺畅。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246364" y="4457700"/>
            <a:ext cx="94487" cy="9296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098535" y="3668267"/>
            <a:ext cx="2520950" cy="565785"/>
          </a:xfrm>
          <a:custGeom>
            <a:rect l="l" t="t" r="r" b="b"/>
            <a:pathLst>
              <a:path w="2520950" h="565785">
                <a:moveTo>
                  <a:pt x="2426462" y="0"/>
                </a:moveTo>
                <a:lnTo>
                  <a:pt x="94234" y="0"/>
                </a:lnTo>
                <a:lnTo>
                  <a:pt x="57542" y="7401"/>
                </a:lnTo>
                <a:lnTo>
                  <a:pt x="27590" y="27590"/>
                </a:lnTo>
                <a:lnTo>
                  <a:pt x="7401" y="57542"/>
                </a:lnTo>
                <a:lnTo>
                  <a:pt x="0" y="94233"/>
                </a:lnTo>
                <a:lnTo>
                  <a:pt x="0" y="471169"/>
                </a:lnTo>
                <a:lnTo>
                  <a:pt x="7401" y="507861"/>
                </a:lnTo>
                <a:lnTo>
                  <a:pt x="27590" y="537813"/>
                </a:lnTo>
                <a:lnTo>
                  <a:pt x="57542" y="558002"/>
                </a:lnTo>
                <a:lnTo>
                  <a:pt x="94234" y="565403"/>
                </a:lnTo>
                <a:lnTo>
                  <a:pt x="2426462" y="565403"/>
                </a:lnTo>
                <a:lnTo>
                  <a:pt x="2463153" y="558002"/>
                </a:lnTo>
                <a:lnTo>
                  <a:pt x="2493105" y="537813"/>
                </a:lnTo>
                <a:lnTo>
                  <a:pt x="2513294" y="507861"/>
                </a:lnTo>
                <a:lnTo>
                  <a:pt x="2520696" y="471169"/>
                </a:lnTo>
                <a:lnTo>
                  <a:pt x="2520696" y="94233"/>
                </a:lnTo>
                <a:lnTo>
                  <a:pt x="2513294" y="57542"/>
                </a:lnTo>
                <a:lnTo>
                  <a:pt x="2493105" y="27590"/>
                </a:lnTo>
                <a:lnTo>
                  <a:pt x="2463153" y="7401"/>
                </a:lnTo>
                <a:lnTo>
                  <a:pt x="2426462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8218678" y="3823461"/>
            <a:ext cx="228155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i="1">
                <a:solidFill>
                  <a:srgbClr val="FFFFFF"/>
                </a:solidFill>
                <a:latin typeface="微软雅黑"/>
                <a:cs typeface="微软雅黑"/>
              </a:rPr>
              <a:t>开源中文医疗大模型华</a:t>
            </a:r>
            <a:r>
              <a:rPr sz="1400" b="1" i="1" spc="-10">
                <a:solidFill>
                  <a:srgbClr val="FFFFFF"/>
                </a:solidFill>
                <a:latin typeface="微软雅黑"/>
                <a:cs typeface="微软雅黑"/>
              </a:rPr>
              <a:t>佗</a:t>
            </a:r>
            <a:r>
              <a:rPr sz="1400" b="1" spc="-5">
                <a:solidFill>
                  <a:srgbClr val="FFFFFF"/>
                </a:solidFill>
                <a:latin typeface="Calibri"/>
                <a:cs typeface="Calibri"/>
              </a:rPr>
              <a:t>GPT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7786081" y="1650446"/>
            <a:ext cx="3194372" cy="179688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7799831" y="1664207"/>
            <a:ext cx="3116580" cy="1719580"/>
          </a:xfrm>
          <a:custGeom>
            <a:rect l="l" t="t" r="r" b="b"/>
            <a:pathLst>
              <a:path w="3116579" h="1719579">
                <a:moveTo>
                  <a:pt x="2979039" y="0"/>
                </a:moveTo>
                <a:lnTo>
                  <a:pt x="137541" y="0"/>
                </a:lnTo>
                <a:lnTo>
                  <a:pt x="94073" y="7013"/>
                </a:lnTo>
                <a:lnTo>
                  <a:pt x="56317" y="26541"/>
                </a:lnTo>
                <a:lnTo>
                  <a:pt x="26541" y="56317"/>
                </a:lnTo>
                <a:lnTo>
                  <a:pt x="7013" y="94073"/>
                </a:lnTo>
                <a:lnTo>
                  <a:pt x="0" y="137540"/>
                </a:lnTo>
                <a:lnTo>
                  <a:pt x="0" y="1581530"/>
                </a:lnTo>
                <a:lnTo>
                  <a:pt x="7013" y="1624998"/>
                </a:lnTo>
                <a:lnTo>
                  <a:pt x="26541" y="1662754"/>
                </a:lnTo>
                <a:lnTo>
                  <a:pt x="56317" y="1692530"/>
                </a:lnTo>
                <a:lnTo>
                  <a:pt x="94073" y="1712058"/>
                </a:lnTo>
                <a:lnTo>
                  <a:pt x="137541" y="1719071"/>
                </a:lnTo>
                <a:lnTo>
                  <a:pt x="2979039" y="1719071"/>
                </a:lnTo>
                <a:lnTo>
                  <a:pt x="3022506" y="1712058"/>
                </a:lnTo>
                <a:lnTo>
                  <a:pt x="3060262" y="1692530"/>
                </a:lnTo>
                <a:lnTo>
                  <a:pt x="3090038" y="1662754"/>
                </a:lnTo>
                <a:lnTo>
                  <a:pt x="3109566" y="1624998"/>
                </a:lnTo>
                <a:lnTo>
                  <a:pt x="3116579" y="1581530"/>
                </a:lnTo>
                <a:lnTo>
                  <a:pt x="3116579" y="137540"/>
                </a:lnTo>
                <a:lnTo>
                  <a:pt x="3109566" y="94073"/>
                </a:lnTo>
                <a:lnTo>
                  <a:pt x="3090038" y="56317"/>
                </a:lnTo>
                <a:lnTo>
                  <a:pt x="3060262" y="26541"/>
                </a:lnTo>
                <a:lnTo>
                  <a:pt x="3022506" y="7013"/>
                </a:lnTo>
                <a:lnTo>
                  <a:pt x="297903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7799831" y="1664207"/>
            <a:ext cx="3116580" cy="1719580"/>
          </a:xfrm>
          <a:custGeom>
            <a:rect l="l" t="t" r="r" b="b"/>
            <a:pathLst>
              <a:path w="3116579" h="1719579">
                <a:moveTo>
                  <a:pt x="3116579" y="137540"/>
                </a:moveTo>
                <a:lnTo>
                  <a:pt x="3109566" y="94073"/>
                </a:lnTo>
                <a:lnTo>
                  <a:pt x="3090038" y="56317"/>
                </a:lnTo>
                <a:lnTo>
                  <a:pt x="3060262" y="26541"/>
                </a:lnTo>
                <a:lnTo>
                  <a:pt x="3022506" y="7013"/>
                </a:lnTo>
                <a:lnTo>
                  <a:pt x="2979039" y="0"/>
                </a:lnTo>
                <a:lnTo>
                  <a:pt x="137541" y="0"/>
                </a:lnTo>
                <a:lnTo>
                  <a:pt x="94073" y="7013"/>
                </a:lnTo>
                <a:lnTo>
                  <a:pt x="56317" y="26541"/>
                </a:lnTo>
                <a:lnTo>
                  <a:pt x="26541" y="56317"/>
                </a:lnTo>
                <a:lnTo>
                  <a:pt x="7013" y="94073"/>
                </a:lnTo>
                <a:lnTo>
                  <a:pt x="0" y="137540"/>
                </a:lnTo>
                <a:lnTo>
                  <a:pt x="0" y="1581530"/>
                </a:lnTo>
                <a:lnTo>
                  <a:pt x="7013" y="1624998"/>
                </a:lnTo>
                <a:lnTo>
                  <a:pt x="26541" y="1662754"/>
                </a:lnTo>
                <a:lnTo>
                  <a:pt x="56317" y="1692530"/>
                </a:lnTo>
                <a:lnTo>
                  <a:pt x="94073" y="1712058"/>
                </a:lnTo>
                <a:lnTo>
                  <a:pt x="137541" y="1719071"/>
                </a:lnTo>
                <a:lnTo>
                  <a:pt x="2979039" y="1719071"/>
                </a:lnTo>
                <a:lnTo>
                  <a:pt x="3022506" y="1712058"/>
                </a:lnTo>
                <a:lnTo>
                  <a:pt x="3060262" y="1692530"/>
                </a:lnTo>
                <a:lnTo>
                  <a:pt x="3090038" y="1662754"/>
                </a:lnTo>
                <a:lnTo>
                  <a:pt x="3109566" y="1624998"/>
                </a:lnTo>
                <a:lnTo>
                  <a:pt x="3116579" y="1581530"/>
                </a:lnTo>
                <a:lnTo>
                  <a:pt x="3116579" y="137540"/>
                </a:lnTo>
                <a:close/>
              </a:path>
            </a:pathLst>
          </a:custGeom>
          <a:ln w="12700">
            <a:solidFill>
              <a:srgbClr val="E7E6E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7799831" y="1937004"/>
            <a:ext cx="3116579" cy="119481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9462516" y="4457700"/>
            <a:ext cx="94487" cy="92963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10680192" y="4457700"/>
            <a:ext cx="92963" cy="92963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7331964" y="1459991"/>
            <a:ext cx="4337685" cy="4966970"/>
          </a:xfrm>
          <a:custGeom>
            <a:rect l="l" t="t" r="r" b="b"/>
            <a:pathLst>
              <a:path w="4337684" h="4966970">
                <a:moveTo>
                  <a:pt x="0" y="4966716"/>
                </a:moveTo>
                <a:lnTo>
                  <a:pt x="4337304" y="4966716"/>
                </a:lnTo>
                <a:lnTo>
                  <a:pt x="4337304" y="0"/>
                </a:lnTo>
                <a:lnTo>
                  <a:pt x="0" y="0"/>
                </a:lnTo>
                <a:lnTo>
                  <a:pt x="0" y="4966716"/>
                </a:lnTo>
                <a:close/>
              </a:path>
            </a:pathLst>
          </a:custGeom>
          <a:ln w="12700">
            <a:solidFill>
              <a:srgbClr val="1D9ED2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6711695" y="1420367"/>
            <a:ext cx="652284" cy="5079492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6736080" y="3375672"/>
            <a:ext cx="541045" cy="1168895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6771131" y="1459991"/>
            <a:ext cx="537972" cy="4966716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6771131" y="1459991"/>
            <a:ext cx="538480" cy="49669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2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950">
              <a:latin typeface="Times New Roman"/>
              <a:cs typeface="Times New Roman"/>
            </a:endParaRPr>
          </a:p>
          <a:p>
            <a:pPr marL="135255" marR="191770" algn="just">
              <a:lnSpc>
                <a:spcPts val="1600"/>
              </a:lnSpc>
            </a:pPr>
            <a:r>
              <a:rPr sz="1600" spc="-5">
                <a:solidFill>
                  <a:srgbClr val="FFFFFF"/>
                </a:solidFill>
                <a:latin typeface="微软雅黑"/>
                <a:cs typeface="微软雅黑"/>
              </a:rPr>
              <a:t>应 用 案 例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3612641" y="3591305"/>
            <a:ext cx="478790" cy="478790"/>
          </a:xfrm>
          <a:custGeom>
            <a:rect l="l" t="t" r="r" b="b"/>
            <a:pathLst>
              <a:path w="478789" h="478789">
                <a:moveTo>
                  <a:pt x="239268" y="0"/>
                </a:moveTo>
                <a:lnTo>
                  <a:pt x="191029" y="4858"/>
                </a:lnTo>
                <a:lnTo>
                  <a:pt x="146107" y="18794"/>
                </a:lnTo>
                <a:lnTo>
                  <a:pt x="105463" y="40846"/>
                </a:lnTo>
                <a:lnTo>
                  <a:pt x="70056" y="70056"/>
                </a:lnTo>
                <a:lnTo>
                  <a:pt x="40846" y="105463"/>
                </a:lnTo>
                <a:lnTo>
                  <a:pt x="18794" y="146107"/>
                </a:lnTo>
                <a:lnTo>
                  <a:pt x="4858" y="191029"/>
                </a:lnTo>
                <a:lnTo>
                  <a:pt x="0" y="239268"/>
                </a:lnTo>
                <a:lnTo>
                  <a:pt x="4858" y="287470"/>
                </a:lnTo>
                <a:lnTo>
                  <a:pt x="18794" y="332374"/>
                </a:lnTo>
                <a:lnTo>
                  <a:pt x="40846" y="373016"/>
                </a:lnTo>
                <a:lnTo>
                  <a:pt x="70056" y="408432"/>
                </a:lnTo>
                <a:lnTo>
                  <a:pt x="105463" y="437655"/>
                </a:lnTo>
                <a:lnTo>
                  <a:pt x="146107" y="459724"/>
                </a:lnTo>
                <a:lnTo>
                  <a:pt x="191029" y="473672"/>
                </a:lnTo>
                <a:lnTo>
                  <a:pt x="239268" y="478536"/>
                </a:lnTo>
                <a:lnTo>
                  <a:pt x="287506" y="473672"/>
                </a:lnTo>
                <a:lnTo>
                  <a:pt x="332428" y="459724"/>
                </a:lnTo>
                <a:lnTo>
                  <a:pt x="373072" y="437655"/>
                </a:lnTo>
                <a:lnTo>
                  <a:pt x="408479" y="408432"/>
                </a:lnTo>
                <a:lnTo>
                  <a:pt x="437689" y="373016"/>
                </a:lnTo>
                <a:lnTo>
                  <a:pt x="459741" y="332374"/>
                </a:lnTo>
                <a:lnTo>
                  <a:pt x="473677" y="287470"/>
                </a:lnTo>
                <a:lnTo>
                  <a:pt x="478536" y="239268"/>
                </a:lnTo>
                <a:lnTo>
                  <a:pt x="473677" y="191029"/>
                </a:lnTo>
                <a:lnTo>
                  <a:pt x="459741" y="146107"/>
                </a:lnTo>
                <a:lnTo>
                  <a:pt x="437689" y="105463"/>
                </a:lnTo>
                <a:lnTo>
                  <a:pt x="408479" y="70056"/>
                </a:lnTo>
                <a:lnTo>
                  <a:pt x="373072" y="40846"/>
                </a:lnTo>
                <a:lnTo>
                  <a:pt x="332428" y="18794"/>
                </a:lnTo>
                <a:lnTo>
                  <a:pt x="287506" y="4858"/>
                </a:lnTo>
                <a:lnTo>
                  <a:pt x="239268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3612641" y="3591305"/>
            <a:ext cx="478790" cy="478790"/>
          </a:xfrm>
          <a:custGeom>
            <a:rect l="l" t="t" r="r" b="b"/>
            <a:pathLst>
              <a:path w="478789" h="478789">
                <a:moveTo>
                  <a:pt x="0" y="239268"/>
                </a:moveTo>
                <a:lnTo>
                  <a:pt x="4858" y="191029"/>
                </a:lnTo>
                <a:lnTo>
                  <a:pt x="18794" y="146107"/>
                </a:lnTo>
                <a:lnTo>
                  <a:pt x="40846" y="105463"/>
                </a:lnTo>
                <a:lnTo>
                  <a:pt x="70056" y="70056"/>
                </a:lnTo>
                <a:lnTo>
                  <a:pt x="105463" y="40846"/>
                </a:lnTo>
                <a:lnTo>
                  <a:pt x="146107" y="18794"/>
                </a:lnTo>
                <a:lnTo>
                  <a:pt x="191029" y="4858"/>
                </a:lnTo>
                <a:lnTo>
                  <a:pt x="239268" y="0"/>
                </a:lnTo>
                <a:lnTo>
                  <a:pt x="287506" y="4858"/>
                </a:lnTo>
                <a:lnTo>
                  <a:pt x="332428" y="18794"/>
                </a:lnTo>
                <a:lnTo>
                  <a:pt x="373072" y="40846"/>
                </a:lnTo>
                <a:lnTo>
                  <a:pt x="408479" y="70056"/>
                </a:lnTo>
                <a:lnTo>
                  <a:pt x="437689" y="105463"/>
                </a:lnTo>
                <a:lnTo>
                  <a:pt x="459741" y="146107"/>
                </a:lnTo>
                <a:lnTo>
                  <a:pt x="473677" y="191029"/>
                </a:lnTo>
                <a:lnTo>
                  <a:pt x="478536" y="239268"/>
                </a:lnTo>
                <a:lnTo>
                  <a:pt x="473677" y="287470"/>
                </a:lnTo>
                <a:lnTo>
                  <a:pt x="459741" y="332374"/>
                </a:lnTo>
                <a:lnTo>
                  <a:pt x="437689" y="373016"/>
                </a:lnTo>
                <a:lnTo>
                  <a:pt x="408479" y="408432"/>
                </a:lnTo>
                <a:lnTo>
                  <a:pt x="373072" y="437655"/>
                </a:lnTo>
                <a:lnTo>
                  <a:pt x="332428" y="459724"/>
                </a:lnTo>
                <a:lnTo>
                  <a:pt x="287506" y="473672"/>
                </a:lnTo>
                <a:lnTo>
                  <a:pt x="239268" y="478536"/>
                </a:lnTo>
                <a:lnTo>
                  <a:pt x="191029" y="473672"/>
                </a:lnTo>
                <a:lnTo>
                  <a:pt x="146107" y="459724"/>
                </a:lnTo>
                <a:lnTo>
                  <a:pt x="105463" y="437655"/>
                </a:lnTo>
                <a:lnTo>
                  <a:pt x="70056" y="408432"/>
                </a:lnTo>
                <a:lnTo>
                  <a:pt x="40846" y="373016"/>
                </a:lnTo>
                <a:lnTo>
                  <a:pt x="18794" y="332374"/>
                </a:lnTo>
                <a:lnTo>
                  <a:pt x="4858" y="287470"/>
                </a:lnTo>
                <a:lnTo>
                  <a:pt x="0" y="239268"/>
                </a:lnTo>
                <a:close/>
              </a:path>
            </a:pathLst>
          </a:custGeom>
          <a:ln w="381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 txBox="1"/>
          <p:nvPr/>
        </p:nvSpPr>
        <p:spPr>
          <a:xfrm>
            <a:off x="3775075" y="3687521"/>
            <a:ext cx="15113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>
                <a:solidFill>
                  <a:srgbClr val="FFFFFF"/>
                </a:solidFill>
                <a:latin typeface="微软雅黑"/>
                <a:cs typeface="微软雅黑"/>
              </a:rPr>
              <a:t>4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143883" y="3702761"/>
            <a:ext cx="2311400" cy="8343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i="1">
                <a:latin typeface="微软雅黑"/>
                <a:cs typeface="微软雅黑"/>
              </a:rPr>
              <a:t>自动问答系统</a:t>
            </a:r>
            <a:endParaRPr sz="14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360"/>
              </a:spcBef>
            </a:pPr>
            <a:r>
              <a:rPr sz="1200">
                <a:latin typeface="微软雅黑"/>
                <a:cs typeface="微软雅黑"/>
              </a:rPr>
              <a:t>为患者和医疗专业人员提供基于 证据的医疗信息，支持临床决策。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409194" y="3591305"/>
            <a:ext cx="478790" cy="478790"/>
          </a:xfrm>
          <a:custGeom>
            <a:rect l="l" t="t" r="r" b="b"/>
            <a:pathLst>
              <a:path w="478790" h="478789">
                <a:moveTo>
                  <a:pt x="239268" y="0"/>
                </a:moveTo>
                <a:lnTo>
                  <a:pt x="191047" y="4858"/>
                </a:lnTo>
                <a:lnTo>
                  <a:pt x="146134" y="18794"/>
                </a:lnTo>
                <a:lnTo>
                  <a:pt x="105491" y="40846"/>
                </a:lnTo>
                <a:lnTo>
                  <a:pt x="70080" y="70056"/>
                </a:lnTo>
                <a:lnTo>
                  <a:pt x="40863" y="105463"/>
                </a:lnTo>
                <a:lnTo>
                  <a:pt x="18802" y="146107"/>
                </a:lnTo>
                <a:lnTo>
                  <a:pt x="4861" y="191029"/>
                </a:lnTo>
                <a:lnTo>
                  <a:pt x="0" y="239268"/>
                </a:lnTo>
                <a:lnTo>
                  <a:pt x="4861" y="287470"/>
                </a:lnTo>
                <a:lnTo>
                  <a:pt x="18802" y="332374"/>
                </a:lnTo>
                <a:lnTo>
                  <a:pt x="40863" y="373016"/>
                </a:lnTo>
                <a:lnTo>
                  <a:pt x="70080" y="408432"/>
                </a:lnTo>
                <a:lnTo>
                  <a:pt x="105491" y="437655"/>
                </a:lnTo>
                <a:lnTo>
                  <a:pt x="146134" y="459724"/>
                </a:lnTo>
                <a:lnTo>
                  <a:pt x="191047" y="473672"/>
                </a:lnTo>
                <a:lnTo>
                  <a:pt x="239268" y="478536"/>
                </a:lnTo>
                <a:lnTo>
                  <a:pt x="287488" y="473672"/>
                </a:lnTo>
                <a:lnTo>
                  <a:pt x="332401" y="459724"/>
                </a:lnTo>
                <a:lnTo>
                  <a:pt x="373044" y="437655"/>
                </a:lnTo>
                <a:lnTo>
                  <a:pt x="408455" y="408432"/>
                </a:lnTo>
                <a:lnTo>
                  <a:pt x="437672" y="373016"/>
                </a:lnTo>
                <a:lnTo>
                  <a:pt x="459733" y="332374"/>
                </a:lnTo>
                <a:lnTo>
                  <a:pt x="473674" y="287470"/>
                </a:lnTo>
                <a:lnTo>
                  <a:pt x="478536" y="239268"/>
                </a:lnTo>
                <a:lnTo>
                  <a:pt x="473674" y="191029"/>
                </a:lnTo>
                <a:lnTo>
                  <a:pt x="459733" y="146107"/>
                </a:lnTo>
                <a:lnTo>
                  <a:pt x="437672" y="105463"/>
                </a:lnTo>
                <a:lnTo>
                  <a:pt x="408455" y="70056"/>
                </a:lnTo>
                <a:lnTo>
                  <a:pt x="373044" y="40846"/>
                </a:lnTo>
                <a:lnTo>
                  <a:pt x="332401" y="18794"/>
                </a:lnTo>
                <a:lnTo>
                  <a:pt x="287488" y="4858"/>
                </a:lnTo>
                <a:lnTo>
                  <a:pt x="239268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409194" y="3591305"/>
            <a:ext cx="478790" cy="478790"/>
          </a:xfrm>
          <a:custGeom>
            <a:rect l="l" t="t" r="r" b="b"/>
            <a:pathLst>
              <a:path w="478790" h="478789">
                <a:moveTo>
                  <a:pt x="0" y="239268"/>
                </a:moveTo>
                <a:lnTo>
                  <a:pt x="4861" y="191029"/>
                </a:lnTo>
                <a:lnTo>
                  <a:pt x="18802" y="146107"/>
                </a:lnTo>
                <a:lnTo>
                  <a:pt x="40863" y="105463"/>
                </a:lnTo>
                <a:lnTo>
                  <a:pt x="70080" y="70056"/>
                </a:lnTo>
                <a:lnTo>
                  <a:pt x="105491" y="40846"/>
                </a:lnTo>
                <a:lnTo>
                  <a:pt x="146134" y="18794"/>
                </a:lnTo>
                <a:lnTo>
                  <a:pt x="191047" y="4858"/>
                </a:lnTo>
                <a:lnTo>
                  <a:pt x="239268" y="0"/>
                </a:lnTo>
                <a:lnTo>
                  <a:pt x="287488" y="4858"/>
                </a:lnTo>
                <a:lnTo>
                  <a:pt x="332401" y="18794"/>
                </a:lnTo>
                <a:lnTo>
                  <a:pt x="373044" y="40846"/>
                </a:lnTo>
                <a:lnTo>
                  <a:pt x="408455" y="70056"/>
                </a:lnTo>
                <a:lnTo>
                  <a:pt x="437672" y="105463"/>
                </a:lnTo>
                <a:lnTo>
                  <a:pt x="459733" y="146107"/>
                </a:lnTo>
                <a:lnTo>
                  <a:pt x="473674" y="191029"/>
                </a:lnTo>
                <a:lnTo>
                  <a:pt x="478536" y="239268"/>
                </a:lnTo>
                <a:lnTo>
                  <a:pt x="473674" y="287470"/>
                </a:lnTo>
                <a:lnTo>
                  <a:pt x="459733" y="332374"/>
                </a:lnTo>
                <a:lnTo>
                  <a:pt x="437672" y="373016"/>
                </a:lnTo>
                <a:lnTo>
                  <a:pt x="408455" y="408432"/>
                </a:lnTo>
                <a:lnTo>
                  <a:pt x="373044" y="437655"/>
                </a:lnTo>
                <a:lnTo>
                  <a:pt x="332401" y="459724"/>
                </a:lnTo>
                <a:lnTo>
                  <a:pt x="287488" y="473672"/>
                </a:lnTo>
                <a:lnTo>
                  <a:pt x="239268" y="478536"/>
                </a:lnTo>
                <a:lnTo>
                  <a:pt x="191047" y="473672"/>
                </a:lnTo>
                <a:lnTo>
                  <a:pt x="146134" y="459724"/>
                </a:lnTo>
                <a:lnTo>
                  <a:pt x="105491" y="437655"/>
                </a:lnTo>
                <a:lnTo>
                  <a:pt x="70080" y="408432"/>
                </a:lnTo>
                <a:lnTo>
                  <a:pt x="40863" y="373016"/>
                </a:lnTo>
                <a:lnTo>
                  <a:pt x="18802" y="332374"/>
                </a:lnTo>
                <a:lnTo>
                  <a:pt x="4861" y="287470"/>
                </a:lnTo>
                <a:lnTo>
                  <a:pt x="0" y="239268"/>
                </a:lnTo>
                <a:close/>
              </a:path>
            </a:pathLst>
          </a:custGeom>
          <a:ln w="381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 txBox="1"/>
          <p:nvPr/>
        </p:nvSpPr>
        <p:spPr>
          <a:xfrm>
            <a:off x="572211" y="3687521"/>
            <a:ext cx="15113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940714" y="3702761"/>
            <a:ext cx="2160905" cy="8343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i="1">
                <a:latin typeface="微软雅黑"/>
                <a:cs typeface="微软雅黑"/>
              </a:rPr>
              <a:t>病例报告和研究摘</a:t>
            </a:r>
            <a:r>
              <a:rPr sz="1400" b="1" i="1" spc="-15">
                <a:latin typeface="微软雅黑"/>
                <a:cs typeface="微软雅黑"/>
              </a:rPr>
              <a:t>要的生</a:t>
            </a:r>
            <a:r>
              <a:rPr sz="1400" b="1" i="1" spc="5">
                <a:latin typeface="微软雅黑"/>
                <a:cs typeface="微软雅黑"/>
              </a:rPr>
              <a:t>成</a:t>
            </a:r>
            <a:endParaRPr sz="1400">
              <a:latin typeface="微软雅黑"/>
              <a:cs typeface="微软雅黑"/>
            </a:endParaRPr>
          </a:p>
          <a:p>
            <a:pPr marL="12700" marR="6350">
              <a:lnSpc>
                <a:spcPct val="150000"/>
              </a:lnSpc>
              <a:spcBef>
                <a:spcPts val="360"/>
              </a:spcBef>
            </a:pPr>
            <a:r>
              <a:rPr sz="1200">
                <a:latin typeface="微软雅黑"/>
                <a:cs typeface="微软雅黑"/>
              </a:rPr>
              <a:t>自动生成病例报告和研究摘要， 减少医疗专业人员的文档负担。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3612641" y="2177033"/>
            <a:ext cx="478790" cy="478790"/>
          </a:xfrm>
          <a:custGeom>
            <a:rect l="l" t="t" r="r" b="b"/>
            <a:pathLst>
              <a:path w="478789" h="478789">
                <a:moveTo>
                  <a:pt x="239268" y="0"/>
                </a:moveTo>
                <a:lnTo>
                  <a:pt x="191029" y="4858"/>
                </a:lnTo>
                <a:lnTo>
                  <a:pt x="146107" y="18794"/>
                </a:lnTo>
                <a:lnTo>
                  <a:pt x="105463" y="40846"/>
                </a:lnTo>
                <a:lnTo>
                  <a:pt x="70056" y="70056"/>
                </a:lnTo>
                <a:lnTo>
                  <a:pt x="40846" y="105463"/>
                </a:lnTo>
                <a:lnTo>
                  <a:pt x="18794" y="146107"/>
                </a:lnTo>
                <a:lnTo>
                  <a:pt x="4858" y="191029"/>
                </a:lnTo>
                <a:lnTo>
                  <a:pt x="0" y="239267"/>
                </a:lnTo>
                <a:lnTo>
                  <a:pt x="4858" y="287506"/>
                </a:lnTo>
                <a:lnTo>
                  <a:pt x="18794" y="332428"/>
                </a:lnTo>
                <a:lnTo>
                  <a:pt x="40846" y="373072"/>
                </a:lnTo>
                <a:lnTo>
                  <a:pt x="70056" y="408479"/>
                </a:lnTo>
                <a:lnTo>
                  <a:pt x="105463" y="437689"/>
                </a:lnTo>
                <a:lnTo>
                  <a:pt x="146107" y="459741"/>
                </a:lnTo>
                <a:lnTo>
                  <a:pt x="191029" y="473677"/>
                </a:lnTo>
                <a:lnTo>
                  <a:pt x="239268" y="478536"/>
                </a:lnTo>
                <a:lnTo>
                  <a:pt x="287506" y="473677"/>
                </a:lnTo>
                <a:lnTo>
                  <a:pt x="332428" y="459741"/>
                </a:lnTo>
                <a:lnTo>
                  <a:pt x="373072" y="437689"/>
                </a:lnTo>
                <a:lnTo>
                  <a:pt x="408479" y="408479"/>
                </a:lnTo>
                <a:lnTo>
                  <a:pt x="437689" y="373072"/>
                </a:lnTo>
                <a:lnTo>
                  <a:pt x="459741" y="332428"/>
                </a:lnTo>
                <a:lnTo>
                  <a:pt x="473677" y="287506"/>
                </a:lnTo>
                <a:lnTo>
                  <a:pt x="478536" y="239267"/>
                </a:lnTo>
                <a:lnTo>
                  <a:pt x="473677" y="191029"/>
                </a:lnTo>
                <a:lnTo>
                  <a:pt x="459741" y="146107"/>
                </a:lnTo>
                <a:lnTo>
                  <a:pt x="437689" y="105463"/>
                </a:lnTo>
                <a:lnTo>
                  <a:pt x="408479" y="70056"/>
                </a:lnTo>
                <a:lnTo>
                  <a:pt x="373072" y="40846"/>
                </a:lnTo>
                <a:lnTo>
                  <a:pt x="332428" y="18794"/>
                </a:lnTo>
                <a:lnTo>
                  <a:pt x="287506" y="4858"/>
                </a:lnTo>
                <a:lnTo>
                  <a:pt x="239268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3612641" y="2177033"/>
            <a:ext cx="478790" cy="478790"/>
          </a:xfrm>
          <a:custGeom>
            <a:rect l="l" t="t" r="r" b="b"/>
            <a:pathLst>
              <a:path w="478789" h="478789">
                <a:moveTo>
                  <a:pt x="0" y="239267"/>
                </a:moveTo>
                <a:lnTo>
                  <a:pt x="4858" y="191029"/>
                </a:lnTo>
                <a:lnTo>
                  <a:pt x="18794" y="146107"/>
                </a:lnTo>
                <a:lnTo>
                  <a:pt x="40846" y="105463"/>
                </a:lnTo>
                <a:lnTo>
                  <a:pt x="70056" y="70056"/>
                </a:lnTo>
                <a:lnTo>
                  <a:pt x="105463" y="40846"/>
                </a:lnTo>
                <a:lnTo>
                  <a:pt x="146107" y="18794"/>
                </a:lnTo>
                <a:lnTo>
                  <a:pt x="191029" y="4858"/>
                </a:lnTo>
                <a:lnTo>
                  <a:pt x="239268" y="0"/>
                </a:lnTo>
                <a:lnTo>
                  <a:pt x="287506" y="4858"/>
                </a:lnTo>
                <a:lnTo>
                  <a:pt x="332428" y="18794"/>
                </a:lnTo>
                <a:lnTo>
                  <a:pt x="373072" y="40846"/>
                </a:lnTo>
                <a:lnTo>
                  <a:pt x="408479" y="70056"/>
                </a:lnTo>
                <a:lnTo>
                  <a:pt x="437689" y="105463"/>
                </a:lnTo>
                <a:lnTo>
                  <a:pt x="459741" y="146107"/>
                </a:lnTo>
                <a:lnTo>
                  <a:pt x="473677" y="191029"/>
                </a:lnTo>
                <a:lnTo>
                  <a:pt x="478536" y="239267"/>
                </a:lnTo>
                <a:lnTo>
                  <a:pt x="473677" y="287506"/>
                </a:lnTo>
                <a:lnTo>
                  <a:pt x="459741" y="332428"/>
                </a:lnTo>
                <a:lnTo>
                  <a:pt x="437689" y="373072"/>
                </a:lnTo>
                <a:lnTo>
                  <a:pt x="408479" y="408479"/>
                </a:lnTo>
                <a:lnTo>
                  <a:pt x="373072" y="437689"/>
                </a:lnTo>
                <a:lnTo>
                  <a:pt x="332428" y="459741"/>
                </a:lnTo>
                <a:lnTo>
                  <a:pt x="287506" y="473677"/>
                </a:lnTo>
                <a:lnTo>
                  <a:pt x="239268" y="478536"/>
                </a:lnTo>
                <a:lnTo>
                  <a:pt x="191029" y="473677"/>
                </a:lnTo>
                <a:lnTo>
                  <a:pt x="146107" y="459741"/>
                </a:lnTo>
                <a:lnTo>
                  <a:pt x="105463" y="437689"/>
                </a:lnTo>
                <a:lnTo>
                  <a:pt x="70056" y="408479"/>
                </a:lnTo>
                <a:lnTo>
                  <a:pt x="40846" y="373072"/>
                </a:lnTo>
                <a:lnTo>
                  <a:pt x="18794" y="332428"/>
                </a:lnTo>
                <a:lnTo>
                  <a:pt x="4858" y="287506"/>
                </a:lnTo>
                <a:lnTo>
                  <a:pt x="0" y="239267"/>
                </a:lnTo>
                <a:close/>
              </a:path>
            </a:pathLst>
          </a:custGeom>
          <a:ln w="381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 txBox="1"/>
          <p:nvPr/>
        </p:nvSpPr>
        <p:spPr>
          <a:xfrm>
            <a:off x="3775075" y="2297938"/>
            <a:ext cx="2680335" cy="10991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825"/>
              </a:lnSpc>
              <a:tabLst>
                <a:tab pos="381000"/>
              </a:tabLst>
            </a:pPr>
            <a:r>
              <a:rPr sz="1600" b="1" spc="-5">
                <a:solidFill>
                  <a:srgbClr val="FFFFFF"/>
                </a:solidFill>
                <a:latin typeface="微软雅黑"/>
                <a:cs typeface="微软雅黑"/>
              </a:rPr>
              <a:t>2	</a:t>
            </a:r>
            <a:r>
              <a:rPr sz="2100" b="1" i="1" baseline="1984">
                <a:latin typeface="微软雅黑"/>
                <a:cs typeface="微软雅黑"/>
              </a:rPr>
              <a:t>医疗文献分析</a:t>
            </a:r>
            <a:endParaRPr sz="2100" baseline="1984">
              <a:latin typeface="微软雅黑"/>
              <a:cs typeface="微软雅黑"/>
            </a:endParaRPr>
          </a:p>
          <a:p>
            <a:pPr marL="381000" marR="5080">
              <a:lnSpc>
                <a:spcPct val="150100"/>
              </a:lnSpc>
              <a:spcBef>
                <a:spcPts val="245"/>
              </a:spcBef>
            </a:pPr>
            <a:r>
              <a:rPr sz="1200">
                <a:latin typeface="微软雅黑"/>
                <a:cs typeface="微软雅黑"/>
              </a:rPr>
              <a:t>从大量医学文献中提取关键信息， 帮助研究人员快速了解研究趋势 和发现。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409194" y="2177033"/>
            <a:ext cx="478790" cy="478790"/>
          </a:xfrm>
          <a:custGeom>
            <a:rect l="l" t="t" r="r" b="b"/>
            <a:pathLst>
              <a:path w="478790" h="478789">
                <a:moveTo>
                  <a:pt x="239268" y="0"/>
                </a:moveTo>
                <a:lnTo>
                  <a:pt x="191047" y="4858"/>
                </a:lnTo>
                <a:lnTo>
                  <a:pt x="146134" y="18794"/>
                </a:lnTo>
                <a:lnTo>
                  <a:pt x="105491" y="40846"/>
                </a:lnTo>
                <a:lnTo>
                  <a:pt x="70080" y="70056"/>
                </a:lnTo>
                <a:lnTo>
                  <a:pt x="40863" y="105463"/>
                </a:lnTo>
                <a:lnTo>
                  <a:pt x="18802" y="146107"/>
                </a:lnTo>
                <a:lnTo>
                  <a:pt x="4861" y="191029"/>
                </a:lnTo>
                <a:lnTo>
                  <a:pt x="0" y="239267"/>
                </a:lnTo>
                <a:lnTo>
                  <a:pt x="4861" y="287506"/>
                </a:lnTo>
                <a:lnTo>
                  <a:pt x="18802" y="332428"/>
                </a:lnTo>
                <a:lnTo>
                  <a:pt x="40863" y="373072"/>
                </a:lnTo>
                <a:lnTo>
                  <a:pt x="70080" y="408479"/>
                </a:lnTo>
                <a:lnTo>
                  <a:pt x="105491" y="437689"/>
                </a:lnTo>
                <a:lnTo>
                  <a:pt x="146134" y="459741"/>
                </a:lnTo>
                <a:lnTo>
                  <a:pt x="191047" y="473677"/>
                </a:lnTo>
                <a:lnTo>
                  <a:pt x="239268" y="478536"/>
                </a:lnTo>
                <a:lnTo>
                  <a:pt x="287488" y="473677"/>
                </a:lnTo>
                <a:lnTo>
                  <a:pt x="332401" y="459741"/>
                </a:lnTo>
                <a:lnTo>
                  <a:pt x="373044" y="437689"/>
                </a:lnTo>
                <a:lnTo>
                  <a:pt x="408455" y="408479"/>
                </a:lnTo>
                <a:lnTo>
                  <a:pt x="437672" y="373072"/>
                </a:lnTo>
                <a:lnTo>
                  <a:pt x="459733" y="332428"/>
                </a:lnTo>
                <a:lnTo>
                  <a:pt x="473674" y="287506"/>
                </a:lnTo>
                <a:lnTo>
                  <a:pt x="478536" y="239267"/>
                </a:lnTo>
                <a:lnTo>
                  <a:pt x="473674" y="191029"/>
                </a:lnTo>
                <a:lnTo>
                  <a:pt x="459733" y="146107"/>
                </a:lnTo>
                <a:lnTo>
                  <a:pt x="437672" y="105463"/>
                </a:lnTo>
                <a:lnTo>
                  <a:pt x="408455" y="70056"/>
                </a:lnTo>
                <a:lnTo>
                  <a:pt x="373044" y="40846"/>
                </a:lnTo>
                <a:lnTo>
                  <a:pt x="332401" y="18794"/>
                </a:lnTo>
                <a:lnTo>
                  <a:pt x="287488" y="4858"/>
                </a:lnTo>
                <a:lnTo>
                  <a:pt x="239268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409194" y="2177033"/>
            <a:ext cx="478790" cy="478790"/>
          </a:xfrm>
          <a:custGeom>
            <a:rect l="l" t="t" r="r" b="b"/>
            <a:pathLst>
              <a:path w="478790" h="478789">
                <a:moveTo>
                  <a:pt x="0" y="239267"/>
                </a:moveTo>
                <a:lnTo>
                  <a:pt x="4861" y="191029"/>
                </a:lnTo>
                <a:lnTo>
                  <a:pt x="18802" y="146107"/>
                </a:lnTo>
                <a:lnTo>
                  <a:pt x="40863" y="105463"/>
                </a:lnTo>
                <a:lnTo>
                  <a:pt x="70080" y="70056"/>
                </a:lnTo>
                <a:lnTo>
                  <a:pt x="105491" y="40846"/>
                </a:lnTo>
                <a:lnTo>
                  <a:pt x="146134" y="18794"/>
                </a:lnTo>
                <a:lnTo>
                  <a:pt x="191047" y="4858"/>
                </a:lnTo>
                <a:lnTo>
                  <a:pt x="239268" y="0"/>
                </a:lnTo>
                <a:lnTo>
                  <a:pt x="287488" y="4858"/>
                </a:lnTo>
                <a:lnTo>
                  <a:pt x="332401" y="18794"/>
                </a:lnTo>
                <a:lnTo>
                  <a:pt x="373044" y="40846"/>
                </a:lnTo>
                <a:lnTo>
                  <a:pt x="408455" y="70056"/>
                </a:lnTo>
                <a:lnTo>
                  <a:pt x="437672" y="105463"/>
                </a:lnTo>
                <a:lnTo>
                  <a:pt x="459733" y="146107"/>
                </a:lnTo>
                <a:lnTo>
                  <a:pt x="473674" y="191029"/>
                </a:lnTo>
                <a:lnTo>
                  <a:pt x="478536" y="239267"/>
                </a:lnTo>
                <a:lnTo>
                  <a:pt x="473674" y="287506"/>
                </a:lnTo>
                <a:lnTo>
                  <a:pt x="459733" y="332428"/>
                </a:lnTo>
                <a:lnTo>
                  <a:pt x="437672" y="373072"/>
                </a:lnTo>
                <a:lnTo>
                  <a:pt x="408455" y="408479"/>
                </a:lnTo>
                <a:lnTo>
                  <a:pt x="373044" y="437689"/>
                </a:lnTo>
                <a:lnTo>
                  <a:pt x="332401" y="459741"/>
                </a:lnTo>
                <a:lnTo>
                  <a:pt x="287488" y="473677"/>
                </a:lnTo>
                <a:lnTo>
                  <a:pt x="239268" y="478536"/>
                </a:lnTo>
                <a:lnTo>
                  <a:pt x="191047" y="473677"/>
                </a:lnTo>
                <a:lnTo>
                  <a:pt x="146134" y="459741"/>
                </a:lnTo>
                <a:lnTo>
                  <a:pt x="105491" y="437689"/>
                </a:lnTo>
                <a:lnTo>
                  <a:pt x="70080" y="408479"/>
                </a:lnTo>
                <a:lnTo>
                  <a:pt x="40863" y="373072"/>
                </a:lnTo>
                <a:lnTo>
                  <a:pt x="18802" y="332428"/>
                </a:lnTo>
                <a:lnTo>
                  <a:pt x="4861" y="287506"/>
                </a:lnTo>
                <a:lnTo>
                  <a:pt x="0" y="239267"/>
                </a:lnTo>
                <a:close/>
              </a:path>
            </a:pathLst>
          </a:custGeom>
          <a:ln w="381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 txBox="1"/>
          <p:nvPr/>
        </p:nvSpPr>
        <p:spPr>
          <a:xfrm>
            <a:off x="572211" y="2297938"/>
            <a:ext cx="2527935" cy="8248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825"/>
              </a:lnSpc>
              <a:tabLst>
                <a:tab pos="381000"/>
              </a:tabLst>
            </a:pPr>
            <a:r>
              <a:rPr sz="1600" b="1" spc="-5">
                <a:solidFill>
                  <a:srgbClr val="FFFFFF"/>
                </a:solidFill>
                <a:latin typeface="微软雅黑"/>
                <a:cs typeface="微软雅黑"/>
              </a:rPr>
              <a:t>1	</a:t>
            </a:r>
            <a:r>
              <a:rPr sz="2100" b="1" i="1" baseline="1984">
                <a:latin typeface="微软雅黑"/>
                <a:cs typeface="微软雅黑"/>
              </a:rPr>
              <a:t>临床记录自动化</a:t>
            </a:r>
            <a:endParaRPr sz="2100" baseline="1984">
              <a:latin typeface="微软雅黑"/>
              <a:cs typeface="微软雅黑"/>
            </a:endParaRPr>
          </a:p>
          <a:p>
            <a:pPr marL="381000" marR="5080">
              <a:lnSpc>
                <a:spcPct val="150000"/>
              </a:lnSpc>
              <a:spcBef>
                <a:spcPts val="245"/>
              </a:spcBef>
            </a:pPr>
            <a:r>
              <a:rPr sz="1200">
                <a:latin typeface="微软雅黑"/>
                <a:cs typeface="微软雅黑"/>
              </a:rPr>
              <a:t>将医生的口述或非结构化的记录 转换为结构化的电子健康记录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409194" y="5005578"/>
            <a:ext cx="478790" cy="478790"/>
          </a:xfrm>
          <a:custGeom>
            <a:rect l="l" t="t" r="r" b="b"/>
            <a:pathLst>
              <a:path w="478790" h="478789">
                <a:moveTo>
                  <a:pt x="239268" y="0"/>
                </a:moveTo>
                <a:lnTo>
                  <a:pt x="191047" y="4858"/>
                </a:lnTo>
                <a:lnTo>
                  <a:pt x="146134" y="18794"/>
                </a:lnTo>
                <a:lnTo>
                  <a:pt x="105491" y="40846"/>
                </a:lnTo>
                <a:lnTo>
                  <a:pt x="70080" y="70056"/>
                </a:lnTo>
                <a:lnTo>
                  <a:pt x="40863" y="105463"/>
                </a:lnTo>
                <a:lnTo>
                  <a:pt x="18802" y="146107"/>
                </a:lnTo>
                <a:lnTo>
                  <a:pt x="4861" y="191029"/>
                </a:lnTo>
                <a:lnTo>
                  <a:pt x="0" y="239268"/>
                </a:lnTo>
                <a:lnTo>
                  <a:pt x="4861" y="287506"/>
                </a:lnTo>
                <a:lnTo>
                  <a:pt x="18802" y="332428"/>
                </a:lnTo>
                <a:lnTo>
                  <a:pt x="40863" y="373072"/>
                </a:lnTo>
                <a:lnTo>
                  <a:pt x="70080" y="408479"/>
                </a:lnTo>
                <a:lnTo>
                  <a:pt x="105491" y="437689"/>
                </a:lnTo>
                <a:lnTo>
                  <a:pt x="146134" y="459741"/>
                </a:lnTo>
                <a:lnTo>
                  <a:pt x="191047" y="473677"/>
                </a:lnTo>
                <a:lnTo>
                  <a:pt x="239268" y="478536"/>
                </a:lnTo>
                <a:lnTo>
                  <a:pt x="287488" y="473677"/>
                </a:lnTo>
                <a:lnTo>
                  <a:pt x="332401" y="459741"/>
                </a:lnTo>
                <a:lnTo>
                  <a:pt x="373044" y="437689"/>
                </a:lnTo>
                <a:lnTo>
                  <a:pt x="408455" y="408479"/>
                </a:lnTo>
                <a:lnTo>
                  <a:pt x="437672" y="373072"/>
                </a:lnTo>
                <a:lnTo>
                  <a:pt x="459733" y="332428"/>
                </a:lnTo>
                <a:lnTo>
                  <a:pt x="473674" y="287506"/>
                </a:lnTo>
                <a:lnTo>
                  <a:pt x="478536" y="239268"/>
                </a:lnTo>
                <a:lnTo>
                  <a:pt x="473674" y="191029"/>
                </a:lnTo>
                <a:lnTo>
                  <a:pt x="459733" y="146107"/>
                </a:lnTo>
                <a:lnTo>
                  <a:pt x="437672" y="105463"/>
                </a:lnTo>
                <a:lnTo>
                  <a:pt x="408455" y="70056"/>
                </a:lnTo>
                <a:lnTo>
                  <a:pt x="373044" y="40846"/>
                </a:lnTo>
                <a:lnTo>
                  <a:pt x="332401" y="18794"/>
                </a:lnTo>
                <a:lnTo>
                  <a:pt x="287488" y="4858"/>
                </a:lnTo>
                <a:lnTo>
                  <a:pt x="239268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409194" y="5005578"/>
            <a:ext cx="478790" cy="478790"/>
          </a:xfrm>
          <a:custGeom>
            <a:rect l="l" t="t" r="r" b="b"/>
            <a:pathLst>
              <a:path w="478790" h="478789">
                <a:moveTo>
                  <a:pt x="0" y="239268"/>
                </a:moveTo>
                <a:lnTo>
                  <a:pt x="4861" y="191029"/>
                </a:lnTo>
                <a:lnTo>
                  <a:pt x="18802" y="146107"/>
                </a:lnTo>
                <a:lnTo>
                  <a:pt x="40863" y="105463"/>
                </a:lnTo>
                <a:lnTo>
                  <a:pt x="70080" y="70056"/>
                </a:lnTo>
                <a:lnTo>
                  <a:pt x="105491" y="40846"/>
                </a:lnTo>
                <a:lnTo>
                  <a:pt x="146134" y="18794"/>
                </a:lnTo>
                <a:lnTo>
                  <a:pt x="191047" y="4858"/>
                </a:lnTo>
                <a:lnTo>
                  <a:pt x="239268" y="0"/>
                </a:lnTo>
                <a:lnTo>
                  <a:pt x="287488" y="4858"/>
                </a:lnTo>
                <a:lnTo>
                  <a:pt x="332401" y="18794"/>
                </a:lnTo>
                <a:lnTo>
                  <a:pt x="373044" y="40846"/>
                </a:lnTo>
                <a:lnTo>
                  <a:pt x="408455" y="70056"/>
                </a:lnTo>
                <a:lnTo>
                  <a:pt x="437672" y="105463"/>
                </a:lnTo>
                <a:lnTo>
                  <a:pt x="459733" y="146107"/>
                </a:lnTo>
                <a:lnTo>
                  <a:pt x="473674" y="191029"/>
                </a:lnTo>
                <a:lnTo>
                  <a:pt x="478536" y="239268"/>
                </a:lnTo>
                <a:lnTo>
                  <a:pt x="473674" y="287506"/>
                </a:lnTo>
                <a:lnTo>
                  <a:pt x="459733" y="332428"/>
                </a:lnTo>
                <a:lnTo>
                  <a:pt x="437672" y="373072"/>
                </a:lnTo>
                <a:lnTo>
                  <a:pt x="408455" y="408479"/>
                </a:lnTo>
                <a:lnTo>
                  <a:pt x="373044" y="437689"/>
                </a:lnTo>
                <a:lnTo>
                  <a:pt x="332401" y="459741"/>
                </a:lnTo>
                <a:lnTo>
                  <a:pt x="287488" y="473677"/>
                </a:lnTo>
                <a:lnTo>
                  <a:pt x="239268" y="478536"/>
                </a:lnTo>
                <a:lnTo>
                  <a:pt x="191047" y="473677"/>
                </a:lnTo>
                <a:lnTo>
                  <a:pt x="146134" y="459741"/>
                </a:lnTo>
                <a:lnTo>
                  <a:pt x="105491" y="437689"/>
                </a:lnTo>
                <a:lnTo>
                  <a:pt x="70080" y="408479"/>
                </a:lnTo>
                <a:lnTo>
                  <a:pt x="40863" y="373072"/>
                </a:lnTo>
                <a:lnTo>
                  <a:pt x="18802" y="332428"/>
                </a:lnTo>
                <a:lnTo>
                  <a:pt x="4861" y="287506"/>
                </a:lnTo>
                <a:lnTo>
                  <a:pt x="0" y="239268"/>
                </a:lnTo>
                <a:close/>
              </a:path>
            </a:pathLst>
          </a:custGeom>
          <a:ln w="381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 txBox="1"/>
          <p:nvPr/>
        </p:nvSpPr>
        <p:spPr>
          <a:xfrm>
            <a:off x="572211" y="5126863"/>
            <a:ext cx="2527935" cy="8248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825"/>
              </a:lnSpc>
              <a:tabLst>
                <a:tab pos="381000"/>
              </a:tabLst>
            </a:pPr>
            <a:r>
              <a:rPr sz="1600" b="1" spc="-5">
                <a:solidFill>
                  <a:srgbClr val="FFFFFF"/>
                </a:solidFill>
                <a:latin typeface="微软雅黑"/>
                <a:cs typeface="微软雅黑"/>
              </a:rPr>
              <a:t>5	</a:t>
            </a:r>
            <a:r>
              <a:rPr sz="2100" b="1" i="1" baseline="1984">
                <a:latin typeface="微软雅黑"/>
                <a:cs typeface="微软雅黑"/>
              </a:rPr>
              <a:t>医疗编码和计费</a:t>
            </a:r>
            <a:endParaRPr sz="2100" baseline="1984">
              <a:latin typeface="微软雅黑"/>
              <a:cs typeface="微软雅黑"/>
            </a:endParaRPr>
          </a:p>
          <a:p>
            <a:pPr marL="381000" marR="5080">
              <a:lnSpc>
                <a:spcPct val="150000"/>
              </a:lnSpc>
              <a:spcBef>
                <a:spcPts val="245"/>
              </a:spcBef>
            </a:pPr>
            <a:r>
              <a:rPr sz="1200">
                <a:latin typeface="微软雅黑"/>
                <a:cs typeface="微软雅黑"/>
              </a:rPr>
              <a:t>帮助将临床服务转化为标准化的 医疗计费代码。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1107135" y="1547240"/>
            <a:ext cx="484759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亿欧智库：医疗健康</a:t>
            </a:r>
            <a:r>
              <a:rPr sz="1400" b="1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大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模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型应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用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于医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疗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文本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处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理的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具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体场景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5140452" y="4933188"/>
            <a:ext cx="89915" cy="67056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3907535" y="4850891"/>
            <a:ext cx="2243328" cy="1471723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 txBox="1"/>
          <p:nvPr/>
        </p:nvSpPr>
        <p:spPr>
          <a:xfrm rot="19860000">
            <a:off x="605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 rot="19860000">
            <a:off x="4288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 rot="19860000">
            <a:off x="7971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 rot="19860000">
            <a:off x="605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 rot="19860000">
            <a:off x="4288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7" name="object 47"/>
          <p:cNvSpPr txBox="1"/>
          <p:nvPr/>
        </p:nvSpPr>
        <p:spPr>
          <a:xfrm rot="19860000">
            <a:off x="7971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8" name="object 48"/>
          <p:cNvSpPr txBox="1"/>
          <p:nvPr/>
        </p:nvSpPr>
        <p:spPr>
          <a:xfrm rot="19860000">
            <a:off x="605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 rot="19860000">
            <a:off x="4288782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 rot="19860000">
            <a:off x="7971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782806" y="6559397"/>
            <a:ext cx="1600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585858"/>
                </a:solidFill>
                <a:latin typeface="微软雅黑"/>
                <a:cs typeface="微软雅黑"/>
              </a:rPr>
              <a:t>13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62229" y="6544157"/>
            <a:ext cx="1030287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7E7E7E"/>
                </a:solidFill>
                <a:latin typeface="微软雅黑"/>
                <a:cs typeface="微软雅黑"/>
              </a:rPr>
              <a:t>数据来源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：ChatGPT</a:t>
            </a:r>
            <a:r>
              <a:rPr sz="900" spc="10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and</a:t>
            </a:r>
            <a:r>
              <a:rPr sz="900" spc="20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large</a:t>
            </a:r>
            <a:r>
              <a:rPr sz="900" spc="5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language</a:t>
            </a:r>
            <a:r>
              <a:rPr sz="900" spc="10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model</a:t>
            </a:r>
            <a:r>
              <a:rPr sz="900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(LLM)chatbots:</a:t>
            </a:r>
            <a:r>
              <a:rPr sz="900" spc="10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The current</a:t>
            </a:r>
            <a:r>
              <a:rPr sz="900" spc="-35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state</a:t>
            </a:r>
            <a:r>
              <a:rPr sz="900" spc="20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ofacceptability</a:t>
            </a:r>
            <a:r>
              <a:rPr sz="900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and</a:t>
            </a:r>
            <a:r>
              <a:rPr sz="900" spc="10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7E7E7E"/>
                </a:solidFill>
                <a:latin typeface="微软雅黑"/>
                <a:cs typeface="微软雅黑"/>
              </a:rPr>
              <a:t>a</a:t>
            </a:r>
            <a:r>
              <a:rPr sz="900" spc="10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proposal</a:t>
            </a:r>
            <a:r>
              <a:rPr sz="900" spc="-15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forguidelines</a:t>
            </a:r>
            <a:r>
              <a:rPr sz="900" spc="-30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7E7E7E"/>
                </a:solidFill>
                <a:latin typeface="微软雅黑"/>
                <a:cs typeface="微软雅黑"/>
              </a:rPr>
              <a:t>on</a:t>
            </a:r>
            <a:r>
              <a:rPr sz="900" spc="10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utilization</a:t>
            </a:r>
            <a:r>
              <a:rPr sz="900" spc="25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7E7E7E"/>
                </a:solidFill>
                <a:latin typeface="微软雅黑"/>
                <a:cs typeface="微软雅黑"/>
              </a:rPr>
              <a:t>in</a:t>
            </a:r>
            <a:r>
              <a:rPr sz="900" spc="-10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900" spc="-5">
                <a:solidFill>
                  <a:srgbClr val="7E7E7E"/>
                </a:solidFill>
                <a:latin typeface="微软雅黑"/>
                <a:cs typeface="微软雅黑"/>
              </a:rPr>
              <a:t>academicmedicine，</a:t>
            </a:r>
            <a:r>
              <a:rPr sz="900">
                <a:solidFill>
                  <a:srgbClr val="7E7E7E"/>
                </a:solidFill>
                <a:latin typeface="微软雅黑"/>
                <a:cs typeface="微软雅黑"/>
              </a:rPr>
              <a:t>公开资料，经亿欧整理绘制。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61924" y="171145"/>
            <a:ext cx="10070465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医疗健康</a:t>
            </a:r>
            <a:r>
              <a:rPr i="0">
                <a:latin typeface="微软雅黑"/>
                <a:cs typeface="微软雅黑"/>
              </a:rPr>
              <a:t>AI</a:t>
            </a:r>
            <a:r>
              <a:rPr spc="5"/>
              <a:t>大模</a:t>
            </a:r>
            <a:r>
              <a:rPr spc="-5"/>
              <a:t>型</a:t>
            </a:r>
            <a:r>
              <a:rPr spc="5"/>
              <a:t>健</a:t>
            </a:r>
            <a:r>
              <a:rPr spc="-15"/>
              <a:t>康</a:t>
            </a:r>
            <a:r>
              <a:rPr spc="5"/>
              <a:t>场景</a:t>
            </a:r>
            <a:r>
              <a:rPr spc="-20"/>
              <a:t>应</a:t>
            </a:r>
            <a:r>
              <a:rPr spc="5"/>
              <a:t>用</a:t>
            </a:r>
            <a:r>
              <a:rPr i="0">
                <a:latin typeface="微软雅黑"/>
                <a:cs typeface="微软雅黑"/>
              </a:rPr>
              <a:t>-</a:t>
            </a:r>
            <a:r>
              <a:rPr spc="5"/>
              <a:t>学</a:t>
            </a:r>
            <a:r>
              <a:rPr spc="-15"/>
              <a:t>术</a:t>
            </a:r>
            <a:r>
              <a:rPr spc="5"/>
              <a:t>科研</a:t>
            </a:r>
            <a:r>
              <a:rPr spc="-20"/>
              <a:t>：</a:t>
            </a:r>
            <a:r>
              <a:rPr spc="5"/>
              <a:t>在使</a:t>
            </a:r>
            <a:r>
              <a:rPr spc="-20"/>
              <a:t>用</a:t>
            </a:r>
            <a:r>
              <a:rPr spc="5"/>
              <a:t>过程</a:t>
            </a:r>
            <a:r>
              <a:rPr spc="-20"/>
              <a:t>中</a:t>
            </a:r>
            <a:r>
              <a:rPr spc="5"/>
              <a:t>，具</a:t>
            </a:r>
            <a:r>
              <a:rPr spc="-20"/>
              <a:t>有</a:t>
            </a:r>
            <a:r>
              <a:rPr spc="5"/>
              <a:t>抄袭</a:t>
            </a:r>
            <a:r>
              <a:rPr spc="-20"/>
              <a:t>、</a:t>
            </a:r>
            <a:r>
              <a:rPr spc="5"/>
              <a:t>可信</a:t>
            </a:r>
            <a:r>
              <a:rPr spc="-20"/>
              <a:t>度</a:t>
            </a:r>
            <a:r>
              <a:rPr spc="5"/>
              <a:t>等诸</a:t>
            </a:r>
            <a:r>
              <a:rPr spc="-20"/>
              <a:t>多</a:t>
            </a:r>
            <a:r>
              <a:rPr spc="5"/>
              <a:t>风险</a:t>
            </a:r>
          </a:p>
        </p:txBody>
      </p:sp>
      <p:sp>
        <p:nvSpPr>
          <p:cNvPr id="5" name="object 5"/>
          <p:cNvSpPr/>
          <p:nvPr/>
        </p:nvSpPr>
        <p:spPr>
          <a:xfrm>
            <a:off x="716280" y="1097280"/>
            <a:ext cx="5070475" cy="782320"/>
          </a:xfrm>
          <a:custGeom>
            <a:rect l="l" t="t" r="r" b="b"/>
            <a:pathLst>
              <a:path w="5070475" h="782319">
                <a:moveTo>
                  <a:pt x="4940046" y="0"/>
                </a:moveTo>
                <a:lnTo>
                  <a:pt x="0" y="0"/>
                </a:lnTo>
                <a:lnTo>
                  <a:pt x="0" y="651510"/>
                </a:lnTo>
                <a:lnTo>
                  <a:pt x="130301" y="781812"/>
                </a:lnTo>
                <a:lnTo>
                  <a:pt x="5070348" y="781812"/>
                </a:lnTo>
                <a:lnTo>
                  <a:pt x="5070348" y="130302"/>
                </a:lnTo>
                <a:lnTo>
                  <a:pt x="4940046" y="0"/>
                </a:lnTo>
                <a:close/>
              </a:path>
            </a:pathLst>
          </a:custGeom>
          <a:solidFill>
            <a:srgbClr val="1D9ED2">
              <a:alpha val="1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716280" y="1097280"/>
            <a:ext cx="5070475" cy="782320"/>
          </a:xfrm>
          <a:custGeom>
            <a:rect l="l" t="t" r="r" b="b"/>
            <a:pathLst>
              <a:path w="5070475" h="782319">
                <a:moveTo>
                  <a:pt x="0" y="0"/>
                </a:moveTo>
                <a:lnTo>
                  <a:pt x="4940046" y="0"/>
                </a:lnTo>
                <a:lnTo>
                  <a:pt x="5070348" y="130302"/>
                </a:lnTo>
                <a:lnTo>
                  <a:pt x="5070348" y="781812"/>
                </a:lnTo>
                <a:lnTo>
                  <a:pt x="130301" y="781812"/>
                </a:lnTo>
                <a:lnTo>
                  <a:pt x="0" y="65151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1D9E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189126" y="1130332"/>
            <a:ext cx="4382770" cy="697865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生成初稿</a:t>
            </a:r>
            <a:endParaRPr sz="1400">
              <a:latin typeface="微软雅黑"/>
              <a:cs typeface="微软雅黑"/>
            </a:endParaRPr>
          </a:p>
          <a:p>
            <a:pPr marL="12700" marR="5080">
              <a:lnSpc>
                <a:spcPts val="1730"/>
              </a:lnSpc>
              <a:spcBef>
                <a:spcPts val="20"/>
              </a:spcBef>
            </a:pP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Cha</a:t>
            </a:r>
            <a:r>
              <a:rPr sz="1200" spc="-10">
                <a:solidFill>
                  <a:srgbClr val="333333"/>
                </a:solidFill>
                <a:latin typeface="微软雅黑"/>
                <a:cs typeface="微软雅黑"/>
              </a:rPr>
              <a:t>t</a:t>
            </a:r>
            <a:r>
              <a:rPr sz="1200" spc="-5">
                <a:solidFill>
                  <a:srgbClr val="333333"/>
                </a:solidFill>
                <a:latin typeface="微软雅黑"/>
                <a:cs typeface="微软雅黑"/>
              </a:rPr>
              <a:t>G</a:t>
            </a: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P</a:t>
            </a:r>
            <a:r>
              <a:rPr sz="1200" spc="-5">
                <a:solidFill>
                  <a:srgbClr val="333333"/>
                </a:solidFill>
                <a:latin typeface="微软雅黑"/>
                <a:cs typeface="微软雅黑"/>
              </a:rPr>
              <a:t>T</a:t>
            </a: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和</a:t>
            </a:r>
            <a:r>
              <a:rPr sz="1200" spc="-5">
                <a:solidFill>
                  <a:srgbClr val="333333"/>
                </a:solidFill>
                <a:latin typeface="微软雅黑"/>
                <a:cs typeface="微软雅黑"/>
              </a:rPr>
              <a:t>LLM</a:t>
            </a: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s可以用于生成学术论文、研究提案或其他学术文 件的初稿。它们可以为作者提供一个起点，帮助加快写作过程。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46531" y="1217675"/>
            <a:ext cx="539750" cy="541020"/>
          </a:xfrm>
          <a:prstGeom prst="rect">
            <a:avLst/>
          </a:prstGeom>
          <a:solidFill>
            <a:srgbClr val="1D9ED2"/>
          </a:solidFill>
        </p:spPr>
        <p:txBody>
          <a:bodyPr vert="horz" wrap="square" lIns="0" tIns="124460" rIns="0" bIns="0" rtlCol="0">
            <a:spAutoFit/>
          </a:bodyPr>
          <a:lstStyle/>
          <a:p>
            <a:pPr marL="127000">
              <a:lnSpc>
                <a:spcPct val="100000"/>
              </a:lnSpc>
              <a:spcBef>
                <a:spcPts val="980"/>
              </a:spcBef>
            </a:pPr>
            <a:r>
              <a:rPr sz="1800" b="1" spc="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716280" y="2005583"/>
            <a:ext cx="5070475" cy="780415"/>
          </a:xfrm>
          <a:custGeom>
            <a:rect l="l" t="t" r="r" b="b"/>
            <a:pathLst>
              <a:path w="5070475" h="780414">
                <a:moveTo>
                  <a:pt x="4940300" y="0"/>
                </a:moveTo>
                <a:lnTo>
                  <a:pt x="0" y="0"/>
                </a:lnTo>
                <a:lnTo>
                  <a:pt x="0" y="650239"/>
                </a:lnTo>
                <a:lnTo>
                  <a:pt x="130048" y="780288"/>
                </a:lnTo>
                <a:lnTo>
                  <a:pt x="5070348" y="780288"/>
                </a:lnTo>
                <a:lnTo>
                  <a:pt x="5070348" y="130048"/>
                </a:lnTo>
                <a:lnTo>
                  <a:pt x="4940300" y="0"/>
                </a:lnTo>
                <a:close/>
              </a:path>
            </a:pathLst>
          </a:custGeom>
          <a:solidFill>
            <a:srgbClr val="1D9ED2">
              <a:alpha val="1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716280" y="2005583"/>
            <a:ext cx="5070475" cy="780415"/>
          </a:xfrm>
          <a:custGeom>
            <a:rect l="l" t="t" r="r" b="b"/>
            <a:pathLst>
              <a:path w="5070475" h="780414">
                <a:moveTo>
                  <a:pt x="0" y="0"/>
                </a:moveTo>
                <a:lnTo>
                  <a:pt x="4940300" y="0"/>
                </a:lnTo>
                <a:lnTo>
                  <a:pt x="5070348" y="130048"/>
                </a:lnTo>
                <a:lnTo>
                  <a:pt x="5070348" y="780288"/>
                </a:lnTo>
                <a:lnTo>
                  <a:pt x="130048" y="780288"/>
                </a:lnTo>
                <a:lnTo>
                  <a:pt x="0" y="650239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1D9E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1189126" y="2038404"/>
            <a:ext cx="4382770" cy="697865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编辑和完善文本</a:t>
            </a:r>
            <a:endParaRPr sz="1400">
              <a:latin typeface="微软雅黑"/>
              <a:cs typeface="微软雅黑"/>
            </a:endParaRPr>
          </a:p>
          <a:p>
            <a:pPr marL="12700" marR="5080">
              <a:lnSpc>
                <a:spcPts val="1730"/>
              </a:lnSpc>
              <a:spcBef>
                <a:spcPts val="20"/>
              </a:spcBef>
            </a:pP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Cha</a:t>
            </a:r>
            <a:r>
              <a:rPr sz="1200" spc="-10">
                <a:solidFill>
                  <a:srgbClr val="333333"/>
                </a:solidFill>
                <a:latin typeface="微软雅黑"/>
                <a:cs typeface="微软雅黑"/>
              </a:rPr>
              <a:t>t</a:t>
            </a:r>
            <a:r>
              <a:rPr sz="1200" spc="-5">
                <a:solidFill>
                  <a:srgbClr val="333333"/>
                </a:solidFill>
                <a:latin typeface="微软雅黑"/>
                <a:cs typeface="微软雅黑"/>
              </a:rPr>
              <a:t>G</a:t>
            </a: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P</a:t>
            </a:r>
            <a:r>
              <a:rPr sz="1200" spc="-5">
                <a:solidFill>
                  <a:srgbClr val="333333"/>
                </a:solidFill>
                <a:latin typeface="微软雅黑"/>
                <a:cs typeface="微软雅黑"/>
              </a:rPr>
              <a:t>T</a:t>
            </a: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和</a:t>
            </a:r>
            <a:r>
              <a:rPr sz="1200" spc="-5">
                <a:solidFill>
                  <a:srgbClr val="333333"/>
                </a:solidFill>
                <a:latin typeface="微软雅黑"/>
                <a:cs typeface="微软雅黑"/>
              </a:rPr>
              <a:t>LLM</a:t>
            </a: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s可以用于编辑和完善学术文本。它们可以提出风 格、语法和清晰度方面的改进意见，帮助作者提高写作质量。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46531" y="2125979"/>
            <a:ext cx="539750" cy="539750"/>
          </a:xfrm>
          <a:prstGeom prst="rect">
            <a:avLst/>
          </a:prstGeom>
          <a:solidFill>
            <a:srgbClr val="1D9ED2"/>
          </a:solidFill>
        </p:spPr>
        <p:txBody>
          <a:bodyPr vert="horz" wrap="square" lIns="0" tIns="123825" rIns="0" bIns="0" rtlCol="0">
            <a:spAutoFit/>
          </a:bodyPr>
          <a:lstStyle/>
          <a:p>
            <a:pPr marL="127000">
              <a:lnSpc>
                <a:spcPct val="100000"/>
              </a:lnSpc>
              <a:spcBef>
                <a:spcPts val="975"/>
              </a:spcBef>
            </a:pPr>
            <a:r>
              <a:rPr sz="1800" b="1" spc="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16280" y="2913888"/>
            <a:ext cx="5070475" cy="780415"/>
          </a:xfrm>
          <a:custGeom>
            <a:rect l="l" t="t" r="r" b="b"/>
            <a:pathLst>
              <a:path w="5070475" h="780414">
                <a:moveTo>
                  <a:pt x="4940300" y="0"/>
                </a:moveTo>
                <a:lnTo>
                  <a:pt x="0" y="0"/>
                </a:lnTo>
                <a:lnTo>
                  <a:pt x="0" y="650239"/>
                </a:lnTo>
                <a:lnTo>
                  <a:pt x="130048" y="780288"/>
                </a:lnTo>
                <a:lnTo>
                  <a:pt x="5070348" y="780288"/>
                </a:lnTo>
                <a:lnTo>
                  <a:pt x="5070348" y="130048"/>
                </a:lnTo>
                <a:lnTo>
                  <a:pt x="4940300" y="0"/>
                </a:lnTo>
                <a:close/>
              </a:path>
            </a:pathLst>
          </a:custGeom>
          <a:solidFill>
            <a:srgbClr val="1D9ED2">
              <a:alpha val="1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716280" y="2913888"/>
            <a:ext cx="5070475" cy="780415"/>
          </a:xfrm>
          <a:custGeom>
            <a:rect l="l" t="t" r="r" b="b"/>
            <a:pathLst>
              <a:path w="5070475" h="780414">
                <a:moveTo>
                  <a:pt x="0" y="0"/>
                </a:moveTo>
                <a:lnTo>
                  <a:pt x="4940300" y="0"/>
                </a:lnTo>
                <a:lnTo>
                  <a:pt x="5070348" y="130048"/>
                </a:lnTo>
                <a:lnTo>
                  <a:pt x="5070348" y="780288"/>
                </a:lnTo>
                <a:lnTo>
                  <a:pt x="130048" y="780288"/>
                </a:lnTo>
                <a:lnTo>
                  <a:pt x="0" y="650239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1D9E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1189126" y="2945490"/>
            <a:ext cx="4445000" cy="698500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45"/>
              </a:spcBef>
            </a:pP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文献综述和数据分析</a:t>
            </a:r>
            <a:endParaRPr sz="1400">
              <a:latin typeface="微软雅黑"/>
              <a:cs typeface="微软雅黑"/>
            </a:endParaRPr>
          </a:p>
          <a:p>
            <a:pPr marL="12700" marR="5080">
              <a:lnSpc>
                <a:spcPts val="1730"/>
              </a:lnSpc>
              <a:spcBef>
                <a:spcPts val="20"/>
              </a:spcBef>
            </a:pPr>
            <a:r>
              <a:rPr sz="1200" spc="-5">
                <a:solidFill>
                  <a:srgbClr val="333333"/>
                </a:solidFill>
                <a:latin typeface="微软雅黑"/>
                <a:cs typeface="微软雅黑"/>
              </a:rPr>
              <a:t>LL</a:t>
            </a: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M可以帮助研究人员找到相关研究、提取关键信息和分析大型数 据集，节省时间和精力。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46531" y="3032760"/>
            <a:ext cx="539750" cy="541020"/>
          </a:xfrm>
          <a:prstGeom prst="rect">
            <a:avLst/>
          </a:prstGeom>
          <a:solidFill>
            <a:srgbClr val="1D9ED2"/>
          </a:solidFill>
        </p:spPr>
        <p:txBody>
          <a:bodyPr vert="horz" wrap="square" lIns="0" tIns="125095" rIns="0" bIns="0" rtlCol="0">
            <a:spAutoFit/>
          </a:bodyPr>
          <a:lstStyle/>
          <a:p>
            <a:pPr marL="127000">
              <a:lnSpc>
                <a:spcPct val="100000"/>
              </a:lnSpc>
              <a:spcBef>
                <a:spcPts val="985"/>
              </a:spcBef>
            </a:pPr>
            <a:r>
              <a:rPr sz="1800" b="1" spc="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716280" y="3820667"/>
            <a:ext cx="5070475" cy="780415"/>
          </a:xfrm>
          <a:custGeom>
            <a:rect l="l" t="t" r="r" b="b"/>
            <a:pathLst>
              <a:path w="5070475" h="780414">
                <a:moveTo>
                  <a:pt x="4940300" y="0"/>
                </a:moveTo>
                <a:lnTo>
                  <a:pt x="0" y="0"/>
                </a:lnTo>
                <a:lnTo>
                  <a:pt x="0" y="650239"/>
                </a:lnTo>
                <a:lnTo>
                  <a:pt x="130048" y="780287"/>
                </a:lnTo>
                <a:lnTo>
                  <a:pt x="5070348" y="780287"/>
                </a:lnTo>
                <a:lnTo>
                  <a:pt x="5070348" y="130047"/>
                </a:lnTo>
                <a:lnTo>
                  <a:pt x="4940300" y="0"/>
                </a:lnTo>
                <a:close/>
              </a:path>
            </a:pathLst>
          </a:custGeom>
          <a:solidFill>
            <a:srgbClr val="1D9ED2">
              <a:alpha val="1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716280" y="3820667"/>
            <a:ext cx="5070475" cy="780415"/>
          </a:xfrm>
          <a:custGeom>
            <a:rect l="l" t="t" r="r" b="b"/>
            <a:pathLst>
              <a:path w="5070475" h="780414">
                <a:moveTo>
                  <a:pt x="0" y="0"/>
                </a:moveTo>
                <a:lnTo>
                  <a:pt x="4940300" y="0"/>
                </a:lnTo>
                <a:lnTo>
                  <a:pt x="5070348" y="130047"/>
                </a:lnTo>
                <a:lnTo>
                  <a:pt x="5070348" y="780287"/>
                </a:lnTo>
                <a:lnTo>
                  <a:pt x="130048" y="780287"/>
                </a:lnTo>
                <a:lnTo>
                  <a:pt x="0" y="650239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1D9E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 txBox="1"/>
          <p:nvPr/>
        </p:nvSpPr>
        <p:spPr>
          <a:xfrm>
            <a:off x="1189126" y="3853826"/>
            <a:ext cx="4363085" cy="69850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语言翻译</a:t>
            </a:r>
            <a:endParaRPr sz="1400">
              <a:latin typeface="微软雅黑"/>
              <a:cs typeface="微软雅黑"/>
            </a:endParaRPr>
          </a:p>
          <a:p>
            <a:pPr marL="12700" marR="5080">
              <a:lnSpc>
                <a:spcPts val="1730"/>
              </a:lnSpc>
              <a:spcBef>
                <a:spcPts val="20"/>
              </a:spcBef>
            </a:pPr>
            <a:r>
              <a:rPr sz="1200" spc="-5">
                <a:solidFill>
                  <a:srgbClr val="333333"/>
                </a:solidFill>
                <a:latin typeface="微软雅黑"/>
                <a:cs typeface="微软雅黑"/>
              </a:rPr>
              <a:t>LLMs</a:t>
            </a: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可以用于语言翻译，使研究人员能够访问和理解不同语言的 科学文献。这有助于促进国际间的合作和知识交流。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46531" y="3941064"/>
            <a:ext cx="539750" cy="539750"/>
          </a:xfrm>
          <a:prstGeom prst="rect">
            <a:avLst/>
          </a:prstGeom>
          <a:solidFill>
            <a:srgbClr val="1D9ED2"/>
          </a:solidFill>
        </p:spPr>
        <p:txBody>
          <a:bodyPr vert="horz" wrap="square" lIns="0" tIns="125095" rIns="0" bIns="0" rtlCol="0">
            <a:spAutoFit/>
          </a:bodyPr>
          <a:lstStyle/>
          <a:p>
            <a:pPr marL="127000">
              <a:lnSpc>
                <a:spcPct val="100000"/>
              </a:lnSpc>
              <a:spcBef>
                <a:spcPts val="985"/>
              </a:spcBef>
            </a:pPr>
            <a:r>
              <a:rPr sz="1800" b="1" spc="5">
                <a:solidFill>
                  <a:srgbClr val="FFFFFF"/>
                </a:solidFill>
                <a:latin typeface="微软雅黑"/>
                <a:cs typeface="微软雅黑"/>
              </a:rPr>
              <a:t>04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716280" y="4728971"/>
            <a:ext cx="5070475" cy="780415"/>
          </a:xfrm>
          <a:custGeom>
            <a:rect l="l" t="t" r="r" b="b"/>
            <a:pathLst>
              <a:path w="5070475" h="780414">
                <a:moveTo>
                  <a:pt x="4940300" y="0"/>
                </a:moveTo>
                <a:lnTo>
                  <a:pt x="0" y="0"/>
                </a:lnTo>
                <a:lnTo>
                  <a:pt x="0" y="650239"/>
                </a:lnTo>
                <a:lnTo>
                  <a:pt x="130048" y="780287"/>
                </a:lnTo>
                <a:lnTo>
                  <a:pt x="5070348" y="780287"/>
                </a:lnTo>
                <a:lnTo>
                  <a:pt x="5070348" y="130047"/>
                </a:lnTo>
                <a:lnTo>
                  <a:pt x="4940300" y="0"/>
                </a:lnTo>
                <a:close/>
              </a:path>
            </a:pathLst>
          </a:custGeom>
          <a:solidFill>
            <a:srgbClr val="1D9ED2">
              <a:alpha val="1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716280" y="4728971"/>
            <a:ext cx="5070475" cy="780415"/>
          </a:xfrm>
          <a:custGeom>
            <a:rect l="l" t="t" r="r" b="b"/>
            <a:pathLst>
              <a:path w="5070475" h="780414">
                <a:moveTo>
                  <a:pt x="0" y="0"/>
                </a:moveTo>
                <a:lnTo>
                  <a:pt x="4940300" y="0"/>
                </a:lnTo>
                <a:lnTo>
                  <a:pt x="5070348" y="130047"/>
                </a:lnTo>
                <a:lnTo>
                  <a:pt x="5070348" y="780287"/>
                </a:lnTo>
                <a:lnTo>
                  <a:pt x="130048" y="780287"/>
                </a:lnTo>
                <a:lnTo>
                  <a:pt x="0" y="650239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1D9E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1189126" y="4762024"/>
            <a:ext cx="4363085" cy="697865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临床决策支持</a:t>
            </a:r>
            <a:endParaRPr sz="1400">
              <a:latin typeface="微软雅黑"/>
              <a:cs typeface="微软雅黑"/>
            </a:endParaRPr>
          </a:p>
          <a:p>
            <a:pPr marL="12700" marR="5080">
              <a:lnSpc>
                <a:spcPts val="1730"/>
              </a:lnSpc>
              <a:spcBef>
                <a:spcPts val="20"/>
              </a:spcBef>
            </a:pPr>
            <a:r>
              <a:rPr sz="1200" spc="-5">
                <a:solidFill>
                  <a:srgbClr val="333333"/>
                </a:solidFill>
                <a:latin typeface="微软雅黑"/>
                <a:cs typeface="微软雅黑"/>
              </a:rPr>
              <a:t>LLMs</a:t>
            </a: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可以在临床决策中提供支持，通过分析患者数据、医疗记录 和研究文献，帮助医疗专业人员诊断疾病。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46531" y="4849367"/>
            <a:ext cx="539750" cy="539750"/>
          </a:xfrm>
          <a:prstGeom prst="rect">
            <a:avLst/>
          </a:prstGeom>
          <a:solidFill>
            <a:srgbClr val="1D9ED2"/>
          </a:solidFill>
        </p:spPr>
        <p:txBody>
          <a:bodyPr vert="horz" wrap="square" lIns="0" tIns="124460" rIns="0" bIns="0" rtlCol="0">
            <a:spAutoFit/>
          </a:bodyPr>
          <a:lstStyle/>
          <a:p>
            <a:pPr marL="127000">
              <a:lnSpc>
                <a:spcPct val="100000"/>
              </a:lnSpc>
              <a:spcBef>
                <a:spcPts val="980"/>
              </a:spcBef>
            </a:pPr>
            <a:r>
              <a:rPr sz="1800" b="1" spc="5">
                <a:solidFill>
                  <a:srgbClr val="FFFFFF"/>
                </a:solidFill>
                <a:latin typeface="微软雅黑"/>
                <a:cs typeface="微软雅黑"/>
              </a:rPr>
              <a:t>05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716280" y="5635752"/>
            <a:ext cx="5070475" cy="782320"/>
          </a:xfrm>
          <a:custGeom>
            <a:rect l="l" t="t" r="r" b="b"/>
            <a:pathLst>
              <a:path w="5070475" h="782320">
                <a:moveTo>
                  <a:pt x="4940046" y="0"/>
                </a:moveTo>
                <a:lnTo>
                  <a:pt x="0" y="0"/>
                </a:lnTo>
                <a:lnTo>
                  <a:pt x="0" y="651510"/>
                </a:lnTo>
                <a:lnTo>
                  <a:pt x="130301" y="781812"/>
                </a:lnTo>
                <a:lnTo>
                  <a:pt x="5070348" y="781812"/>
                </a:lnTo>
                <a:lnTo>
                  <a:pt x="5070348" y="130302"/>
                </a:lnTo>
                <a:lnTo>
                  <a:pt x="4940046" y="0"/>
                </a:lnTo>
                <a:close/>
              </a:path>
            </a:pathLst>
          </a:custGeom>
          <a:solidFill>
            <a:srgbClr val="1D9ED2">
              <a:alpha val="1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716280" y="5635752"/>
            <a:ext cx="5070475" cy="782320"/>
          </a:xfrm>
          <a:custGeom>
            <a:rect l="l" t="t" r="r" b="b"/>
            <a:pathLst>
              <a:path w="5070475" h="782320">
                <a:moveTo>
                  <a:pt x="0" y="0"/>
                </a:moveTo>
                <a:lnTo>
                  <a:pt x="4940046" y="0"/>
                </a:lnTo>
                <a:lnTo>
                  <a:pt x="5070348" y="130302"/>
                </a:lnTo>
                <a:lnTo>
                  <a:pt x="5070348" y="781812"/>
                </a:lnTo>
                <a:lnTo>
                  <a:pt x="130301" y="781812"/>
                </a:lnTo>
                <a:lnTo>
                  <a:pt x="0" y="65151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1D9E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1189126" y="5669853"/>
            <a:ext cx="4363085" cy="69850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医学教育和培训</a:t>
            </a:r>
            <a:endParaRPr sz="1400">
              <a:latin typeface="微软雅黑"/>
              <a:cs typeface="微软雅黑"/>
            </a:endParaRPr>
          </a:p>
          <a:p>
            <a:pPr marL="12700" marR="5080">
              <a:lnSpc>
                <a:spcPts val="1730"/>
              </a:lnSpc>
              <a:spcBef>
                <a:spcPts val="20"/>
              </a:spcBef>
            </a:pPr>
            <a:r>
              <a:rPr sz="1200" spc="-5">
                <a:solidFill>
                  <a:srgbClr val="333333"/>
                </a:solidFill>
                <a:latin typeface="微软雅黑"/>
                <a:cs typeface="微软雅黑"/>
              </a:rPr>
              <a:t>LLMs</a:t>
            </a: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可以在医学教育和培训项目中使用。它们可以提供互动学习 体验，回答学生的问题，并模拟患者接触，增强学习过程。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46531" y="5756147"/>
            <a:ext cx="539750" cy="541020"/>
          </a:xfrm>
          <a:prstGeom prst="rect">
            <a:avLst/>
          </a:prstGeom>
          <a:solidFill>
            <a:srgbClr val="1D9ED2"/>
          </a:solidFill>
        </p:spPr>
        <p:txBody>
          <a:bodyPr vert="horz" wrap="square" lIns="0" tIns="125095" rIns="0" bIns="0" rtlCol="0">
            <a:spAutoFit/>
          </a:bodyPr>
          <a:lstStyle/>
          <a:p>
            <a:pPr marL="127000">
              <a:lnSpc>
                <a:spcPct val="100000"/>
              </a:lnSpc>
              <a:spcBef>
                <a:spcPts val="985"/>
              </a:spcBef>
            </a:pPr>
            <a:r>
              <a:rPr sz="1800" b="1" spc="5">
                <a:solidFill>
                  <a:srgbClr val="FFFFFF"/>
                </a:solidFill>
                <a:latin typeface="微软雅黑"/>
                <a:cs typeface="微软雅黑"/>
              </a:rPr>
              <a:t>06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29" name="object 29"/>
          <p:cNvSpPr/>
          <p:nvPr/>
        </p:nvSpPr>
        <p:spPr>
          <a:xfrm flipH="1">
            <a:off x="6432803" y="1295400"/>
            <a:ext cx="0" cy="4904105"/>
          </a:xfrm>
          <a:custGeom>
            <a:rect l="l" t="t" r="r" b="b"/>
            <a:pathLst>
              <a:path h="4904105">
                <a:moveTo>
                  <a:pt x="0" y="0"/>
                </a:moveTo>
                <a:lnTo>
                  <a:pt x="0" y="4904105"/>
                </a:lnTo>
              </a:path>
            </a:pathLst>
          </a:custGeom>
          <a:ln w="6350">
            <a:solidFill>
              <a:srgbClr val="1D9E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 txBox="1"/>
          <p:nvPr/>
        </p:nvSpPr>
        <p:spPr>
          <a:xfrm>
            <a:off x="6584442" y="1202562"/>
            <a:ext cx="27559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10">
                <a:solidFill>
                  <a:srgbClr val="1D9ED2"/>
                </a:solidFill>
                <a:latin typeface="微软雅黑"/>
                <a:cs typeface="微软雅黑"/>
              </a:rPr>
              <a:t>01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034530" y="1028561"/>
            <a:ext cx="4634230" cy="960119"/>
          </a:xfrm>
          <a:prstGeom prst="rect">
            <a:avLst/>
          </a:prstGeom>
        </p:spPr>
        <p:txBody>
          <a:bodyPr vert="horz" wrap="square" lIns="0" tIns="660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20"/>
              </a:spcBef>
            </a:pP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可信度挑战</a:t>
            </a:r>
            <a:endParaRPr sz="1400">
              <a:latin typeface="微软雅黑"/>
              <a:cs typeface="微软雅黑"/>
            </a:endParaRPr>
          </a:p>
          <a:p>
            <a:pPr marL="29209" marR="5080" algn="just">
              <a:lnSpc>
                <a:spcPct val="120000"/>
              </a:lnSpc>
              <a:spcBef>
                <a:spcPts val="75"/>
              </a:spcBef>
            </a:pP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由于Cha</a:t>
            </a:r>
            <a:r>
              <a:rPr sz="1200" spc="-10">
                <a:solidFill>
                  <a:srgbClr val="333333"/>
                </a:solidFill>
                <a:latin typeface="微软雅黑"/>
                <a:cs typeface="微软雅黑"/>
              </a:rPr>
              <a:t>t</a:t>
            </a:r>
            <a:r>
              <a:rPr sz="1200" spc="-5">
                <a:solidFill>
                  <a:srgbClr val="333333"/>
                </a:solidFill>
                <a:latin typeface="微软雅黑"/>
                <a:cs typeface="微软雅黑"/>
              </a:rPr>
              <a:t>G</a:t>
            </a: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P</a:t>
            </a:r>
            <a:r>
              <a:rPr sz="1200" spc="-5">
                <a:solidFill>
                  <a:srgbClr val="333333"/>
                </a:solidFill>
                <a:latin typeface="微软雅黑"/>
                <a:cs typeface="微软雅黑"/>
              </a:rPr>
              <a:t>T</a:t>
            </a: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是基于大量文本数据进行训练的语言模型，它生成的内 容可能缺乏可信度。它可能会产生不准确、不完整或有偏见的信息，  这可能会对医学写作的准确性和可靠性产生负面影响。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584442" y="2307412"/>
            <a:ext cx="27559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10">
                <a:solidFill>
                  <a:srgbClr val="585858"/>
                </a:solidFill>
                <a:latin typeface="微软雅黑"/>
                <a:cs typeface="微软雅黑"/>
              </a:rPr>
              <a:t>02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7034530" y="2133990"/>
            <a:ext cx="4634230" cy="960119"/>
          </a:xfrm>
          <a:prstGeom prst="rect">
            <a:avLst/>
          </a:prstGeom>
        </p:spPr>
        <p:txBody>
          <a:bodyPr vert="horz" wrap="square" lIns="0" tIns="660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20"/>
              </a:spcBef>
            </a:pP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抄袭风险</a:t>
            </a:r>
            <a:endParaRPr sz="1400">
              <a:latin typeface="微软雅黑"/>
              <a:cs typeface="微软雅黑"/>
            </a:endParaRPr>
          </a:p>
          <a:p>
            <a:pPr marL="29209" marR="5080">
              <a:lnSpc>
                <a:spcPct val="120100"/>
              </a:lnSpc>
              <a:spcBef>
                <a:spcPts val="70"/>
              </a:spcBef>
            </a:pP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在医学写作中，抄袭是严重违反学术道德和版权法的行为。使用 </a:t>
            </a:r>
            <a:r>
              <a:rPr sz="1200" spc="-5">
                <a:solidFill>
                  <a:srgbClr val="333333"/>
                </a:solidFill>
                <a:latin typeface="微软雅黑"/>
                <a:cs typeface="微软雅黑"/>
              </a:rPr>
              <a:t>ChatGPT时，作者需要确保生成的内容不会侵犯他人的版权，并采取 </a:t>
            </a: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适当的引用和参考文献的方式。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6584442" y="3413252"/>
            <a:ext cx="27559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10">
                <a:solidFill>
                  <a:srgbClr val="1D9ED2"/>
                </a:solidFill>
                <a:latin typeface="微软雅黑"/>
                <a:cs typeface="微软雅黑"/>
              </a:rPr>
              <a:t>03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034530" y="3239525"/>
            <a:ext cx="4787900" cy="960119"/>
          </a:xfrm>
          <a:prstGeom prst="rect">
            <a:avLst/>
          </a:prstGeom>
        </p:spPr>
        <p:txBody>
          <a:bodyPr vert="horz" wrap="square" lIns="0" tIns="660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20"/>
              </a:spcBef>
            </a:pP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透明度挑战</a:t>
            </a:r>
            <a:endParaRPr sz="1400">
              <a:latin typeface="微软雅黑"/>
              <a:cs typeface="微软雅黑"/>
            </a:endParaRPr>
          </a:p>
          <a:p>
            <a:pPr marL="29209" marR="5080">
              <a:lnSpc>
                <a:spcPct val="120000"/>
              </a:lnSpc>
              <a:spcBef>
                <a:spcPts val="70"/>
              </a:spcBef>
            </a:pP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Cha</a:t>
            </a:r>
            <a:r>
              <a:rPr sz="1200" spc="-10">
                <a:solidFill>
                  <a:srgbClr val="333333"/>
                </a:solidFill>
                <a:latin typeface="微软雅黑"/>
                <a:cs typeface="微软雅黑"/>
              </a:rPr>
              <a:t>t</a:t>
            </a:r>
            <a:r>
              <a:rPr sz="1200" spc="-5">
                <a:solidFill>
                  <a:srgbClr val="333333"/>
                </a:solidFill>
                <a:latin typeface="微软雅黑"/>
                <a:cs typeface="微软雅黑"/>
              </a:rPr>
              <a:t>G</a:t>
            </a: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P</a:t>
            </a:r>
            <a:r>
              <a:rPr sz="1200" spc="-5">
                <a:solidFill>
                  <a:srgbClr val="333333"/>
                </a:solidFill>
                <a:latin typeface="微软雅黑"/>
                <a:cs typeface="微软雅黑"/>
              </a:rPr>
              <a:t>T</a:t>
            </a: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生成的文本</a:t>
            </a:r>
            <a:r>
              <a:rPr sz="1200" spc="10">
                <a:solidFill>
                  <a:srgbClr val="333333"/>
                </a:solidFill>
                <a:latin typeface="微软雅黑"/>
                <a:cs typeface="微软雅黑"/>
              </a:rPr>
              <a:t>可</a:t>
            </a: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能缺乏透明度，即无法追溯其来源和生成过程。 这可能导致读者无法确定文本的可靠性和准确性。在医学写作中，读 者需要了解文本的来源和基础数据，以便评估其可信度。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6584442" y="4518405"/>
            <a:ext cx="27559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10">
                <a:solidFill>
                  <a:srgbClr val="585858"/>
                </a:solidFill>
                <a:latin typeface="微软雅黑"/>
                <a:cs typeface="微软雅黑"/>
              </a:rPr>
              <a:t>04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7034530" y="4344679"/>
            <a:ext cx="4634865" cy="960119"/>
          </a:xfrm>
          <a:prstGeom prst="rect">
            <a:avLst/>
          </a:prstGeom>
        </p:spPr>
        <p:txBody>
          <a:bodyPr vert="horz" wrap="square" lIns="0" tIns="660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20"/>
              </a:spcBef>
            </a:pP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责任和权威性挑战</a:t>
            </a:r>
            <a:endParaRPr sz="1400">
              <a:latin typeface="微软雅黑"/>
              <a:cs typeface="微软雅黑"/>
            </a:endParaRPr>
          </a:p>
          <a:p>
            <a:pPr marL="29209" marR="5080" algn="just">
              <a:lnSpc>
                <a:spcPct val="120000"/>
              </a:lnSpc>
              <a:spcBef>
                <a:spcPts val="70"/>
              </a:spcBef>
            </a:pP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在医学写作中，作者需要对他们使用Cha</a:t>
            </a:r>
            <a:r>
              <a:rPr sz="1200" spc="-10">
                <a:solidFill>
                  <a:srgbClr val="333333"/>
                </a:solidFill>
                <a:latin typeface="微软雅黑"/>
                <a:cs typeface="微软雅黑"/>
              </a:rPr>
              <a:t>t</a:t>
            </a:r>
            <a:r>
              <a:rPr sz="1200" spc="-5">
                <a:solidFill>
                  <a:srgbClr val="333333"/>
                </a:solidFill>
                <a:latin typeface="微软雅黑"/>
                <a:cs typeface="微软雅黑"/>
              </a:rPr>
              <a:t>G</a:t>
            </a: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P</a:t>
            </a:r>
            <a:r>
              <a:rPr sz="1200" spc="-5">
                <a:solidFill>
                  <a:srgbClr val="333333"/>
                </a:solidFill>
                <a:latin typeface="微软雅黑"/>
                <a:cs typeface="微软雅黑"/>
              </a:rPr>
              <a:t>T</a:t>
            </a: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生成的内容负责，并确 保其准确性和权威性。医学写作需要经过专业人士的审查和验证，以 </a:t>
            </a:r>
            <a:r>
              <a:rPr sz="1200" spc="-5">
                <a:solidFill>
                  <a:srgbClr val="333333"/>
                </a:solidFill>
                <a:latin typeface="微软雅黑"/>
                <a:cs typeface="微软雅黑"/>
              </a:rPr>
              <a:t>确保内容的准确性和可靠性。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6584442" y="5623966"/>
            <a:ext cx="27559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10">
                <a:solidFill>
                  <a:srgbClr val="1D9ED2"/>
                </a:solidFill>
                <a:latin typeface="微软雅黑"/>
                <a:cs typeface="微软雅黑"/>
              </a:rPr>
              <a:t>05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7034530" y="5449143"/>
            <a:ext cx="4634230" cy="960755"/>
          </a:xfrm>
          <a:prstGeom prst="rect">
            <a:avLst/>
          </a:prstGeom>
        </p:spPr>
        <p:txBody>
          <a:bodyPr vert="horz" wrap="square" lIns="0" tIns="666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25"/>
              </a:spcBef>
            </a:pP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隐私和数据保护风险</a:t>
            </a:r>
            <a:endParaRPr sz="1400">
              <a:latin typeface="微软雅黑"/>
              <a:cs typeface="微软雅黑"/>
            </a:endParaRPr>
          </a:p>
          <a:p>
            <a:pPr marL="29209" marR="5080" algn="just">
              <a:lnSpc>
                <a:spcPct val="120000"/>
              </a:lnSpc>
              <a:spcBef>
                <a:spcPts val="75"/>
              </a:spcBef>
            </a:pP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使用Cha</a:t>
            </a:r>
            <a:r>
              <a:rPr sz="1200" spc="-10">
                <a:solidFill>
                  <a:srgbClr val="333333"/>
                </a:solidFill>
                <a:latin typeface="微软雅黑"/>
                <a:cs typeface="微软雅黑"/>
              </a:rPr>
              <a:t>t</a:t>
            </a:r>
            <a:r>
              <a:rPr sz="1200" spc="-5">
                <a:solidFill>
                  <a:srgbClr val="333333"/>
                </a:solidFill>
                <a:latin typeface="微软雅黑"/>
                <a:cs typeface="微软雅黑"/>
              </a:rPr>
              <a:t>G</a:t>
            </a: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P</a:t>
            </a:r>
            <a:r>
              <a:rPr sz="1200" spc="-5">
                <a:solidFill>
                  <a:srgbClr val="333333"/>
                </a:solidFill>
                <a:latin typeface="微软雅黑"/>
                <a:cs typeface="微软雅黑"/>
              </a:rPr>
              <a:t>T</a:t>
            </a:r>
            <a:r>
              <a:rPr sz="1200">
                <a:solidFill>
                  <a:srgbClr val="333333"/>
                </a:solidFill>
                <a:latin typeface="微软雅黑"/>
                <a:cs typeface="微软雅黑"/>
              </a:rPr>
              <a:t>时，需要确保患者和个人的隐私和数据保护。生成的文 本可能包含敏感信息，因此需要采取适当的措施来保护数据的安全性 和隐私。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6038044" y="1798309"/>
            <a:ext cx="309420" cy="387555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6088379" y="1810511"/>
            <a:ext cx="213360" cy="381762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 txBox="1"/>
          <p:nvPr/>
        </p:nvSpPr>
        <p:spPr>
          <a:xfrm>
            <a:off x="1098905" y="713613"/>
            <a:ext cx="999363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5640070"/>
              </a:tabLst>
            </a:pP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亿欧智库：医疗</a:t>
            </a:r>
            <a:r>
              <a:rPr sz="1400" b="1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大模型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应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用于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学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术科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研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的具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体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场景	亿欧智库：</a:t>
            </a:r>
            <a:r>
              <a:rPr sz="1400" b="1" i="1" spc="-25">
                <a:solidFill>
                  <a:srgbClr val="404040"/>
                </a:solidFill>
                <a:latin typeface="微软雅黑"/>
                <a:cs typeface="微软雅黑"/>
              </a:rPr>
              <a:t> 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医疗</a:t>
            </a:r>
            <a:r>
              <a:rPr sz="1400" b="1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大模型应用于学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术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科研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的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风险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与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挑战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 rot="19860000">
            <a:off x="605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 rot="19860000">
            <a:off x="4288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 rot="19860000">
            <a:off x="7971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 rot="19860000">
            <a:off x="605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7" name="object 47"/>
          <p:cNvSpPr txBox="1"/>
          <p:nvPr/>
        </p:nvSpPr>
        <p:spPr>
          <a:xfrm rot="19860000">
            <a:off x="4288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8" name="object 48"/>
          <p:cNvSpPr txBox="1"/>
          <p:nvPr/>
        </p:nvSpPr>
        <p:spPr>
          <a:xfrm rot="19860000">
            <a:off x="7971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 rot="19860000">
            <a:off x="605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 rot="19860000">
            <a:off x="4288782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1" name="object 51"/>
          <p:cNvSpPr txBox="1"/>
          <p:nvPr/>
        </p:nvSpPr>
        <p:spPr>
          <a:xfrm rot="19860000">
            <a:off x="7971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782806" y="6559397"/>
            <a:ext cx="1600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585858"/>
                </a:solidFill>
                <a:latin typeface="微软雅黑"/>
                <a:cs typeface="微软雅黑"/>
              </a:rPr>
              <a:t>14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61924" y="754456"/>
            <a:ext cx="11637010" cy="14262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5"/>
              </a:spcBef>
              <a:buClr>
                <a:srgbClr val="1D9ED2"/>
              </a:buClr>
              <a:buFont typeface="Wingdings"/>
              <a:buChar char=""/>
              <a:tabLst>
                <a:tab pos="241300"/>
              </a:tabLst>
            </a:pP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2023年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6月27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日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，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北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京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市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科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委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、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中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关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村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管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委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会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举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办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首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期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北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京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市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人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工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智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能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策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源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地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引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领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推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介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活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动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，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发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布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了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北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京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市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首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批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人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工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智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能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行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业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大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模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型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应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用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案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例。</a:t>
            </a:r>
            <a:endParaRPr sz="1400">
              <a:latin typeface="微软雅黑"/>
              <a:cs typeface="微软雅黑"/>
            </a:endParaRPr>
          </a:p>
          <a:p>
            <a:pPr marL="241300" marR="5080" indent="-228600">
              <a:lnSpc>
                <a:spcPct val="130000"/>
              </a:lnSpc>
              <a:spcBef>
                <a:spcPts val="605"/>
              </a:spcBef>
              <a:buClr>
                <a:srgbClr val="1D9ED2"/>
              </a:buClr>
              <a:buFont typeface="Wingdings"/>
              <a:buChar char=""/>
              <a:tabLst>
                <a:tab pos="241300"/>
              </a:tabLst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北京是国内大模型创新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基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础最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好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、人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才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团队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最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集中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、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研发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能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力最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强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、产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品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迭代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最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活跃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的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地区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。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一大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批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一线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科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学家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和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创业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者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集聚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北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京，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涌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现出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文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心一 言、ChatGLM等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一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批具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有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代表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性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的大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模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型产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品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。科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技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部新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一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代人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工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智能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发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展研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究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中心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发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布</a:t>
            </a:r>
            <a:r>
              <a:rPr sz="1400" spc="15">
                <a:solidFill>
                  <a:srgbClr val="404040"/>
                </a:solidFill>
                <a:latin typeface="微软雅黑"/>
                <a:cs typeface="微软雅黑"/>
              </a:rPr>
              <a:t>的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《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中国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人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工智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能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大模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型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地图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研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究报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告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》显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示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，我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国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10  亿参数规模以上的大模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型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已发</a:t>
            </a:r>
            <a:r>
              <a:rPr sz="1400" spc="-10">
                <a:solidFill>
                  <a:srgbClr val="404040"/>
                </a:solidFill>
                <a:latin typeface="微软雅黑"/>
                <a:cs typeface="微软雅黑"/>
              </a:rPr>
              <a:t>布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79个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，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其中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北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京发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布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的数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量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最多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，</a:t>
            </a:r>
            <a:r>
              <a:rPr sz="1400" spc="5">
                <a:solidFill>
                  <a:srgbClr val="404040"/>
                </a:solidFill>
                <a:latin typeface="微软雅黑"/>
                <a:cs typeface="微软雅黑"/>
              </a:rPr>
              <a:t>共</a:t>
            </a:r>
            <a:r>
              <a:rPr sz="1400" spc="-5">
                <a:solidFill>
                  <a:srgbClr val="404040"/>
                </a:solidFill>
                <a:latin typeface="微软雅黑"/>
                <a:cs typeface="微软雅黑"/>
              </a:rPr>
              <a:t>38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个，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占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全国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近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一半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，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大模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型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学者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指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数、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模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型开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源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数量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和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影响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力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等指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标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均位 居全国第一。首批应用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案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例中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，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涵盖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两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个医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疗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相关</a:t>
            </a:r>
            <a:r>
              <a:rPr sz="1400" spc="-15">
                <a:solidFill>
                  <a:srgbClr val="404040"/>
                </a:solidFill>
                <a:latin typeface="微软雅黑"/>
                <a:cs typeface="微软雅黑"/>
              </a:rPr>
              <a:t>模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型。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62229" y="6544157"/>
            <a:ext cx="20828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7E7E7E"/>
                </a:solidFill>
                <a:latin typeface="微软雅黑"/>
                <a:cs typeface="微软雅黑"/>
              </a:rPr>
              <a:t>数据来源：公开资料，经亿欧整理绘制。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61924" y="171145"/>
            <a:ext cx="8481695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北京市首批</a:t>
            </a:r>
            <a:r>
              <a:rPr i="0" spc="-5">
                <a:latin typeface="微软雅黑"/>
                <a:cs typeface="微软雅黑"/>
              </a:rPr>
              <a:t>10</a:t>
            </a:r>
            <a:r>
              <a:rPr spc="5"/>
              <a:t>个人工智能行</a:t>
            </a:r>
            <a:r>
              <a:rPr spc="-10"/>
              <a:t>业</a:t>
            </a:r>
            <a:r>
              <a:rPr spc="5"/>
              <a:t>大模</a:t>
            </a:r>
            <a:r>
              <a:rPr spc="-10"/>
              <a:t>型</a:t>
            </a:r>
            <a:r>
              <a:rPr spc="5"/>
              <a:t>应用</a:t>
            </a:r>
            <a:r>
              <a:rPr spc="-10"/>
              <a:t>案</a:t>
            </a:r>
            <a:r>
              <a:rPr spc="5"/>
              <a:t>例发</a:t>
            </a:r>
            <a:r>
              <a:rPr spc="-10"/>
              <a:t>布</a:t>
            </a:r>
            <a:r>
              <a:rPr spc="5"/>
              <a:t>，涉</a:t>
            </a:r>
            <a:r>
              <a:rPr spc="-10"/>
              <a:t>及</a:t>
            </a:r>
            <a:r>
              <a:rPr spc="5"/>
              <a:t>两个</a:t>
            </a:r>
            <a:r>
              <a:rPr spc="-10"/>
              <a:t>医</a:t>
            </a:r>
            <a:r>
              <a:rPr spc="5"/>
              <a:t>疗健</a:t>
            </a:r>
            <a:r>
              <a:rPr spc="-10"/>
              <a:t>康</a:t>
            </a:r>
            <a:r>
              <a:rPr spc="5"/>
              <a:t>案例</a:t>
            </a:r>
          </a:p>
        </p:txBody>
      </p:sp>
      <p:sp>
        <p:nvSpPr>
          <p:cNvPr id="6" name="object 6"/>
          <p:cNvSpPr/>
          <p:nvPr/>
        </p:nvSpPr>
        <p:spPr>
          <a:xfrm>
            <a:off x="621791" y="4934711"/>
            <a:ext cx="5229225" cy="1577340"/>
          </a:xfrm>
          <a:custGeom>
            <a:rect l="l" t="t" r="r" b="b"/>
            <a:pathLst>
              <a:path w="5229225" h="1577340">
                <a:moveTo>
                  <a:pt x="5135245" y="0"/>
                </a:moveTo>
                <a:lnTo>
                  <a:pt x="93548" y="0"/>
                </a:lnTo>
                <a:lnTo>
                  <a:pt x="57135" y="7356"/>
                </a:lnTo>
                <a:lnTo>
                  <a:pt x="27400" y="27416"/>
                </a:lnTo>
                <a:lnTo>
                  <a:pt x="7351" y="57167"/>
                </a:lnTo>
                <a:lnTo>
                  <a:pt x="0" y="93599"/>
                </a:lnTo>
                <a:lnTo>
                  <a:pt x="0" y="1483791"/>
                </a:lnTo>
                <a:lnTo>
                  <a:pt x="7351" y="1520204"/>
                </a:lnTo>
                <a:lnTo>
                  <a:pt x="27400" y="1549939"/>
                </a:lnTo>
                <a:lnTo>
                  <a:pt x="57135" y="1569988"/>
                </a:lnTo>
                <a:lnTo>
                  <a:pt x="93548" y="1577340"/>
                </a:lnTo>
                <a:lnTo>
                  <a:pt x="5135245" y="1577340"/>
                </a:lnTo>
                <a:lnTo>
                  <a:pt x="5171676" y="1569988"/>
                </a:lnTo>
                <a:lnTo>
                  <a:pt x="5201427" y="1549939"/>
                </a:lnTo>
                <a:lnTo>
                  <a:pt x="5221487" y="1520204"/>
                </a:lnTo>
                <a:lnTo>
                  <a:pt x="5228844" y="1483791"/>
                </a:lnTo>
                <a:lnTo>
                  <a:pt x="5228844" y="93599"/>
                </a:lnTo>
                <a:lnTo>
                  <a:pt x="5221487" y="57167"/>
                </a:lnTo>
                <a:lnTo>
                  <a:pt x="5201427" y="27416"/>
                </a:lnTo>
                <a:lnTo>
                  <a:pt x="5171676" y="7356"/>
                </a:lnTo>
                <a:lnTo>
                  <a:pt x="5135245" y="0"/>
                </a:lnTo>
                <a:close/>
              </a:path>
            </a:pathLst>
          </a:custGeom>
          <a:solidFill>
            <a:srgbClr val="585858">
              <a:alpha val="1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745032" y="5137708"/>
            <a:ext cx="5005705" cy="1135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在智慧医疗领域，基于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智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谱华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章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高精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度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千亿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中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英双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语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稠密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模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型 “GLM-130B”，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面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向中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医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领域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名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医经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验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挖掘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整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理需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求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，构建 数字中医服务平台，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探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索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高危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肺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结节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人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工智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能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临床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诊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疗和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临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床 </a:t>
            </a:r>
            <a:r>
              <a:rPr sz="1400" b="1" i="1" spc="5">
                <a:solidFill>
                  <a:srgbClr val="1D9ED2"/>
                </a:solidFill>
                <a:latin typeface="微软雅黑"/>
                <a:cs typeface="微软雅黑"/>
              </a:rPr>
              <a:t>评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价</a:t>
            </a:r>
            <a:r>
              <a:rPr sz="1400" b="1" i="1" spc="5">
                <a:solidFill>
                  <a:srgbClr val="1D9ED2"/>
                </a:solidFill>
                <a:latin typeface="微软雅黑"/>
                <a:cs typeface="微软雅黑"/>
              </a:rPr>
              <a:t>研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究</a:t>
            </a:r>
            <a:r>
              <a:rPr sz="1400" b="1" i="1" spc="5">
                <a:solidFill>
                  <a:srgbClr val="1D9ED2"/>
                </a:solidFill>
                <a:latin typeface="微软雅黑"/>
                <a:cs typeface="微软雅黑"/>
              </a:rPr>
              <a:t>等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解</a:t>
            </a:r>
            <a:r>
              <a:rPr sz="1400" b="1" i="1" spc="-10">
                <a:solidFill>
                  <a:srgbClr val="1D9ED2"/>
                </a:solidFill>
                <a:latin typeface="微软雅黑"/>
                <a:cs typeface="微软雅黑"/>
              </a:rPr>
              <a:t>决方</a:t>
            </a:r>
            <a:r>
              <a:rPr sz="1400" b="1" i="1" spc="5">
                <a:solidFill>
                  <a:srgbClr val="1D9ED2"/>
                </a:solidFill>
                <a:latin typeface="微软雅黑"/>
                <a:cs typeface="微软雅黑"/>
              </a:rPr>
              <a:t>案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，</a:t>
            </a:r>
            <a:r>
              <a:rPr sz="1400" spc="5">
                <a:solidFill>
                  <a:srgbClr val="212121"/>
                </a:solidFill>
                <a:latin typeface="微软雅黑"/>
                <a:cs typeface="微软雅黑"/>
              </a:rPr>
              <a:t>实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现</a:t>
            </a:r>
            <a:r>
              <a:rPr sz="1400" spc="5">
                <a:solidFill>
                  <a:srgbClr val="212121"/>
                </a:solidFill>
                <a:latin typeface="微软雅黑"/>
                <a:cs typeface="微软雅黑"/>
              </a:rPr>
              <a:t>中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医</a:t>
            </a:r>
            <a:r>
              <a:rPr sz="1400" spc="-10">
                <a:solidFill>
                  <a:srgbClr val="212121"/>
                </a:solidFill>
                <a:latin typeface="微软雅黑"/>
                <a:cs typeface="微软雅黑"/>
              </a:rPr>
              <a:t>临床</a:t>
            </a:r>
            <a:r>
              <a:rPr sz="1400" spc="5">
                <a:solidFill>
                  <a:srgbClr val="212121"/>
                </a:solidFill>
                <a:latin typeface="微软雅黑"/>
                <a:cs typeface="微软雅黑"/>
              </a:rPr>
              <a:t>经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验</a:t>
            </a:r>
            <a:r>
              <a:rPr sz="1400" spc="5">
                <a:solidFill>
                  <a:srgbClr val="212121"/>
                </a:solidFill>
                <a:latin typeface="微软雅黑"/>
                <a:cs typeface="微软雅黑"/>
              </a:rPr>
              <a:t>的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智</a:t>
            </a:r>
            <a:r>
              <a:rPr sz="1400" spc="5">
                <a:solidFill>
                  <a:srgbClr val="212121"/>
                </a:solidFill>
                <a:latin typeface="微软雅黑"/>
                <a:cs typeface="微软雅黑"/>
              </a:rPr>
              <a:t>慧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化</a:t>
            </a:r>
            <a:r>
              <a:rPr sz="1400" spc="-10">
                <a:solidFill>
                  <a:srgbClr val="212121"/>
                </a:solidFill>
                <a:latin typeface="微软雅黑"/>
                <a:cs typeface="微软雅黑"/>
              </a:rPr>
              <a:t>复制</a:t>
            </a:r>
            <a:r>
              <a:rPr sz="1400" spc="5">
                <a:solidFill>
                  <a:srgbClr val="212121"/>
                </a:solidFill>
                <a:latin typeface="微软雅黑"/>
                <a:cs typeface="微软雅黑"/>
              </a:rPr>
              <a:t>新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模</a:t>
            </a:r>
            <a:r>
              <a:rPr sz="1400" spc="5">
                <a:solidFill>
                  <a:srgbClr val="212121"/>
                </a:solidFill>
                <a:latin typeface="微软雅黑"/>
                <a:cs typeface="微软雅黑"/>
              </a:rPr>
              <a:t>式。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21791" y="2442972"/>
            <a:ext cx="5229225" cy="704215"/>
          </a:xfrm>
          <a:custGeom>
            <a:rect l="l" t="t" r="r" b="b"/>
            <a:pathLst>
              <a:path w="5229225" h="704214">
                <a:moveTo>
                  <a:pt x="5116957" y="0"/>
                </a:moveTo>
                <a:lnTo>
                  <a:pt x="111950" y="0"/>
                </a:lnTo>
                <a:lnTo>
                  <a:pt x="68376" y="8802"/>
                </a:lnTo>
                <a:lnTo>
                  <a:pt x="32791" y="32797"/>
                </a:lnTo>
                <a:lnTo>
                  <a:pt x="8798" y="68365"/>
                </a:lnTo>
                <a:lnTo>
                  <a:pt x="0" y="111887"/>
                </a:lnTo>
                <a:lnTo>
                  <a:pt x="0" y="592201"/>
                </a:lnTo>
                <a:lnTo>
                  <a:pt x="8798" y="635722"/>
                </a:lnTo>
                <a:lnTo>
                  <a:pt x="32791" y="671290"/>
                </a:lnTo>
                <a:lnTo>
                  <a:pt x="68376" y="695285"/>
                </a:lnTo>
                <a:lnTo>
                  <a:pt x="111950" y="704088"/>
                </a:lnTo>
                <a:lnTo>
                  <a:pt x="5116957" y="704088"/>
                </a:lnTo>
                <a:lnTo>
                  <a:pt x="5160478" y="695285"/>
                </a:lnTo>
                <a:lnTo>
                  <a:pt x="5196046" y="671290"/>
                </a:lnTo>
                <a:lnTo>
                  <a:pt x="5220041" y="635722"/>
                </a:lnTo>
                <a:lnTo>
                  <a:pt x="5228844" y="592201"/>
                </a:lnTo>
                <a:lnTo>
                  <a:pt x="5228844" y="111887"/>
                </a:lnTo>
                <a:lnTo>
                  <a:pt x="5220041" y="68365"/>
                </a:lnTo>
                <a:lnTo>
                  <a:pt x="5196046" y="32797"/>
                </a:lnTo>
                <a:lnTo>
                  <a:pt x="5160478" y="8802"/>
                </a:lnTo>
                <a:lnTo>
                  <a:pt x="5116957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750519" y="2438097"/>
            <a:ext cx="4297045" cy="665480"/>
          </a:xfrm>
          <a:prstGeom prst="rect">
            <a:avLst/>
          </a:prstGeom>
        </p:spPr>
        <p:txBody>
          <a:bodyPr vert="horz" wrap="square" lIns="0" tIns="1187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35"/>
              </a:spcBef>
            </a:pPr>
            <a:r>
              <a:rPr sz="1400" b="1" i="1">
                <a:solidFill>
                  <a:srgbClr val="FFFFFF"/>
                </a:solidFill>
                <a:latin typeface="微软雅黑"/>
                <a:cs typeface="微软雅黑"/>
              </a:rPr>
              <a:t>北京智谱华章科技有限</a:t>
            </a:r>
            <a:r>
              <a:rPr sz="1400" b="1" i="1" spc="-15">
                <a:solidFill>
                  <a:srgbClr val="FFFFFF"/>
                </a:solidFill>
                <a:latin typeface="微软雅黑"/>
                <a:cs typeface="微软雅黑"/>
              </a:rPr>
              <a:t>公</a:t>
            </a:r>
            <a:r>
              <a:rPr sz="1400" b="1" i="1">
                <a:solidFill>
                  <a:srgbClr val="FFFFFF"/>
                </a:solidFill>
                <a:latin typeface="微软雅黑"/>
                <a:cs typeface="微软雅黑"/>
              </a:rPr>
              <a:t>司和</a:t>
            </a:r>
            <a:r>
              <a:rPr sz="1400" b="1" i="1" spc="-15">
                <a:solidFill>
                  <a:srgbClr val="FFFFFF"/>
                </a:solidFill>
                <a:latin typeface="微软雅黑"/>
                <a:cs typeface="微软雅黑"/>
              </a:rPr>
              <a:t>北</a:t>
            </a:r>
            <a:r>
              <a:rPr sz="1400" b="1" i="1">
                <a:solidFill>
                  <a:srgbClr val="FFFFFF"/>
                </a:solidFill>
                <a:latin typeface="微软雅黑"/>
                <a:cs typeface="微软雅黑"/>
              </a:rPr>
              <a:t>京中</a:t>
            </a:r>
            <a:r>
              <a:rPr sz="1400" b="1" i="1" spc="-15">
                <a:solidFill>
                  <a:srgbClr val="FFFFFF"/>
                </a:solidFill>
                <a:latin typeface="微软雅黑"/>
                <a:cs typeface="微软雅黑"/>
              </a:rPr>
              <a:t>医</a:t>
            </a:r>
            <a:r>
              <a:rPr sz="1400" b="1" i="1">
                <a:solidFill>
                  <a:srgbClr val="FFFFFF"/>
                </a:solidFill>
                <a:latin typeface="微软雅黑"/>
                <a:cs typeface="微软雅黑"/>
              </a:rPr>
              <a:t>药大</a:t>
            </a:r>
            <a:r>
              <a:rPr sz="1400" b="1" i="1" spc="-15">
                <a:solidFill>
                  <a:srgbClr val="FFFFFF"/>
                </a:solidFill>
                <a:latin typeface="微软雅黑"/>
                <a:cs typeface="微软雅黑"/>
              </a:rPr>
              <a:t>学</a:t>
            </a:r>
            <a:r>
              <a:rPr sz="1400" b="1" i="1">
                <a:solidFill>
                  <a:srgbClr val="FFFFFF"/>
                </a:solidFill>
                <a:latin typeface="微软雅黑"/>
                <a:cs typeface="微软雅黑"/>
              </a:rPr>
              <a:t>东方</a:t>
            </a:r>
            <a:r>
              <a:rPr sz="1400" b="1" i="1" spc="-15">
                <a:solidFill>
                  <a:srgbClr val="FFFFFF"/>
                </a:solidFill>
                <a:latin typeface="微软雅黑"/>
                <a:cs typeface="微软雅黑"/>
              </a:rPr>
              <a:t>医</a:t>
            </a:r>
            <a:r>
              <a:rPr sz="1400" b="1" i="1">
                <a:solidFill>
                  <a:srgbClr val="FFFFFF"/>
                </a:solidFill>
                <a:latin typeface="微软雅黑"/>
                <a:cs typeface="微软雅黑"/>
              </a:rPr>
              <a:t>院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400" b="1" i="1">
                <a:solidFill>
                  <a:srgbClr val="FFFFFF"/>
                </a:solidFill>
                <a:latin typeface="微软雅黑"/>
                <a:cs typeface="微软雅黑"/>
              </a:rPr>
              <a:t>共同开发的数字中医大</a:t>
            </a:r>
            <a:r>
              <a:rPr sz="1400" b="1" i="1" spc="-15">
                <a:solidFill>
                  <a:srgbClr val="FFFFFF"/>
                </a:solidFill>
                <a:latin typeface="微软雅黑"/>
                <a:cs typeface="微软雅黑"/>
              </a:rPr>
              <a:t>模</a:t>
            </a:r>
            <a:r>
              <a:rPr sz="1400" b="1" i="1">
                <a:solidFill>
                  <a:srgbClr val="FFFFFF"/>
                </a:solidFill>
                <a:latin typeface="微软雅黑"/>
                <a:cs typeface="微软雅黑"/>
              </a:rPr>
              <a:t>型示</a:t>
            </a:r>
            <a:r>
              <a:rPr sz="1400" b="1" i="1" spc="-15">
                <a:solidFill>
                  <a:srgbClr val="FFFFFF"/>
                </a:solidFill>
                <a:latin typeface="微软雅黑"/>
                <a:cs typeface="微软雅黑"/>
              </a:rPr>
              <a:t>范</a:t>
            </a:r>
            <a:r>
              <a:rPr sz="1400" b="1" i="1">
                <a:solidFill>
                  <a:srgbClr val="FFFFFF"/>
                </a:solidFill>
                <a:latin typeface="微软雅黑"/>
                <a:cs typeface="微软雅黑"/>
              </a:rPr>
              <a:t>应用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621791" y="3307079"/>
            <a:ext cx="5228844" cy="1459991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6251447" y="4934711"/>
            <a:ext cx="5229225" cy="1577340"/>
          </a:xfrm>
          <a:custGeom>
            <a:rect l="l" t="t" r="r" b="b"/>
            <a:pathLst>
              <a:path w="5229225" h="1577340">
                <a:moveTo>
                  <a:pt x="5135245" y="0"/>
                </a:moveTo>
                <a:lnTo>
                  <a:pt x="93599" y="0"/>
                </a:lnTo>
                <a:lnTo>
                  <a:pt x="57167" y="7356"/>
                </a:lnTo>
                <a:lnTo>
                  <a:pt x="27416" y="27416"/>
                </a:lnTo>
                <a:lnTo>
                  <a:pt x="7356" y="57167"/>
                </a:lnTo>
                <a:lnTo>
                  <a:pt x="0" y="93599"/>
                </a:lnTo>
                <a:lnTo>
                  <a:pt x="0" y="1483791"/>
                </a:lnTo>
                <a:lnTo>
                  <a:pt x="7356" y="1520204"/>
                </a:lnTo>
                <a:lnTo>
                  <a:pt x="27416" y="1549939"/>
                </a:lnTo>
                <a:lnTo>
                  <a:pt x="57167" y="1569988"/>
                </a:lnTo>
                <a:lnTo>
                  <a:pt x="93599" y="1577340"/>
                </a:lnTo>
                <a:lnTo>
                  <a:pt x="5135245" y="1577340"/>
                </a:lnTo>
                <a:lnTo>
                  <a:pt x="5171676" y="1569988"/>
                </a:lnTo>
                <a:lnTo>
                  <a:pt x="5201427" y="1549939"/>
                </a:lnTo>
                <a:lnTo>
                  <a:pt x="5221487" y="1520204"/>
                </a:lnTo>
                <a:lnTo>
                  <a:pt x="5228844" y="1483791"/>
                </a:lnTo>
                <a:lnTo>
                  <a:pt x="5228844" y="93599"/>
                </a:lnTo>
                <a:lnTo>
                  <a:pt x="5221487" y="57167"/>
                </a:lnTo>
                <a:lnTo>
                  <a:pt x="5201427" y="27416"/>
                </a:lnTo>
                <a:lnTo>
                  <a:pt x="5171676" y="7356"/>
                </a:lnTo>
                <a:lnTo>
                  <a:pt x="5135245" y="0"/>
                </a:lnTo>
                <a:close/>
              </a:path>
            </a:pathLst>
          </a:custGeom>
          <a:solidFill>
            <a:srgbClr val="585858">
              <a:alpha val="1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6375653" y="4999075"/>
            <a:ext cx="4968240" cy="1412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在智慧医疗领域，基于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云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知声700亿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参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数规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模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的自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研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“山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海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”大 模型，结合前端声音信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号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处理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、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声纹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识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别、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语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音识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别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、语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音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合 成等全栈式智能语音交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互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技术</a:t>
            </a:r>
            <a:r>
              <a:rPr sz="1400" spc="-15">
                <a:solidFill>
                  <a:srgbClr val="212121"/>
                </a:solidFill>
                <a:latin typeface="微软雅黑"/>
                <a:cs typeface="微软雅黑"/>
              </a:rPr>
              <a:t>，</a:t>
            </a:r>
            <a:r>
              <a:rPr sz="1400">
                <a:solidFill>
                  <a:srgbClr val="212121"/>
                </a:solidFill>
                <a:latin typeface="微软雅黑"/>
                <a:cs typeface="微软雅黑"/>
              </a:rPr>
              <a:t>预计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可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提升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医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生的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电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子病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历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录 入效率超过</a:t>
            </a:r>
            <a:r>
              <a:rPr sz="1400" b="1">
                <a:solidFill>
                  <a:srgbClr val="1D9ED2"/>
                </a:solidFill>
                <a:latin typeface="微软雅黑"/>
                <a:cs typeface="微软雅黑"/>
              </a:rPr>
              <a:t>400%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，节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约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单个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患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者问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诊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时间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超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过</a:t>
            </a:r>
            <a:r>
              <a:rPr sz="1400" b="1" spc="-5">
                <a:solidFill>
                  <a:srgbClr val="1D9ED2"/>
                </a:solidFill>
                <a:latin typeface="微软雅黑"/>
                <a:cs typeface="微软雅黑"/>
              </a:rPr>
              <a:t>40%</a:t>
            </a:r>
            <a:r>
              <a:rPr sz="1400" b="1" i="1" spc="-5">
                <a:solidFill>
                  <a:srgbClr val="1D9ED2"/>
                </a:solidFill>
                <a:latin typeface="微软雅黑"/>
                <a:cs typeface="微软雅黑"/>
              </a:rPr>
              <a:t>，</a:t>
            </a:r>
            <a:r>
              <a:rPr sz="1400" b="1" i="1" spc="-15">
                <a:solidFill>
                  <a:srgbClr val="1D9ED2"/>
                </a:solidFill>
                <a:latin typeface="微软雅黑"/>
                <a:cs typeface="微软雅黑"/>
              </a:rPr>
              <a:t>提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升医 生门诊效率超过</a:t>
            </a:r>
            <a:r>
              <a:rPr sz="1400" b="1" spc="-5">
                <a:solidFill>
                  <a:srgbClr val="1D9ED2"/>
                </a:solidFill>
                <a:latin typeface="微软雅黑"/>
                <a:cs typeface="微软雅黑"/>
              </a:rPr>
              <a:t>66%</a:t>
            </a:r>
            <a:r>
              <a:rPr sz="1400" b="1" i="1">
                <a:solidFill>
                  <a:srgbClr val="1D9ED2"/>
                </a:solidFill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6251447" y="2442972"/>
            <a:ext cx="5229225" cy="704215"/>
          </a:xfrm>
          <a:custGeom>
            <a:rect l="l" t="t" r="r" b="b"/>
            <a:pathLst>
              <a:path w="5229225" h="704214">
                <a:moveTo>
                  <a:pt x="5116957" y="0"/>
                </a:moveTo>
                <a:lnTo>
                  <a:pt x="111887" y="0"/>
                </a:lnTo>
                <a:lnTo>
                  <a:pt x="68365" y="8802"/>
                </a:lnTo>
                <a:lnTo>
                  <a:pt x="32797" y="32797"/>
                </a:lnTo>
                <a:lnTo>
                  <a:pt x="8802" y="68365"/>
                </a:lnTo>
                <a:lnTo>
                  <a:pt x="0" y="111887"/>
                </a:lnTo>
                <a:lnTo>
                  <a:pt x="0" y="592201"/>
                </a:lnTo>
                <a:lnTo>
                  <a:pt x="8802" y="635722"/>
                </a:lnTo>
                <a:lnTo>
                  <a:pt x="32797" y="671290"/>
                </a:lnTo>
                <a:lnTo>
                  <a:pt x="68365" y="695285"/>
                </a:lnTo>
                <a:lnTo>
                  <a:pt x="111887" y="704088"/>
                </a:lnTo>
                <a:lnTo>
                  <a:pt x="5116957" y="704088"/>
                </a:lnTo>
                <a:lnTo>
                  <a:pt x="5160478" y="695285"/>
                </a:lnTo>
                <a:lnTo>
                  <a:pt x="5196046" y="671290"/>
                </a:lnTo>
                <a:lnTo>
                  <a:pt x="5220041" y="635722"/>
                </a:lnTo>
                <a:lnTo>
                  <a:pt x="5228844" y="592201"/>
                </a:lnTo>
                <a:lnTo>
                  <a:pt x="5228844" y="111887"/>
                </a:lnTo>
                <a:lnTo>
                  <a:pt x="5220041" y="68365"/>
                </a:lnTo>
                <a:lnTo>
                  <a:pt x="5196046" y="32797"/>
                </a:lnTo>
                <a:lnTo>
                  <a:pt x="5160478" y="8802"/>
                </a:lnTo>
                <a:lnTo>
                  <a:pt x="5116957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6381115" y="2438097"/>
            <a:ext cx="4475480" cy="665480"/>
          </a:xfrm>
          <a:prstGeom prst="rect">
            <a:avLst/>
          </a:prstGeom>
        </p:spPr>
        <p:txBody>
          <a:bodyPr vert="horz" wrap="square" lIns="0" tIns="1187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35"/>
              </a:spcBef>
            </a:pPr>
            <a:r>
              <a:rPr sz="1400" b="1" i="1">
                <a:solidFill>
                  <a:srgbClr val="FFFFFF"/>
                </a:solidFill>
                <a:latin typeface="微软雅黑"/>
                <a:cs typeface="微软雅黑"/>
              </a:rPr>
              <a:t>云知声智能科技股份有</a:t>
            </a:r>
            <a:r>
              <a:rPr sz="1400" b="1" i="1" spc="-15">
                <a:solidFill>
                  <a:srgbClr val="FFFFFF"/>
                </a:solidFill>
                <a:latin typeface="微软雅黑"/>
                <a:cs typeface="微软雅黑"/>
              </a:rPr>
              <a:t>限</a:t>
            </a:r>
            <a:r>
              <a:rPr sz="1400" b="1" i="1">
                <a:solidFill>
                  <a:srgbClr val="FFFFFF"/>
                </a:solidFill>
                <a:latin typeface="微软雅黑"/>
                <a:cs typeface="微软雅黑"/>
              </a:rPr>
              <a:t>公司</a:t>
            </a:r>
            <a:r>
              <a:rPr sz="1400" b="1" i="1" spc="-15">
                <a:solidFill>
                  <a:srgbClr val="FFFFFF"/>
                </a:solidFill>
                <a:latin typeface="微软雅黑"/>
                <a:cs typeface="微软雅黑"/>
              </a:rPr>
              <a:t>和</a:t>
            </a:r>
            <a:r>
              <a:rPr sz="1400" b="1" i="1">
                <a:solidFill>
                  <a:srgbClr val="FFFFFF"/>
                </a:solidFill>
                <a:latin typeface="微软雅黑"/>
                <a:cs typeface="微软雅黑"/>
              </a:rPr>
              <a:t>北京</a:t>
            </a:r>
            <a:r>
              <a:rPr sz="1400" b="1" i="1" spc="-15">
                <a:solidFill>
                  <a:srgbClr val="FFFFFF"/>
                </a:solidFill>
                <a:latin typeface="微软雅黑"/>
                <a:cs typeface="微软雅黑"/>
              </a:rPr>
              <a:t>友</a:t>
            </a:r>
            <a:r>
              <a:rPr sz="1400" b="1" i="1">
                <a:solidFill>
                  <a:srgbClr val="FFFFFF"/>
                </a:solidFill>
                <a:latin typeface="微软雅黑"/>
                <a:cs typeface="微软雅黑"/>
              </a:rPr>
              <a:t>谊医</a:t>
            </a:r>
            <a:r>
              <a:rPr sz="1400" b="1" i="1" spc="-15">
                <a:solidFill>
                  <a:srgbClr val="FFFFFF"/>
                </a:solidFill>
                <a:latin typeface="微软雅黑"/>
                <a:cs typeface="微软雅黑"/>
              </a:rPr>
              <a:t>院</a:t>
            </a:r>
            <a:r>
              <a:rPr sz="1400" b="1" i="1">
                <a:solidFill>
                  <a:srgbClr val="FFFFFF"/>
                </a:solidFill>
                <a:latin typeface="微软雅黑"/>
                <a:cs typeface="微软雅黑"/>
              </a:rPr>
              <a:t>共同</a:t>
            </a:r>
            <a:r>
              <a:rPr sz="1400" b="1" i="1" spc="-15">
                <a:solidFill>
                  <a:srgbClr val="FFFFFF"/>
                </a:solidFill>
                <a:latin typeface="微软雅黑"/>
                <a:cs typeface="微软雅黑"/>
              </a:rPr>
              <a:t>开</a:t>
            </a:r>
            <a:r>
              <a:rPr sz="1400" b="1" i="1">
                <a:solidFill>
                  <a:srgbClr val="FFFFFF"/>
                </a:solidFill>
                <a:latin typeface="微软雅黑"/>
                <a:cs typeface="微软雅黑"/>
              </a:rPr>
              <a:t>发的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400" b="1" i="1">
                <a:solidFill>
                  <a:srgbClr val="FFFFFF"/>
                </a:solidFill>
                <a:latin typeface="微软雅黑"/>
                <a:cs typeface="微软雅黑"/>
              </a:rPr>
              <a:t>基于山海大模型的门诊</a:t>
            </a:r>
            <a:r>
              <a:rPr sz="1400" b="1" i="1" spc="-15">
                <a:solidFill>
                  <a:srgbClr val="FFFFFF"/>
                </a:solidFill>
                <a:latin typeface="微软雅黑"/>
                <a:cs typeface="微软雅黑"/>
              </a:rPr>
              <a:t>病</a:t>
            </a:r>
            <a:r>
              <a:rPr sz="1400" b="1" i="1">
                <a:solidFill>
                  <a:srgbClr val="FFFFFF"/>
                </a:solidFill>
                <a:latin typeface="微软雅黑"/>
                <a:cs typeface="微软雅黑"/>
              </a:rPr>
              <a:t>历生</a:t>
            </a:r>
            <a:r>
              <a:rPr sz="1400" b="1" i="1" spc="-15">
                <a:solidFill>
                  <a:srgbClr val="FFFFFF"/>
                </a:solidFill>
                <a:latin typeface="微软雅黑"/>
                <a:cs typeface="微软雅黑"/>
              </a:rPr>
              <a:t>成</a:t>
            </a:r>
            <a:r>
              <a:rPr sz="1400" b="1" i="1">
                <a:solidFill>
                  <a:srgbClr val="FFFFFF"/>
                </a:solidFill>
                <a:latin typeface="微软雅黑"/>
                <a:cs typeface="微软雅黑"/>
              </a:rPr>
              <a:t>系统</a:t>
            </a:r>
            <a:r>
              <a:rPr sz="1400" b="1" i="1" spc="-15">
                <a:solidFill>
                  <a:srgbClr val="FFFFFF"/>
                </a:solidFill>
                <a:latin typeface="微软雅黑"/>
                <a:cs typeface="微软雅黑"/>
              </a:rPr>
              <a:t>示</a:t>
            </a:r>
            <a:r>
              <a:rPr sz="1400" b="1" i="1">
                <a:solidFill>
                  <a:srgbClr val="FFFFFF"/>
                </a:solidFill>
                <a:latin typeface="微软雅黑"/>
                <a:cs typeface="微软雅黑"/>
              </a:rPr>
              <a:t>范应用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6251447" y="3307079"/>
            <a:ext cx="5228844" cy="145999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 rot="19860000">
            <a:off x="605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 rot="19860000">
            <a:off x="4288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 rot="19860000">
            <a:off x="7971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 rot="19860000">
            <a:off x="605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 rot="19860000">
            <a:off x="4288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 rot="19860000">
            <a:off x="7971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 rot="19860000">
            <a:off x="605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 rot="19860000">
            <a:off x="4288782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 rot="19860000">
            <a:off x="7971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578989" y="2911602"/>
            <a:ext cx="1286510" cy="744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87375">
              <a:lnSpc>
                <a:spcPct val="100000"/>
              </a:lnSpc>
              <a:spcBef>
                <a:spcPts val="100"/>
              </a:spcBef>
            </a:pPr>
            <a:r>
              <a:rPr sz="2400" b="1" i="1" spc="300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095"/>
              </a:spcBef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C</a:t>
            </a:r>
            <a:r>
              <a:rPr sz="1400" spc="-16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O</a:t>
            </a:r>
            <a:r>
              <a:rPr sz="1400" spc="-1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N</a:t>
            </a:r>
            <a:r>
              <a:rPr sz="1400" spc="-1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T</a:t>
            </a:r>
            <a:r>
              <a:rPr sz="1400" spc="-1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E</a:t>
            </a:r>
            <a:r>
              <a:rPr sz="1400" spc="-1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N</a:t>
            </a:r>
            <a:r>
              <a:rPr sz="1400" spc="-1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T</a:t>
            </a:r>
            <a:r>
              <a:rPr sz="1400" spc="-1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S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5228844" y="3567684"/>
            <a:ext cx="5448300" cy="1614170"/>
          </a:xfrm>
          <a:custGeom>
            <a:rect l="l" t="t" r="r" b="b"/>
            <a:pathLst>
              <a:path w="5448300" h="1614170">
                <a:moveTo>
                  <a:pt x="5307076" y="0"/>
                </a:moveTo>
                <a:lnTo>
                  <a:pt x="141223" y="0"/>
                </a:lnTo>
                <a:lnTo>
                  <a:pt x="96593" y="7201"/>
                </a:lnTo>
                <a:lnTo>
                  <a:pt x="57826" y="27253"/>
                </a:lnTo>
                <a:lnTo>
                  <a:pt x="27253" y="57826"/>
                </a:lnTo>
                <a:lnTo>
                  <a:pt x="7201" y="96593"/>
                </a:lnTo>
                <a:lnTo>
                  <a:pt x="0" y="141223"/>
                </a:lnTo>
                <a:lnTo>
                  <a:pt x="0" y="1472691"/>
                </a:lnTo>
                <a:lnTo>
                  <a:pt x="7201" y="1517322"/>
                </a:lnTo>
                <a:lnTo>
                  <a:pt x="27253" y="1556089"/>
                </a:lnTo>
                <a:lnTo>
                  <a:pt x="57826" y="1586662"/>
                </a:lnTo>
                <a:lnTo>
                  <a:pt x="96593" y="1606714"/>
                </a:lnTo>
                <a:lnTo>
                  <a:pt x="141223" y="1613915"/>
                </a:lnTo>
                <a:lnTo>
                  <a:pt x="5307076" y="1613915"/>
                </a:lnTo>
                <a:lnTo>
                  <a:pt x="5351706" y="1606714"/>
                </a:lnTo>
                <a:lnTo>
                  <a:pt x="5390473" y="1586662"/>
                </a:lnTo>
                <a:lnTo>
                  <a:pt x="5421046" y="1556089"/>
                </a:lnTo>
                <a:lnTo>
                  <a:pt x="5441098" y="1517322"/>
                </a:lnTo>
                <a:lnTo>
                  <a:pt x="5448300" y="1472691"/>
                </a:lnTo>
                <a:lnTo>
                  <a:pt x="5448300" y="141223"/>
                </a:lnTo>
                <a:lnTo>
                  <a:pt x="5441098" y="96593"/>
                </a:lnTo>
                <a:lnTo>
                  <a:pt x="5421046" y="57826"/>
                </a:lnTo>
                <a:lnTo>
                  <a:pt x="5390473" y="27253"/>
                </a:lnTo>
                <a:lnTo>
                  <a:pt x="5351706" y="7201"/>
                </a:lnTo>
                <a:lnTo>
                  <a:pt x="5307076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361432" y="565404"/>
            <a:ext cx="556260" cy="326390"/>
          </a:xfrm>
          <a:custGeom>
            <a:rect l="l" t="t" r="r" b="b"/>
            <a:pathLst>
              <a:path w="556260" h="326390">
                <a:moveTo>
                  <a:pt x="556259" y="0"/>
                </a:moveTo>
                <a:lnTo>
                  <a:pt x="54355" y="0"/>
                </a:lnTo>
                <a:lnTo>
                  <a:pt x="33218" y="4278"/>
                </a:lnTo>
                <a:lnTo>
                  <a:pt x="15938" y="15938"/>
                </a:lnTo>
                <a:lnTo>
                  <a:pt x="4278" y="33218"/>
                </a:lnTo>
                <a:lnTo>
                  <a:pt x="0" y="54356"/>
                </a:lnTo>
                <a:lnTo>
                  <a:pt x="0" y="326136"/>
                </a:lnTo>
                <a:lnTo>
                  <a:pt x="501903" y="326136"/>
                </a:lnTo>
                <a:lnTo>
                  <a:pt x="523041" y="321857"/>
                </a:lnTo>
                <a:lnTo>
                  <a:pt x="540321" y="310197"/>
                </a:lnTo>
                <a:lnTo>
                  <a:pt x="551981" y="292917"/>
                </a:lnTo>
                <a:lnTo>
                  <a:pt x="556259" y="271780"/>
                </a:lnTo>
                <a:lnTo>
                  <a:pt x="556259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5477002" y="553338"/>
            <a:ext cx="32448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361432" y="1822704"/>
            <a:ext cx="556260" cy="327660"/>
          </a:xfrm>
          <a:custGeom>
            <a:rect l="l" t="t" r="r" b="b"/>
            <a:pathLst>
              <a:path w="556260" h="327660">
                <a:moveTo>
                  <a:pt x="556259" y="0"/>
                </a:moveTo>
                <a:lnTo>
                  <a:pt x="54609" y="0"/>
                </a:lnTo>
                <a:lnTo>
                  <a:pt x="33379" y="4300"/>
                </a:lnTo>
                <a:lnTo>
                  <a:pt x="16017" y="16017"/>
                </a:lnTo>
                <a:lnTo>
                  <a:pt x="4300" y="33379"/>
                </a:lnTo>
                <a:lnTo>
                  <a:pt x="0" y="54610"/>
                </a:lnTo>
                <a:lnTo>
                  <a:pt x="0" y="327660"/>
                </a:lnTo>
                <a:lnTo>
                  <a:pt x="501650" y="327660"/>
                </a:lnTo>
                <a:lnTo>
                  <a:pt x="522880" y="323359"/>
                </a:lnTo>
                <a:lnTo>
                  <a:pt x="540242" y="311642"/>
                </a:lnTo>
                <a:lnTo>
                  <a:pt x="551959" y="294280"/>
                </a:lnTo>
                <a:lnTo>
                  <a:pt x="556259" y="273050"/>
                </a:lnTo>
                <a:lnTo>
                  <a:pt x="556259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477002" y="1811527"/>
            <a:ext cx="32448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361432" y="3651503"/>
            <a:ext cx="556260" cy="326390"/>
          </a:xfrm>
          <a:custGeom>
            <a:rect l="l" t="t" r="r" b="b"/>
            <a:pathLst>
              <a:path w="556260" h="326389">
                <a:moveTo>
                  <a:pt x="556259" y="0"/>
                </a:moveTo>
                <a:lnTo>
                  <a:pt x="54355" y="0"/>
                </a:lnTo>
                <a:lnTo>
                  <a:pt x="33218" y="4278"/>
                </a:lnTo>
                <a:lnTo>
                  <a:pt x="15938" y="15938"/>
                </a:lnTo>
                <a:lnTo>
                  <a:pt x="4278" y="33218"/>
                </a:lnTo>
                <a:lnTo>
                  <a:pt x="0" y="54356"/>
                </a:lnTo>
                <a:lnTo>
                  <a:pt x="0" y="326136"/>
                </a:lnTo>
                <a:lnTo>
                  <a:pt x="501903" y="326136"/>
                </a:lnTo>
                <a:lnTo>
                  <a:pt x="523041" y="321857"/>
                </a:lnTo>
                <a:lnTo>
                  <a:pt x="540321" y="310197"/>
                </a:lnTo>
                <a:lnTo>
                  <a:pt x="551981" y="292917"/>
                </a:lnTo>
                <a:lnTo>
                  <a:pt x="556259" y="271780"/>
                </a:lnTo>
                <a:lnTo>
                  <a:pt x="55625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469382" y="3640073"/>
            <a:ext cx="33972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1D9ED2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5361432" y="5271515"/>
            <a:ext cx="556260" cy="327660"/>
          </a:xfrm>
          <a:custGeom>
            <a:rect l="l" t="t" r="r" b="b"/>
            <a:pathLst>
              <a:path w="556260" h="327660">
                <a:moveTo>
                  <a:pt x="556259" y="0"/>
                </a:moveTo>
                <a:lnTo>
                  <a:pt x="54609" y="0"/>
                </a:lnTo>
                <a:lnTo>
                  <a:pt x="33379" y="4300"/>
                </a:lnTo>
                <a:lnTo>
                  <a:pt x="16017" y="16017"/>
                </a:lnTo>
                <a:lnTo>
                  <a:pt x="4300" y="33379"/>
                </a:lnTo>
                <a:lnTo>
                  <a:pt x="0" y="54610"/>
                </a:lnTo>
                <a:lnTo>
                  <a:pt x="0" y="327660"/>
                </a:lnTo>
                <a:lnTo>
                  <a:pt x="501650" y="327660"/>
                </a:lnTo>
                <a:lnTo>
                  <a:pt x="522880" y="323359"/>
                </a:lnTo>
                <a:lnTo>
                  <a:pt x="540242" y="311642"/>
                </a:lnTo>
                <a:lnTo>
                  <a:pt x="551959" y="294280"/>
                </a:lnTo>
                <a:lnTo>
                  <a:pt x="556259" y="273050"/>
                </a:lnTo>
                <a:lnTo>
                  <a:pt x="556259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6006846" y="424095"/>
            <a:ext cx="4117340" cy="4651375"/>
          </a:xfrm>
          <a:prstGeom prst="rect">
            <a:avLst/>
          </a:prstGeom>
        </p:spPr>
        <p:txBody>
          <a:bodyPr vert="horz" wrap="square" lIns="0" tIns="1504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85"/>
              </a:spcBef>
            </a:pP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医疗健康</a:t>
            </a:r>
            <a:r>
              <a:rPr sz="2000" b="1">
                <a:solidFill>
                  <a:srgbClr val="1D9ED2"/>
                </a:solidFill>
                <a:latin typeface="微软雅黑"/>
                <a:cs typeface="微软雅黑"/>
              </a:rPr>
              <a:t>AI</a:t>
            </a: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大模型发</a:t>
            </a:r>
            <a:r>
              <a:rPr sz="2000" b="1" i="1" spc="-15">
                <a:solidFill>
                  <a:srgbClr val="1D9ED2"/>
                </a:solidFill>
                <a:latin typeface="微软雅黑"/>
                <a:cs typeface="微软雅黑"/>
              </a:rPr>
              <a:t>展</a:t>
            </a: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背景</a:t>
            </a:r>
            <a:endParaRPr sz="20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655"/>
              </a:spcBef>
              <a:buFont typeface="Arial"/>
              <a:buChar char="•"/>
              <a:tabLst>
                <a:tab pos="200660"/>
              </a:tabLst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10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大模型发展过程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5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大模型的技术支持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大模型在医疗场景下的初步表现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085"/>
              </a:spcBef>
            </a:pP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医疗健康</a:t>
            </a:r>
            <a:r>
              <a:rPr sz="2000" b="1">
                <a:solidFill>
                  <a:srgbClr val="1D9ED2"/>
                </a:solidFill>
                <a:latin typeface="微软雅黑"/>
                <a:cs typeface="微软雅黑"/>
              </a:rPr>
              <a:t>AI</a:t>
            </a:r>
            <a:r>
              <a:rPr sz="2000" b="1" i="1" spc="5">
                <a:solidFill>
                  <a:srgbClr val="1D9ED2"/>
                </a:solidFill>
                <a:latin typeface="微软雅黑"/>
                <a:cs typeface="微软雅黑"/>
              </a:rPr>
              <a:t>大模</a:t>
            </a:r>
            <a:r>
              <a:rPr sz="2000" b="1" i="1" spc="-5">
                <a:solidFill>
                  <a:srgbClr val="1D9ED2"/>
                </a:solidFill>
                <a:latin typeface="微软雅黑"/>
                <a:cs typeface="微软雅黑"/>
              </a:rPr>
              <a:t>型</a:t>
            </a:r>
            <a:r>
              <a:rPr sz="2000" b="1" i="1" spc="5">
                <a:solidFill>
                  <a:srgbClr val="1D9ED2"/>
                </a:solidFill>
                <a:latin typeface="微软雅黑"/>
                <a:cs typeface="微软雅黑"/>
              </a:rPr>
              <a:t>应</a:t>
            </a:r>
            <a:r>
              <a:rPr sz="2000" b="1" i="1" spc="-15">
                <a:solidFill>
                  <a:srgbClr val="1D9ED2"/>
                </a:solidFill>
                <a:latin typeface="微软雅黑"/>
                <a:cs typeface="微软雅黑"/>
              </a:rPr>
              <a:t>用</a:t>
            </a:r>
            <a:r>
              <a:rPr sz="2000" b="1" i="1" spc="5">
                <a:solidFill>
                  <a:srgbClr val="1D9ED2"/>
                </a:solidFill>
                <a:latin typeface="微软雅黑"/>
                <a:cs typeface="微软雅黑"/>
              </a:rPr>
              <a:t>场景</a:t>
            </a:r>
            <a:endParaRPr sz="20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55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大模型应用场景盘点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大模型医疗健康场景应用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-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医学影像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大模型医疗健康场景应用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-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药物研发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大模型健康场景应用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-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医疗文本处理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大模型健康场景应用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-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学术科研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165"/>
              </a:spcBef>
            </a:pPr>
            <a:r>
              <a:rPr sz="2000" b="1" i="1">
                <a:solidFill>
                  <a:srgbClr val="FFFFFF"/>
                </a:solidFill>
                <a:latin typeface="微软雅黑"/>
                <a:cs typeface="微软雅黑"/>
              </a:rPr>
              <a:t>国内医疗健康</a:t>
            </a:r>
            <a:r>
              <a:rPr sz="2000" b="1">
                <a:solidFill>
                  <a:srgbClr val="FFFFFF"/>
                </a:solidFill>
                <a:latin typeface="微软雅黑"/>
                <a:cs typeface="微软雅黑"/>
              </a:rPr>
              <a:t>AI</a:t>
            </a:r>
            <a:r>
              <a:rPr sz="2000" b="1" i="1">
                <a:solidFill>
                  <a:srgbClr val="FFFFFF"/>
                </a:solidFill>
                <a:latin typeface="微软雅黑"/>
                <a:cs typeface="微软雅黑"/>
              </a:rPr>
              <a:t>大模</a:t>
            </a:r>
            <a:r>
              <a:rPr sz="2000" b="1" i="1" spc="-15">
                <a:solidFill>
                  <a:srgbClr val="FFFFFF"/>
                </a:solidFill>
                <a:latin typeface="微软雅黑"/>
                <a:cs typeface="微软雅黑"/>
              </a:rPr>
              <a:t>型</a:t>
            </a:r>
            <a:r>
              <a:rPr sz="2000" b="1" i="1">
                <a:solidFill>
                  <a:srgbClr val="FFFFFF"/>
                </a:solidFill>
                <a:latin typeface="微软雅黑"/>
                <a:cs typeface="微软雅黑"/>
              </a:rPr>
              <a:t>市场</a:t>
            </a:r>
            <a:r>
              <a:rPr sz="2000" b="1" i="1" spc="-15">
                <a:solidFill>
                  <a:srgbClr val="FFFFFF"/>
                </a:solidFill>
                <a:latin typeface="微软雅黑"/>
                <a:cs typeface="微软雅黑"/>
              </a:rPr>
              <a:t>发</a:t>
            </a:r>
            <a:r>
              <a:rPr sz="2000" b="1" i="1">
                <a:solidFill>
                  <a:srgbClr val="FFFFFF"/>
                </a:solidFill>
                <a:latin typeface="微软雅黑"/>
                <a:cs typeface="微软雅黑"/>
              </a:rPr>
              <a:t>展简析</a:t>
            </a:r>
            <a:endParaRPr sz="20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15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大模型产品市场规模及增速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大模型产品应用落地的企业类型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大模型产品及企业图谱医疗</a:t>
            </a:r>
            <a:endParaRPr sz="1200">
              <a:latin typeface="微软雅黑"/>
              <a:cs typeface="微软雅黑"/>
            </a:endParaRPr>
          </a:p>
          <a:p>
            <a:pPr marL="200025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200660"/>
              </a:tabLst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大模型合作梳理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477002" y="5117628"/>
            <a:ext cx="4647565" cy="1304925"/>
          </a:xfrm>
          <a:prstGeom prst="rect">
            <a:avLst/>
          </a:prstGeom>
        </p:spPr>
        <p:txBody>
          <a:bodyPr vert="horz" wrap="square" lIns="0" tIns="1644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95"/>
              </a:spcBef>
              <a:tabLst>
                <a:tab pos="542290"/>
              </a:tabLst>
            </a:pPr>
            <a:r>
              <a:rPr sz="3000" baseline="1388">
                <a:solidFill>
                  <a:srgbClr val="FFFFFF"/>
                </a:solidFill>
                <a:latin typeface="微软雅黑"/>
                <a:cs typeface="微软雅黑"/>
              </a:rPr>
              <a:t>04	</a:t>
            </a: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医疗健康</a:t>
            </a:r>
            <a:r>
              <a:rPr sz="2000" b="1">
                <a:solidFill>
                  <a:srgbClr val="1D9ED2"/>
                </a:solidFill>
                <a:latin typeface="微软雅黑"/>
                <a:cs typeface="微软雅黑"/>
              </a:rPr>
              <a:t>AI</a:t>
            </a: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大模型平</a:t>
            </a:r>
            <a:r>
              <a:rPr sz="2000" b="1" i="1" spc="-15">
                <a:solidFill>
                  <a:srgbClr val="1D9ED2"/>
                </a:solidFill>
                <a:latin typeface="微软雅黑"/>
                <a:cs typeface="微软雅黑"/>
              </a:rPr>
              <a:t>台</a:t>
            </a: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测试</a:t>
            </a:r>
            <a:r>
              <a:rPr sz="2000" b="1" i="1" spc="-15">
                <a:solidFill>
                  <a:srgbClr val="1D9ED2"/>
                </a:solidFill>
                <a:latin typeface="微软雅黑"/>
                <a:cs typeface="微软雅黑"/>
              </a:rPr>
              <a:t>结</a:t>
            </a:r>
            <a:r>
              <a:rPr sz="2000" b="1" i="1">
                <a:solidFill>
                  <a:srgbClr val="1D9ED2"/>
                </a:solidFill>
                <a:latin typeface="微软雅黑"/>
                <a:cs typeface="微软雅黑"/>
              </a:rPr>
              <a:t>果分析</a:t>
            </a:r>
            <a:endParaRPr sz="2000">
              <a:latin typeface="微软雅黑"/>
              <a:cs typeface="微软雅黑"/>
            </a:endParaRPr>
          </a:p>
          <a:p>
            <a:pPr marL="730250" indent="-172720">
              <a:lnSpc>
                <a:spcPct val="100000"/>
              </a:lnSpc>
              <a:spcBef>
                <a:spcPts val="715"/>
              </a:spcBef>
              <a:buFont typeface="Arial"/>
              <a:buChar char="•"/>
              <a:tabLst>
                <a:tab pos="73025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大模型测试背景</a:t>
            </a:r>
            <a:endParaRPr sz="1200">
              <a:latin typeface="微软雅黑"/>
              <a:cs typeface="微软雅黑"/>
            </a:endParaRPr>
          </a:p>
          <a:p>
            <a:pPr marL="730250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73025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大模型测试核心发现</a:t>
            </a:r>
            <a:endParaRPr sz="1200">
              <a:latin typeface="微软雅黑"/>
              <a:cs typeface="微软雅黑"/>
            </a:endParaRPr>
          </a:p>
          <a:p>
            <a:pPr marL="730250" indent="-17272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730250"/>
              </a:tabLst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大模型测试结果总结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 rot="19860000">
            <a:off x="605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 rot="19860000">
            <a:off x="4288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 rot="19860000">
            <a:off x="7971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 rot="19860000">
            <a:off x="605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 rot="19860000">
            <a:off x="4288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 rot="19860000">
            <a:off x="7971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 rot="19860000">
            <a:off x="605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 rot="19860000">
            <a:off x="4288782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 rot="19860000">
            <a:off x="7971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14527" y="2883407"/>
            <a:ext cx="4665345" cy="3477895"/>
          </a:xfrm>
          <a:custGeom>
            <a:rect l="l" t="t" r="r" b="b"/>
            <a:pathLst>
              <a:path w="4665345" h="3477895">
                <a:moveTo>
                  <a:pt x="0" y="3477767"/>
                </a:moveTo>
                <a:lnTo>
                  <a:pt x="4664964" y="3477767"/>
                </a:lnTo>
                <a:lnTo>
                  <a:pt x="4664964" y="0"/>
                </a:lnTo>
                <a:lnTo>
                  <a:pt x="0" y="0"/>
                </a:lnTo>
                <a:lnTo>
                  <a:pt x="0" y="3477767"/>
                </a:lnTo>
                <a:close/>
              </a:path>
            </a:pathLst>
          </a:custGeom>
          <a:solidFill>
            <a:srgbClr val="F68B21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621791" y="5983985"/>
            <a:ext cx="521334" cy="0"/>
          </a:xfrm>
          <a:custGeom>
            <a:rect l="l" t="t" r="r" b="b"/>
            <a:pathLst>
              <a:path w="521334">
                <a:moveTo>
                  <a:pt x="0" y="0"/>
                </a:moveTo>
                <a:lnTo>
                  <a:pt x="521208" y="0"/>
                </a:lnTo>
              </a:path>
            </a:pathLst>
          </a:custGeom>
          <a:ln w="16764">
            <a:solidFill>
              <a:srgbClr val="1D9E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559052" y="5964935"/>
            <a:ext cx="520065" cy="0"/>
          </a:xfrm>
          <a:custGeom>
            <a:rect l="l" t="t" r="r" b="b"/>
            <a:pathLst>
              <a:path w="520064">
                <a:moveTo>
                  <a:pt x="0" y="0"/>
                </a:moveTo>
                <a:lnTo>
                  <a:pt x="519684" y="0"/>
                </a:lnTo>
              </a:path>
            </a:pathLst>
          </a:custGeom>
          <a:ln w="54864">
            <a:solidFill>
              <a:srgbClr val="1D9E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494788" y="5864352"/>
            <a:ext cx="520065" cy="128270"/>
          </a:xfrm>
          <a:custGeom>
            <a:rect l="l" t="t" r="r" b="b"/>
            <a:pathLst>
              <a:path w="520064" h="128270">
                <a:moveTo>
                  <a:pt x="519684" y="0"/>
                </a:moveTo>
                <a:lnTo>
                  <a:pt x="0" y="0"/>
                </a:lnTo>
                <a:lnTo>
                  <a:pt x="0" y="128016"/>
                </a:lnTo>
                <a:lnTo>
                  <a:pt x="519684" y="128016"/>
                </a:lnTo>
                <a:lnTo>
                  <a:pt x="519684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3430523" y="5730240"/>
            <a:ext cx="521334" cy="262255"/>
          </a:xfrm>
          <a:custGeom>
            <a:rect l="l" t="t" r="r" b="b"/>
            <a:pathLst>
              <a:path w="521334" h="262254">
                <a:moveTo>
                  <a:pt x="521208" y="0"/>
                </a:moveTo>
                <a:lnTo>
                  <a:pt x="0" y="0"/>
                </a:lnTo>
                <a:lnTo>
                  <a:pt x="0" y="262128"/>
                </a:lnTo>
                <a:lnTo>
                  <a:pt x="521208" y="262128"/>
                </a:lnTo>
                <a:lnTo>
                  <a:pt x="521208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367784" y="5518403"/>
            <a:ext cx="520065" cy="474345"/>
          </a:xfrm>
          <a:custGeom>
            <a:rect l="l" t="t" r="r" b="b"/>
            <a:pathLst>
              <a:path w="520064" h="474345">
                <a:moveTo>
                  <a:pt x="519683" y="0"/>
                </a:moveTo>
                <a:lnTo>
                  <a:pt x="0" y="0"/>
                </a:lnTo>
                <a:lnTo>
                  <a:pt x="0" y="473964"/>
                </a:lnTo>
                <a:lnTo>
                  <a:pt x="519683" y="473964"/>
                </a:lnTo>
                <a:lnTo>
                  <a:pt x="519683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303520" y="5276088"/>
            <a:ext cx="520065" cy="716280"/>
          </a:xfrm>
          <a:custGeom>
            <a:rect l="l" t="t" r="r" b="b"/>
            <a:pathLst>
              <a:path w="520064" h="716279">
                <a:moveTo>
                  <a:pt x="519683" y="0"/>
                </a:moveTo>
                <a:lnTo>
                  <a:pt x="0" y="0"/>
                </a:lnTo>
                <a:lnTo>
                  <a:pt x="0" y="716280"/>
                </a:lnTo>
                <a:lnTo>
                  <a:pt x="519683" y="716280"/>
                </a:lnTo>
                <a:lnTo>
                  <a:pt x="519683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6239255" y="4940808"/>
            <a:ext cx="521334" cy="1051560"/>
          </a:xfrm>
          <a:custGeom>
            <a:rect l="l" t="t" r="r" b="b"/>
            <a:pathLst>
              <a:path w="521334" h="1051560">
                <a:moveTo>
                  <a:pt x="521208" y="0"/>
                </a:moveTo>
                <a:lnTo>
                  <a:pt x="0" y="0"/>
                </a:lnTo>
                <a:lnTo>
                  <a:pt x="0" y="1051560"/>
                </a:lnTo>
                <a:lnTo>
                  <a:pt x="521208" y="1051560"/>
                </a:lnTo>
                <a:lnTo>
                  <a:pt x="521208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7176516" y="4562855"/>
            <a:ext cx="520065" cy="1430020"/>
          </a:xfrm>
          <a:custGeom>
            <a:rect l="l" t="t" r="r" b="b"/>
            <a:pathLst>
              <a:path w="520065" h="1430020">
                <a:moveTo>
                  <a:pt x="519683" y="0"/>
                </a:moveTo>
                <a:lnTo>
                  <a:pt x="0" y="0"/>
                </a:lnTo>
                <a:lnTo>
                  <a:pt x="0" y="1429512"/>
                </a:lnTo>
                <a:lnTo>
                  <a:pt x="519683" y="1429512"/>
                </a:lnTo>
                <a:lnTo>
                  <a:pt x="519683" y="0"/>
                </a:lnTo>
                <a:close/>
              </a:path>
            </a:pathLst>
          </a:custGeom>
          <a:solidFill>
            <a:srgbClr val="1D9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414527" y="5992367"/>
            <a:ext cx="7490459" cy="0"/>
          </a:xfrm>
          <a:custGeom>
            <a:rect l="l" t="t" r="r" b="b"/>
            <a:pathLst>
              <a:path w="7490459">
                <a:moveTo>
                  <a:pt x="0" y="0"/>
                </a:moveTo>
                <a:lnTo>
                  <a:pt x="749046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1818894" y="3755897"/>
            <a:ext cx="5617845" cy="264160"/>
          </a:xfrm>
          <a:custGeom>
            <a:rect l="l" t="t" r="r" b="b"/>
            <a:pathLst>
              <a:path w="5617845" h="264160">
                <a:moveTo>
                  <a:pt x="0" y="0"/>
                </a:moveTo>
                <a:lnTo>
                  <a:pt x="59115" y="9495"/>
                </a:lnTo>
                <a:lnTo>
                  <a:pt x="135700" y="22473"/>
                </a:lnTo>
                <a:lnTo>
                  <a:pt x="179520" y="29994"/>
                </a:lnTo>
                <a:lnTo>
                  <a:pt x="226478" y="38054"/>
                </a:lnTo>
                <a:lnTo>
                  <a:pt x="276166" y="46544"/>
                </a:lnTo>
                <a:lnTo>
                  <a:pt x="328173" y="55355"/>
                </a:lnTo>
                <a:lnTo>
                  <a:pt x="382091" y="64375"/>
                </a:lnTo>
                <a:lnTo>
                  <a:pt x="437509" y="73494"/>
                </a:lnTo>
                <a:lnTo>
                  <a:pt x="494019" y="82603"/>
                </a:lnTo>
                <a:lnTo>
                  <a:pt x="551210" y="91590"/>
                </a:lnTo>
                <a:lnTo>
                  <a:pt x="608674" y="100347"/>
                </a:lnTo>
                <a:lnTo>
                  <a:pt x="666001" y="108762"/>
                </a:lnTo>
                <a:lnTo>
                  <a:pt x="722781" y="116725"/>
                </a:lnTo>
                <a:lnTo>
                  <a:pt x="778604" y="124127"/>
                </a:lnTo>
                <a:lnTo>
                  <a:pt x="833063" y="130856"/>
                </a:lnTo>
                <a:lnTo>
                  <a:pt x="885745" y="136804"/>
                </a:lnTo>
                <a:lnTo>
                  <a:pt x="936244" y="141858"/>
                </a:lnTo>
                <a:lnTo>
                  <a:pt x="988251" y="146355"/>
                </a:lnTo>
                <a:lnTo>
                  <a:pt x="1040261" y="150231"/>
                </a:lnTo>
                <a:lnTo>
                  <a:pt x="1092272" y="153543"/>
                </a:lnTo>
                <a:lnTo>
                  <a:pt x="1144286" y="156346"/>
                </a:lnTo>
                <a:lnTo>
                  <a:pt x="1196300" y="158698"/>
                </a:lnTo>
                <a:lnTo>
                  <a:pt x="1248315" y="160655"/>
                </a:lnTo>
                <a:lnTo>
                  <a:pt x="1300332" y="162273"/>
                </a:lnTo>
                <a:lnTo>
                  <a:pt x="1352348" y="163608"/>
                </a:lnTo>
                <a:lnTo>
                  <a:pt x="1404365" y="164719"/>
                </a:lnTo>
                <a:lnTo>
                  <a:pt x="1456383" y="165659"/>
                </a:lnTo>
                <a:lnTo>
                  <a:pt x="1508399" y="166487"/>
                </a:lnTo>
                <a:lnTo>
                  <a:pt x="1560416" y="167259"/>
                </a:lnTo>
                <a:lnTo>
                  <a:pt x="1612431" y="168030"/>
                </a:lnTo>
                <a:lnTo>
                  <a:pt x="1664445" y="168858"/>
                </a:lnTo>
                <a:lnTo>
                  <a:pt x="1716459" y="169799"/>
                </a:lnTo>
                <a:lnTo>
                  <a:pt x="1768470" y="170909"/>
                </a:lnTo>
                <a:lnTo>
                  <a:pt x="1820480" y="172244"/>
                </a:lnTo>
                <a:lnTo>
                  <a:pt x="1872488" y="173862"/>
                </a:lnTo>
                <a:lnTo>
                  <a:pt x="1924495" y="175631"/>
                </a:lnTo>
                <a:lnTo>
                  <a:pt x="1976505" y="177381"/>
                </a:lnTo>
                <a:lnTo>
                  <a:pt x="2028516" y="179117"/>
                </a:lnTo>
                <a:lnTo>
                  <a:pt x="2080530" y="180843"/>
                </a:lnTo>
                <a:lnTo>
                  <a:pt x="2132544" y="182561"/>
                </a:lnTo>
                <a:lnTo>
                  <a:pt x="2184559" y="184277"/>
                </a:lnTo>
                <a:lnTo>
                  <a:pt x="2236576" y="185992"/>
                </a:lnTo>
                <a:lnTo>
                  <a:pt x="2288592" y="187710"/>
                </a:lnTo>
                <a:lnTo>
                  <a:pt x="2340610" y="189436"/>
                </a:lnTo>
                <a:lnTo>
                  <a:pt x="2392627" y="191172"/>
                </a:lnTo>
                <a:lnTo>
                  <a:pt x="2444643" y="192922"/>
                </a:lnTo>
                <a:lnTo>
                  <a:pt x="2496660" y="194691"/>
                </a:lnTo>
                <a:lnTo>
                  <a:pt x="2548675" y="196480"/>
                </a:lnTo>
                <a:lnTo>
                  <a:pt x="2600689" y="198294"/>
                </a:lnTo>
                <a:lnTo>
                  <a:pt x="2652703" y="200136"/>
                </a:lnTo>
                <a:lnTo>
                  <a:pt x="2704714" y="202009"/>
                </a:lnTo>
                <a:lnTo>
                  <a:pt x="2756724" y="203919"/>
                </a:lnTo>
                <a:lnTo>
                  <a:pt x="2808732" y="205866"/>
                </a:lnTo>
                <a:lnTo>
                  <a:pt x="2860739" y="207882"/>
                </a:lnTo>
                <a:lnTo>
                  <a:pt x="2912749" y="210021"/>
                </a:lnTo>
                <a:lnTo>
                  <a:pt x="2964760" y="212262"/>
                </a:lnTo>
                <a:lnTo>
                  <a:pt x="3016774" y="214586"/>
                </a:lnTo>
                <a:lnTo>
                  <a:pt x="3068788" y="216972"/>
                </a:lnTo>
                <a:lnTo>
                  <a:pt x="3120803" y="219399"/>
                </a:lnTo>
                <a:lnTo>
                  <a:pt x="3172820" y="221847"/>
                </a:lnTo>
                <a:lnTo>
                  <a:pt x="3224836" y="224297"/>
                </a:lnTo>
                <a:lnTo>
                  <a:pt x="3276854" y="226726"/>
                </a:lnTo>
                <a:lnTo>
                  <a:pt x="3328871" y="229116"/>
                </a:lnTo>
                <a:lnTo>
                  <a:pt x="3380887" y="231445"/>
                </a:lnTo>
                <a:lnTo>
                  <a:pt x="3432904" y="233694"/>
                </a:lnTo>
                <a:lnTo>
                  <a:pt x="3484919" y="235841"/>
                </a:lnTo>
                <a:lnTo>
                  <a:pt x="3536933" y="237867"/>
                </a:lnTo>
                <a:lnTo>
                  <a:pt x="3588947" y="239751"/>
                </a:lnTo>
                <a:lnTo>
                  <a:pt x="3640958" y="241472"/>
                </a:lnTo>
                <a:lnTo>
                  <a:pt x="3692968" y="243012"/>
                </a:lnTo>
                <a:lnTo>
                  <a:pt x="3744976" y="244347"/>
                </a:lnTo>
                <a:lnTo>
                  <a:pt x="3796983" y="245465"/>
                </a:lnTo>
                <a:lnTo>
                  <a:pt x="3848993" y="246375"/>
                </a:lnTo>
                <a:lnTo>
                  <a:pt x="3901004" y="247099"/>
                </a:lnTo>
                <a:lnTo>
                  <a:pt x="3953018" y="247659"/>
                </a:lnTo>
                <a:lnTo>
                  <a:pt x="4005032" y="248075"/>
                </a:lnTo>
                <a:lnTo>
                  <a:pt x="4057047" y="248369"/>
                </a:lnTo>
                <a:lnTo>
                  <a:pt x="4109064" y="248562"/>
                </a:lnTo>
                <a:lnTo>
                  <a:pt x="4161080" y="248675"/>
                </a:lnTo>
                <a:lnTo>
                  <a:pt x="4213098" y="248729"/>
                </a:lnTo>
                <a:lnTo>
                  <a:pt x="4265115" y="248745"/>
                </a:lnTo>
                <a:lnTo>
                  <a:pt x="4317131" y="248745"/>
                </a:lnTo>
                <a:lnTo>
                  <a:pt x="4369148" y="248750"/>
                </a:lnTo>
                <a:lnTo>
                  <a:pt x="4421163" y="248781"/>
                </a:lnTo>
                <a:lnTo>
                  <a:pt x="4473177" y="248858"/>
                </a:lnTo>
                <a:lnTo>
                  <a:pt x="4525191" y="249004"/>
                </a:lnTo>
                <a:lnTo>
                  <a:pt x="4577202" y="249239"/>
                </a:lnTo>
                <a:lnTo>
                  <a:pt x="4629212" y="249585"/>
                </a:lnTo>
                <a:lnTo>
                  <a:pt x="4681220" y="250062"/>
                </a:lnTo>
                <a:lnTo>
                  <a:pt x="4733227" y="250616"/>
                </a:lnTo>
                <a:lnTo>
                  <a:pt x="4785237" y="251214"/>
                </a:lnTo>
                <a:lnTo>
                  <a:pt x="4837248" y="251854"/>
                </a:lnTo>
                <a:lnTo>
                  <a:pt x="4889262" y="252531"/>
                </a:lnTo>
                <a:lnTo>
                  <a:pt x="4941276" y="253241"/>
                </a:lnTo>
                <a:lnTo>
                  <a:pt x="4993291" y="253981"/>
                </a:lnTo>
                <a:lnTo>
                  <a:pt x="5045308" y="254745"/>
                </a:lnTo>
                <a:lnTo>
                  <a:pt x="5097324" y="255531"/>
                </a:lnTo>
                <a:lnTo>
                  <a:pt x="5149342" y="256333"/>
                </a:lnTo>
                <a:lnTo>
                  <a:pt x="5201359" y="257149"/>
                </a:lnTo>
                <a:lnTo>
                  <a:pt x="5253375" y="257973"/>
                </a:lnTo>
                <a:lnTo>
                  <a:pt x="5305392" y="258802"/>
                </a:lnTo>
                <a:lnTo>
                  <a:pt x="5357407" y="259632"/>
                </a:lnTo>
                <a:lnTo>
                  <a:pt x="5409421" y="260459"/>
                </a:lnTo>
                <a:lnTo>
                  <a:pt x="5461435" y="261278"/>
                </a:lnTo>
                <a:lnTo>
                  <a:pt x="5513446" y="262086"/>
                </a:lnTo>
                <a:lnTo>
                  <a:pt x="5565456" y="262878"/>
                </a:lnTo>
                <a:lnTo>
                  <a:pt x="5617463" y="263651"/>
                </a:lnTo>
              </a:path>
            </a:pathLst>
          </a:custGeom>
          <a:ln w="28574">
            <a:solidFill>
              <a:srgbClr val="F68B2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762101" y="5684316"/>
            <a:ext cx="2413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2.5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698498" y="5645607"/>
            <a:ext cx="2413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8.6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589022" y="5573674"/>
            <a:ext cx="3314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19.8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525392" y="5438343"/>
            <a:ext cx="33210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4</a:t>
            </a:r>
            <a:r>
              <a:rPr sz="1200" spc="5">
                <a:solidFill>
                  <a:srgbClr val="404040"/>
                </a:solidFill>
                <a:latin typeface="微软雅黑"/>
                <a:cs typeface="微软雅黑"/>
              </a:rPr>
              <a:t>0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.8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461764" y="5226558"/>
            <a:ext cx="3314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73.8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353939" y="4984242"/>
            <a:ext cx="4210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111.6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290309" y="4649851"/>
            <a:ext cx="4210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163.6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226554" y="4271213"/>
            <a:ext cx="42100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2</a:t>
            </a:r>
            <a:r>
              <a:rPr sz="1200" spc="5">
                <a:solidFill>
                  <a:srgbClr val="404040"/>
                </a:solidFill>
                <a:latin typeface="微软雅黑"/>
                <a:cs typeface="微软雅黑"/>
              </a:rPr>
              <a:t>2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2.5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540002" y="3431794"/>
            <a:ext cx="55689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242.0%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2476245" y="3574160"/>
            <a:ext cx="55689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131.2%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412616" y="3606165"/>
            <a:ext cx="55689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106.2%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394708" y="3638169"/>
            <a:ext cx="46735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81.2%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331078" y="3676904"/>
            <a:ext cx="46735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51.1%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267450" y="3682745"/>
            <a:ext cx="46735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46.7%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203693" y="3696461"/>
            <a:ext cx="46735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36.0%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450335" y="6082385"/>
            <a:ext cx="495934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r>
              <a:rPr sz="1200">
                <a:solidFill>
                  <a:srgbClr val="585858"/>
                </a:solidFill>
                <a:latin typeface="Verdana"/>
                <a:cs typeface="Verdana"/>
              </a:rPr>
              <a:t>0</a:t>
            </a:r>
            <a:r>
              <a:rPr sz="1200" spc="-10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r>
              <a:rPr sz="1200">
                <a:solidFill>
                  <a:srgbClr val="585858"/>
                </a:solidFill>
                <a:latin typeface="Verdana"/>
                <a:cs typeface="Verdana"/>
              </a:rPr>
              <a:t>6E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386707" y="6082385"/>
            <a:ext cx="495934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r>
              <a:rPr sz="1200">
                <a:solidFill>
                  <a:srgbClr val="585858"/>
                </a:solidFill>
                <a:latin typeface="Verdana"/>
                <a:cs typeface="Verdana"/>
              </a:rPr>
              <a:t>0</a:t>
            </a:r>
            <a:r>
              <a:rPr sz="1200" spc="-10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r>
              <a:rPr sz="1200">
                <a:solidFill>
                  <a:srgbClr val="585858"/>
                </a:solidFill>
                <a:latin typeface="Verdana"/>
                <a:cs typeface="Verdana"/>
              </a:rPr>
              <a:t>7E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310378" y="6082385"/>
            <a:ext cx="508634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r>
              <a:rPr sz="1200">
                <a:solidFill>
                  <a:srgbClr val="585858"/>
                </a:solidFill>
                <a:latin typeface="Verdana"/>
                <a:cs typeface="Verdana"/>
              </a:rPr>
              <a:t>0</a:t>
            </a:r>
            <a:r>
              <a:rPr sz="1200" spc="-10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r>
              <a:rPr sz="1200">
                <a:solidFill>
                  <a:srgbClr val="585858"/>
                </a:solidFill>
                <a:latin typeface="Verdana"/>
                <a:cs typeface="Verdana"/>
              </a:rPr>
              <a:t>8E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246621" y="6082385"/>
            <a:ext cx="508634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r>
              <a:rPr sz="1200">
                <a:solidFill>
                  <a:srgbClr val="585858"/>
                </a:solidFill>
                <a:latin typeface="Verdana"/>
                <a:cs typeface="Verdana"/>
              </a:rPr>
              <a:t>0</a:t>
            </a:r>
            <a:r>
              <a:rPr sz="1200" spc="-10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r>
              <a:rPr sz="1200">
                <a:solidFill>
                  <a:srgbClr val="585858"/>
                </a:solidFill>
                <a:latin typeface="Verdana"/>
                <a:cs typeface="Verdana"/>
              </a:rPr>
              <a:t>9E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182993" y="6082385"/>
            <a:ext cx="508634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r>
              <a:rPr sz="1200">
                <a:solidFill>
                  <a:srgbClr val="585858"/>
                </a:solidFill>
                <a:latin typeface="Verdana"/>
                <a:cs typeface="Verdana"/>
              </a:rPr>
              <a:t>0</a:t>
            </a:r>
            <a:r>
              <a:rPr sz="1200" spc="-10">
                <a:solidFill>
                  <a:srgbClr val="585858"/>
                </a:solidFill>
                <a:latin typeface="Verdana"/>
                <a:cs typeface="Verdana"/>
              </a:rPr>
              <a:t>3</a:t>
            </a:r>
            <a:r>
              <a:rPr sz="1200">
                <a:solidFill>
                  <a:srgbClr val="585858"/>
                </a:solidFill>
                <a:latin typeface="Verdana"/>
                <a:cs typeface="Verdana"/>
              </a:rPr>
              <a:t>0E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3098292" y="2649473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83820">
            <a:solidFill>
              <a:srgbClr val="1D9E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4761738" y="2649473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F68B2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 txBox="1"/>
          <p:nvPr/>
        </p:nvSpPr>
        <p:spPr>
          <a:xfrm>
            <a:off x="11782806" y="6559397"/>
            <a:ext cx="1600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585858"/>
                </a:solidFill>
                <a:latin typeface="微软雅黑"/>
                <a:cs typeface="微软雅黑"/>
              </a:rPr>
              <a:t>16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261924" y="690628"/>
            <a:ext cx="11665585" cy="14897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marR="5080" indent="-228600" algn="just">
              <a:lnSpc>
                <a:spcPct val="130100"/>
              </a:lnSpc>
              <a:spcBef>
                <a:spcPts val="100"/>
              </a:spcBef>
              <a:buClr>
                <a:srgbClr val="1D9ED2"/>
              </a:buClr>
              <a:buFont typeface="Wingdings"/>
              <a:buChar char=""/>
              <a:tabLst>
                <a:tab pos="241300"/>
              </a:tabLst>
            </a:pP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随着技术成熟度以及数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据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可用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性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增加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，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医疗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健</a:t>
            </a:r>
            <a:r>
              <a:rPr sz="1400" spc="5">
                <a:solidFill>
                  <a:srgbClr val="333333"/>
                </a:solidFill>
                <a:latin typeface="微软雅黑"/>
                <a:cs typeface="微软雅黑"/>
              </a:rPr>
              <a:t>康</a:t>
            </a:r>
            <a:r>
              <a:rPr sz="1400" spc="-5">
                <a:solidFill>
                  <a:srgbClr val="333333"/>
                </a:solidFill>
                <a:latin typeface="微软雅黑"/>
                <a:cs typeface="微软雅黑"/>
              </a:rPr>
              <a:t>AI</a:t>
            </a:r>
            <a:r>
              <a:rPr sz="1400" spc="5">
                <a:solidFill>
                  <a:srgbClr val="333333"/>
                </a:solidFill>
                <a:latin typeface="微软雅黑"/>
                <a:cs typeface="微软雅黑"/>
              </a:rPr>
              <a:t>大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模</a:t>
            </a:r>
            <a:r>
              <a:rPr sz="1400" spc="5">
                <a:solidFill>
                  <a:srgbClr val="333333"/>
                </a:solidFill>
                <a:latin typeface="微软雅黑"/>
                <a:cs typeface="微软雅黑"/>
              </a:rPr>
              <a:t>型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对</a:t>
            </a:r>
            <a:r>
              <a:rPr sz="1400" spc="5">
                <a:solidFill>
                  <a:srgbClr val="333333"/>
                </a:solidFill>
                <a:latin typeface="微软雅黑"/>
                <a:cs typeface="微软雅黑"/>
              </a:rPr>
              <a:t>医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疗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场</a:t>
            </a:r>
            <a:r>
              <a:rPr sz="1400" spc="5">
                <a:solidFill>
                  <a:srgbClr val="333333"/>
                </a:solidFill>
                <a:latin typeface="微软雅黑"/>
                <a:cs typeface="微软雅黑"/>
              </a:rPr>
              <a:t>景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中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（</a:t>
            </a:r>
            <a:r>
              <a:rPr sz="1400" spc="5">
                <a:solidFill>
                  <a:srgbClr val="333333"/>
                </a:solidFill>
                <a:latin typeface="微软雅黑"/>
                <a:cs typeface="微软雅黑"/>
              </a:rPr>
              <a:t>如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药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物</a:t>
            </a:r>
            <a:r>
              <a:rPr sz="1400" spc="5">
                <a:solidFill>
                  <a:srgbClr val="333333"/>
                </a:solidFill>
                <a:latin typeface="微软雅黑"/>
                <a:cs typeface="微软雅黑"/>
              </a:rPr>
              <a:t>发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现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、</a:t>
            </a:r>
            <a:r>
              <a:rPr sz="1400" spc="5">
                <a:solidFill>
                  <a:srgbClr val="333333"/>
                </a:solidFill>
                <a:latin typeface="微软雅黑"/>
                <a:cs typeface="微软雅黑"/>
              </a:rPr>
              <a:t>个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性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化</a:t>
            </a:r>
            <a:r>
              <a:rPr sz="1400" spc="5">
                <a:solidFill>
                  <a:srgbClr val="333333"/>
                </a:solidFill>
                <a:latin typeface="微软雅黑"/>
                <a:cs typeface="微软雅黑"/>
              </a:rPr>
              <a:t>医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疗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、</a:t>
            </a:r>
            <a:r>
              <a:rPr sz="1400" spc="5">
                <a:solidFill>
                  <a:srgbClr val="333333"/>
                </a:solidFill>
                <a:latin typeface="微软雅黑"/>
                <a:cs typeface="微软雅黑"/>
              </a:rPr>
              <a:t>医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学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影</a:t>
            </a:r>
            <a:r>
              <a:rPr sz="1400" spc="5">
                <a:solidFill>
                  <a:srgbClr val="333333"/>
                </a:solidFill>
                <a:latin typeface="微软雅黑"/>
                <a:cs typeface="微软雅黑"/>
              </a:rPr>
              <a:t>像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、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数</a:t>
            </a:r>
            <a:r>
              <a:rPr sz="1400" spc="5">
                <a:solidFill>
                  <a:srgbClr val="333333"/>
                </a:solidFill>
                <a:latin typeface="微软雅黑"/>
                <a:cs typeface="微软雅黑"/>
              </a:rPr>
              <a:t>据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增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强</a:t>
            </a:r>
            <a:r>
              <a:rPr sz="1400" spc="5">
                <a:solidFill>
                  <a:srgbClr val="333333"/>
                </a:solidFill>
                <a:latin typeface="微软雅黑"/>
                <a:cs typeface="微软雅黑"/>
              </a:rPr>
              <a:t>）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的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部</a:t>
            </a:r>
            <a:r>
              <a:rPr sz="1400" spc="5">
                <a:solidFill>
                  <a:srgbClr val="333333"/>
                </a:solidFill>
                <a:latin typeface="微软雅黑"/>
                <a:cs typeface="微软雅黑"/>
              </a:rPr>
              <a:t>分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研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发</a:t>
            </a:r>
            <a:r>
              <a:rPr sz="1400" spc="5">
                <a:solidFill>
                  <a:srgbClr val="333333"/>
                </a:solidFill>
                <a:latin typeface="微软雅黑"/>
                <a:cs typeface="微软雅黑"/>
              </a:rPr>
              <a:t>阻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碍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给</a:t>
            </a:r>
            <a:r>
              <a:rPr sz="1400" spc="5">
                <a:solidFill>
                  <a:srgbClr val="333333"/>
                </a:solidFill>
                <a:latin typeface="微软雅黑"/>
                <a:cs typeface="微软雅黑"/>
              </a:rPr>
              <a:t>出解 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决方案，加快医疗研发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速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度。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同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时，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其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生成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式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人工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智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能操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作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难度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低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，更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能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够被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医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疗领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域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的专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业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人员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接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受并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使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用。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因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此根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据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亿欧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预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测，2023-2027年 为医疗健</a:t>
            </a:r>
            <a:r>
              <a:rPr sz="1400" spc="-5">
                <a:solidFill>
                  <a:srgbClr val="333333"/>
                </a:solidFill>
                <a:latin typeface="微软雅黑"/>
                <a:cs typeface="微软雅黑"/>
              </a:rPr>
              <a:t>康AI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大模型集中爆发</a:t>
            </a:r>
            <a:r>
              <a:rPr sz="1400" spc="-15">
                <a:solidFill>
                  <a:srgbClr val="333333"/>
                </a:solidFill>
                <a:latin typeface="微软雅黑"/>
                <a:cs typeface="微软雅黑"/>
              </a:rPr>
              <a:t>的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阶段。</a:t>
            </a:r>
            <a:endParaRPr sz="1400">
              <a:latin typeface="微软雅黑"/>
              <a:cs typeface="微软雅黑"/>
            </a:endParaRPr>
          </a:p>
          <a:p>
            <a:pPr marL="241300" marR="20320" indent="-228600" algn="just">
              <a:lnSpc>
                <a:spcPct val="130000"/>
              </a:lnSpc>
              <a:spcBef>
                <a:spcPts val="600"/>
              </a:spcBef>
              <a:buClr>
                <a:srgbClr val="1D9ED2"/>
              </a:buClr>
              <a:buFont typeface="Wingdings"/>
              <a:buChar char=""/>
              <a:tabLst>
                <a:tab pos="241300"/>
              </a:tabLst>
            </a:pP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虽然医疗健</a:t>
            </a:r>
            <a:r>
              <a:rPr sz="1400" spc="-5">
                <a:solidFill>
                  <a:srgbClr val="333333"/>
                </a:solidFill>
                <a:latin typeface="微软雅黑"/>
                <a:cs typeface="微软雅黑"/>
              </a:rPr>
              <a:t>康AI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大模型在一定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程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度上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降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低了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某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些方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面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的成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本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，但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它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们的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使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用和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维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护仍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然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需要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相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当的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资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源投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入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，特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别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是对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于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需要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高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度定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制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化和</a:t>
            </a:r>
            <a:r>
              <a:rPr sz="1400" spc="-10">
                <a:solidFill>
                  <a:srgbClr val="333333"/>
                </a:solidFill>
                <a:latin typeface="微软雅黑"/>
                <a:cs typeface="微软雅黑"/>
              </a:rPr>
              <a:t>专</a:t>
            </a:r>
            <a:r>
              <a:rPr sz="1400">
                <a:solidFill>
                  <a:srgbClr val="333333"/>
                </a:solidFill>
                <a:latin typeface="微软雅黑"/>
                <a:cs typeface="微软雅黑"/>
              </a:rPr>
              <a:t>业化 的应用场景。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262229" y="6082385"/>
            <a:ext cx="2747645" cy="624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26720">
              <a:lnSpc>
                <a:spcPct val="100000"/>
              </a:lnSpc>
              <a:spcBef>
                <a:spcPts val="100"/>
              </a:spcBef>
              <a:tabLst>
                <a:tab pos="1315085"/>
                <a:tab pos="2251075"/>
              </a:tabLst>
            </a:pPr>
            <a:r>
              <a:rPr sz="1200" spc="-10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r>
              <a:rPr sz="1200">
                <a:solidFill>
                  <a:srgbClr val="585858"/>
                </a:solidFill>
                <a:latin typeface="Verdana"/>
                <a:cs typeface="Verdana"/>
              </a:rPr>
              <a:t>0</a:t>
            </a:r>
            <a:r>
              <a:rPr sz="1200" spc="-10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r>
              <a:rPr sz="1200">
                <a:solidFill>
                  <a:srgbClr val="585858"/>
                </a:solidFill>
                <a:latin typeface="Verdana"/>
                <a:cs typeface="Verdana"/>
              </a:rPr>
              <a:t>3	</a:t>
            </a:r>
            <a:r>
              <a:rPr sz="1200" spc="-10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r>
              <a:rPr sz="1200">
                <a:solidFill>
                  <a:srgbClr val="585858"/>
                </a:solidFill>
                <a:latin typeface="Verdana"/>
                <a:cs typeface="Verdana"/>
              </a:rPr>
              <a:t>0</a:t>
            </a:r>
            <a:r>
              <a:rPr sz="1200" spc="-10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r>
              <a:rPr sz="1200">
                <a:solidFill>
                  <a:srgbClr val="585858"/>
                </a:solidFill>
                <a:latin typeface="Verdana"/>
                <a:cs typeface="Verdana"/>
              </a:rPr>
              <a:t>4E	</a:t>
            </a:r>
            <a:r>
              <a:rPr sz="1200" spc="-10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r>
              <a:rPr sz="1200">
                <a:solidFill>
                  <a:srgbClr val="585858"/>
                </a:solidFill>
                <a:latin typeface="Verdana"/>
                <a:cs typeface="Verdana"/>
              </a:rPr>
              <a:t>0</a:t>
            </a:r>
            <a:r>
              <a:rPr sz="1200" spc="-10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r>
              <a:rPr sz="1200">
                <a:solidFill>
                  <a:srgbClr val="585858"/>
                </a:solidFill>
                <a:latin typeface="Verdana"/>
                <a:cs typeface="Verdana"/>
              </a:rPr>
              <a:t>5E</a:t>
            </a:r>
            <a:endParaRPr sz="120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8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</a:pPr>
            <a:r>
              <a:rPr sz="900">
                <a:solidFill>
                  <a:srgbClr val="7E7E7E"/>
                </a:solidFill>
                <a:latin typeface="微软雅黑"/>
                <a:cs typeface="微软雅黑"/>
              </a:rPr>
              <a:t>数据来源：专家访谈，公开资料，经亿欧整理绘制。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261924" y="171145"/>
            <a:ext cx="10312400" cy="6057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2280"/>
              </a:lnSpc>
              <a:spcBef>
                <a:spcPts val="105"/>
              </a:spcBef>
            </a:pPr>
            <a:r>
              <a:rPr/>
              <a:t>原有医疗场景应用创新</a:t>
            </a:r>
            <a:r>
              <a:rPr spc="-10"/>
              <a:t>的</a:t>
            </a:r>
            <a:r>
              <a:rPr/>
              <a:t>难度</a:t>
            </a:r>
            <a:r>
              <a:rPr spc="-10"/>
              <a:t>被</a:t>
            </a:r>
            <a:r>
              <a:rPr/>
              <a:t>大大</a:t>
            </a:r>
            <a:r>
              <a:rPr spc="-10"/>
              <a:t>降</a:t>
            </a:r>
            <a:r>
              <a:rPr/>
              <a:t>低，</a:t>
            </a:r>
            <a:r>
              <a:rPr spc="-10"/>
              <a:t>预</a:t>
            </a:r>
            <a:r>
              <a:rPr spc="5"/>
              <a:t>计</a:t>
            </a:r>
            <a:r>
              <a:rPr i="0" spc="-5">
                <a:latin typeface="微软雅黑"/>
                <a:cs typeface="微软雅黑"/>
              </a:rPr>
              <a:t>2023-2027</a:t>
            </a:r>
            <a:r>
              <a:rPr spc="5"/>
              <a:t>年为</a:t>
            </a:r>
            <a:r>
              <a:rPr spc="-5"/>
              <a:t>医</a:t>
            </a:r>
            <a:r>
              <a:rPr spc="5"/>
              <a:t>疗</a:t>
            </a:r>
            <a:r>
              <a:rPr spc="-15"/>
              <a:t>健</a:t>
            </a:r>
            <a:r>
              <a:rPr/>
              <a:t>康</a:t>
            </a:r>
            <a:r>
              <a:rPr i="0" spc="-5">
                <a:latin typeface="微软雅黑"/>
                <a:cs typeface="微软雅黑"/>
              </a:rPr>
              <a:t>AI</a:t>
            </a:r>
            <a:r>
              <a:rPr spc="5"/>
              <a:t>大模</a:t>
            </a:r>
            <a:r>
              <a:rPr spc="-20"/>
              <a:t>型</a:t>
            </a:r>
            <a:r>
              <a:rPr spc="5"/>
              <a:t>集中</a:t>
            </a:r>
            <a:r>
              <a:rPr spc="-20"/>
              <a:t>爆</a:t>
            </a:r>
            <a:r>
              <a:rPr spc="5"/>
              <a:t>发</a:t>
            </a:r>
          </a:p>
          <a:p>
            <a:pPr marL="12700">
              <a:lnSpc>
                <a:spcPts val="2280"/>
              </a:lnSpc>
            </a:pPr>
            <a:r>
              <a:rPr/>
              <a:t>阶段</a:t>
            </a:r>
          </a:p>
        </p:txBody>
      </p:sp>
      <p:sp>
        <p:nvSpPr>
          <p:cNvPr id="39" name="object 39"/>
          <p:cNvSpPr txBox="1"/>
          <p:nvPr/>
        </p:nvSpPr>
        <p:spPr>
          <a:xfrm>
            <a:off x="1535430" y="2181225"/>
            <a:ext cx="5445125" cy="10674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亿欧智库</a:t>
            </a:r>
            <a:r>
              <a:rPr sz="1400" b="1" i="1" spc="-5">
                <a:solidFill>
                  <a:srgbClr val="404040"/>
                </a:solidFill>
                <a:latin typeface="微软雅黑"/>
                <a:cs typeface="微软雅黑"/>
              </a:rPr>
              <a:t>：</a:t>
            </a:r>
            <a:r>
              <a:rPr sz="1400" b="1" spc="-5">
                <a:solidFill>
                  <a:srgbClr val="404040"/>
                </a:solidFill>
                <a:latin typeface="微软雅黑"/>
                <a:cs typeface="微软雅黑"/>
              </a:rPr>
              <a:t>2023-2030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年中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国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医疗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健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康</a:t>
            </a:r>
            <a:r>
              <a:rPr sz="1400" b="1" spc="-5">
                <a:solidFill>
                  <a:srgbClr val="404040"/>
                </a:solidFill>
                <a:latin typeface="微软雅黑"/>
                <a:cs typeface="微软雅黑"/>
              </a:rPr>
              <a:t>AI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大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模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型产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品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市场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规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模及</a:t>
            </a:r>
            <a:r>
              <a:rPr sz="1400" b="1" i="1" spc="-15">
                <a:solidFill>
                  <a:srgbClr val="404040"/>
                </a:solidFill>
                <a:latin typeface="微软雅黑"/>
                <a:cs typeface="微软雅黑"/>
              </a:rPr>
              <a:t>增</a:t>
            </a: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速</a:t>
            </a:r>
            <a:endParaRPr sz="1400">
              <a:latin typeface="微软雅黑"/>
              <a:cs typeface="微软雅黑"/>
            </a:endParaRPr>
          </a:p>
          <a:p>
            <a:pPr marL="188595" algn="ctr">
              <a:lnSpc>
                <a:spcPct val="100000"/>
              </a:lnSpc>
              <a:spcBef>
                <a:spcPts val="1120"/>
              </a:spcBef>
              <a:tabLst>
                <a:tab pos="1851660"/>
              </a:tabLst>
            </a:pP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市场规模（亿元）	增速</a:t>
            </a:r>
            <a:endParaRPr sz="12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1200">
              <a:latin typeface="微软雅黑"/>
              <a:cs typeface="微软雅黑"/>
            </a:endParaRPr>
          </a:p>
          <a:p>
            <a:pPr marL="518159" algn="ctr">
              <a:lnSpc>
                <a:spcPct val="100000"/>
              </a:lnSpc>
            </a:pPr>
            <a:r>
              <a:rPr sz="1450" i="1" u="sng" spc="-365">
                <a:solidFill>
                  <a:srgbClr val="585858"/>
                </a:solidFill>
                <a:uFill>
                  <a:solidFill>
                    <a:srgbClr val="585858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450" b="1" i="1" u="sng" spc="-50">
                <a:solidFill>
                  <a:srgbClr val="585858"/>
                </a:solidFill>
                <a:uFill>
                  <a:solidFill>
                    <a:srgbClr val="585858"/>
                  </a:solidFill>
                </a:uFill>
                <a:latin typeface="微软雅黑"/>
                <a:cs typeface="微软雅黑"/>
              </a:rPr>
              <a:t>集中爆</a:t>
            </a:r>
            <a:r>
              <a:rPr sz="1450" b="1" i="1" u="sng" spc="-55">
                <a:solidFill>
                  <a:srgbClr val="585858"/>
                </a:solidFill>
                <a:uFill>
                  <a:solidFill>
                    <a:srgbClr val="585858"/>
                  </a:solidFill>
                </a:uFill>
                <a:latin typeface="微软雅黑"/>
                <a:cs typeface="微软雅黑"/>
              </a:rPr>
              <a:t>发</a:t>
            </a:r>
            <a:endParaRPr sz="1450">
              <a:latin typeface="微软雅黑"/>
              <a:cs typeface="微软雅黑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8208264" y="2243327"/>
            <a:ext cx="3404870" cy="1295400"/>
          </a:xfrm>
          <a:prstGeom prst="rect">
            <a:avLst/>
          </a:prstGeom>
          <a:solidFill>
            <a:srgbClr val="16769D"/>
          </a:solidFill>
        </p:spPr>
        <p:txBody>
          <a:bodyPr vert="horz" wrap="square" lIns="0" tIns="71120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56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爆发原因一：</a:t>
            </a:r>
            <a:endParaRPr sz="1200">
              <a:latin typeface="微软雅黑"/>
              <a:cs typeface="微软雅黑"/>
            </a:endParaRPr>
          </a:p>
          <a:p>
            <a:pPr marL="92075" marR="104139" algn="just">
              <a:lnSpc>
                <a:spcPct val="130000"/>
              </a:lnSpc>
              <a:spcBef>
                <a:spcPts val="5"/>
              </a:spcBef>
            </a:pP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研发效率大大提升。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医疗健康</a:t>
            </a: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大模型能够自动 生成内容、代码、数据分析报告等。这可以帮助 开发者和医疗科学家快速原型开发和测试，从而 减少时间和成本的投入。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8208264" y="3654552"/>
            <a:ext cx="3404870" cy="1295400"/>
          </a:xfrm>
          <a:prstGeom prst="rect">
            <a:avLst/>
          </a:prstGeom>
          <a:solidFill>
            <a:srgbClr val="1D9ED2"/>
          </a:solidFill>
        </p:spPr>
        <p:txBody>
          <a:bodyPr vert="horz" wrap="square" lIns="0" tIns="71120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560"/>
              </a:spcBef>
            </a:pP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爆发原因二：</a:t>
            </a:r>
            <a:endParaRPr sz="1200">
              <a:latin typeface="微软雅黑"/>
              <a:cs typeface="微软雅黑"/>
            </a:endParaRPr>
          </a:p>
          <a:p>
            <a:pPr marL="92075" marR="142240">
              <a:lnSpc>
                <a:spcPct val="130000"/>
              </a:lnSpc>
              <a:spcBef>
                <a:spcPts val="5"/>
              </a:spcBef>
            </a:pP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更易于接入的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AP</a:t>
            </a:r>
            <a:r>
              <a:rPr sz="1200" b="1" spc="5">
                <a:solidFill>
                  <a:srgbClr val="FFFFFF"/>
                </a:solidFill>
                <a:latin typeface="微软雅黑"/>
                <a:cs typeface="微软雅黑"/>
              </a:rPr>
              <a:t>I</a:t>
            </a: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服务。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很多公司提供了基于这 些医疗健康</a:t>
            </a: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大模型的</a:t>
            </a: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API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服务，这意味着即使 是没有深厚技术背景的用户也可以通过简单的 </a:t>
            </a: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API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调用来利用</a:t>
            </a: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AI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的能力。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8208264" y="5064252"/>
            <a:ext cx="3404870" cy="1297305"/>
          </a:xfrm>
          <a:prstGeom prst="rect">
            <a:avLst/>
          </a:prstGeom>
          <a:solidFill>
            <a:srgbClr val="6FC7EB"/>
          </a:solidFill>
        </p:spPr>
        <p:txBody>
          <a:bodyPr vert="horz" wrap="square" lIns="0" tIns="73025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575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爆发原因三：</a:t>
            </a:r>
            <a:endParaRPr sz="1200">
              <a:latin typeface="微软雅黑"/>
              <a:cs typeface="微软雅黑"/>
            </a:endParaRPr>
          </a:p>
          <a:p>
            <a:pPr marL="92075">
              <a:lnSpc>
                <a:spcPct val="100000"/>
              </a:lnSpc>
              <a:spcBef>
                <a:spcPts val="434"/>
              </a:spcBef>
            </a:pPr>
            <a:r>
              <a:rPr sz="1200" b="1" i="1" spc="-5">
                <a:solidFill>
                  <a:srgbClr val="FFFFFF"/>
                </a:solidFill>
                <a:latin typeface="微软雅黑"/>
                <a:cs typeface="微软雅黑"/>
              </a:rPr>
              <a:t>大型预训练模型可以被开发者直接使用。</a:t>
            </a: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这减少</a:t>
            </a:r>
            <a:endParaRPr sz="1200">
              <a:latin typeface="微软雅黑"/>
              <a:cs typeface="微软雅黑"/>
            </a:endParaRPr>
          </a:p>
          <a:p>
            <a:pPr marL="92075" marR="104139" algn="just">
              <a:lnSpc>
                <a:spcPct val="130000"/>
              </a:lnSpc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了从头开始训练模型的需求。开发者可以通过微 调这些模型来适应特定的应用场景，这大大降低 了数据收集和计算资源的成本。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 rot="19860000">
            <a:off x="605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 rot="19860000">
            <a:off x="4288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 rot="19860000">
            <a:off x="7971782" y="11339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 rot="19860000">
            <a:off x="605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7" name="object 47"/>
          <p:cNvSpPr txBox="1"/>
          <p:nvPr/>
        </p:nvSpPr>
        <p:spPr>
          <a:xfrm rot="19860000">
            <a:off x="4288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8" name="object 48"/>
          <p:cNvSpPr txBox="1"/>
          <p:nvPr/>
        </p:nvSpPr>
        <p:spPr>
          <a:xfrm rot="19860000">
            <a:off x="7971782" y="35342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 rot="19860000">
            <a:off x="605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 rot="19860000">
            <a:off x="4288782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1" name="object 51"/>
          <p:cNvSpPr txBox="1"/>
          <p:nvPr/>
        </p:nvSpPr>
        <p:spPr>
          <a:xfrm rot="19860000">
            <a:off x="7971781" y="58964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https://d.book118.com/315312201021011041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Times New Roman</vt:lpstr>
      <vt:lpstr>Verdana</vt:lpstr>
      <vt:lpstr>Office Theme</vt:lpstr>
      <vt:lpstr>2023医疗健康AI大模型行业研究报告</vt:lpstr>
      <vt:lpstr>PowerPoint Presentation</vt:lpstr>
      <vt:lpstr>PowerPoint Presentation</vt:lpstr>
      <vt:lpstr>医疗健康AI大模型技术发展过程：从深度学习过渡到大模型时代</vt:lpstr>
      <vt:lpstr>众多高校研发医疗健康AI大模型，为行业发展的技术底座提供了坚实的基础</vt:lpstr>
      <vt:lpstr>国家层面建立高质量医疗数据库，为AI大模型医疗健康场景落地应用减轻阻力</vt:lpstr>
      <vt:lpstr>医疗健康AI大模型在医疗场景下的初步表现：在问答的准确性和全面性有优势，但资料搜集
方面可用性较低</vt:lpstr>
      <vt:lpstr>PowerPoint Presentation</vt:lpstr>
      <vt:lpstr>医疗健康AI大模型为技术底座，赋能医疗行业的多场景</vt:lpstr>
      <vt:lpstr>医疗健康AI大模型健康场景应用-医学影像：为患者提供差异诊断，为医生提供诊断建议</vt:lpstr>
      <vt:lpstr>医疗健康AI大模型健康场景应用-药物研发：提升药物研发成功的概率，降低研发成本</vt:lpstr>
      <vt:lpstr>医疗健康AI大模型健康场景应用-医疗文本处理：能够提供准确、快速、个性化的诊断和建议</vt:lpstr>
      <vt:lpstr>医疗健康AI大模型健康场景应用-学术科研：在使用过程中，具有抄袭、可信度等诸多风险</vt:lpstr>
      <vt:lpstr>北京市首批10个人工智能行业大模型应用案例发布，涉及两个医疗健康案例</vt:lpstr>
      <vt:lpstr>PowerPoint Presentation</vt:lpstr>
      <vt:lpstr>原有医疗场景应用创新的难度被大大降低，预计2023-2027年为医疗健康AI大模型集中爆发
阶段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2024-09-01T12:31:53.006</cp:lastPrinted>
  <dcterms:created xsi:type="dcterms:W3CDTF">2024-09-01T04:31:53Z</dcterms:created>
  <dcterms:modified xsi:type="dcterms:W3CDTF">2024-09-01T04:31:55Z</dcterms:modified>
</cp:coreProperties>
</file>