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501D0-C437-4DF3-B5BF-888068B5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1855D-071D-4C13-A1CB-2E21FEE7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79D63-7276-4DFB-A692-E72F3A5D4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4D60F-3DAE-499A-A1FD-86CE2B2A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45A00-B9A8-447A-81FD-133CA3AD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60CAF-A850-457C-8120-00D44770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2C785-6513-4847-95FB-D4FD9AF2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58A45-07EF-47B8-8022-D44DEA19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6E440-CA73-4619-804E-263F7218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802EC-81C0-4590-8A9E-4092F3927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73F38-9C61-4C63-B52C-D6C7BCFA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210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再障贫血日常护理PPT\n## 1.再障贫血的基本概念与病因\n### 1.1再障贫血的定义与分类\n### 1.2再障贫血的病因及发病机制\n### 1.3再障贫血的临床表现与诊断\n## 2.再障贫血的日常护理要点\n### 2.1一般护理措施与生活指导\n### 2.2药物治疗与副作用管理\n### 2.3心理护理与支持\n## 3.再障贫血的饮食护理\n### 3.1营养需求与饮食原则\n### 3.2食物选择与搭配\n### 3.3特殊饮食与注意事项\n## 4.再障贫血的输血治疗与护理\n### 4.1输血指征与输血类型\n### 4.2输血过程中的护理措施\n### 4.3输血并发症的预防与处理\n## 5.再障贫血的感染预防与控制\n### 5.1感染的高危因素与预防策略\n### 5.2感染部位与护理措施\n### 5.3感染的控制与监测\n## 6.再障贫血患者的生活质量与康复\n### 6.1生活质量的评估与改善\n### 6.2康复训练与指导\n### 6.3患者教育与管理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再障贫血日常护理PPT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再障贫血的基本概念与病因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再障贫血（AA）是一种骨髓造血功能衰竭的疾病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造血干细胞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减少或功能受损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红细胞、白细胞和血小板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再障贫血分为急性再障贫血和慢性再障贫血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急性再障贫血起病急，病情重，病死率高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慢性再障贫血起病缓，病情相对稳定，但病程较长</a:t>
                </a:r>
                <a:endParaRPr/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再障贫血还可能根据病因分为原发性再障贫血和继发性再障贫血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原发性再障贫血病因不明，可能与遗传、环境等因素有关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继发性再障贫血由其他疾病引起，如病毒感染、药物、放射线等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再障贫血的定义与分类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再障贫血的病因复杂，可能与以下因素有关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：如范可尼贫血、先天性角化不良等遗传病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：如接触有毒化学物质、病毒感染等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：如自身免疫性再障、同种免疫性再障等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发病机制尚不完全清楚，可能与以下机制有关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造血干细胞受损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：导致造血功能衰竭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骨髓微环境异常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：影响造血干细胞的增殖和分化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免疫介导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：自身免疫反应或免疫细胞损伤造血细胞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再障贫血的病因及发病机制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再障贫血的临床表现多样，主要表现为贫血、出血和感染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贫血：表现为面色苍白、乏力、心悸等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出血：表现为皮肤瘀点、鼻出血、牙龈出血等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感染：表现为发热、咳嗽、腹泻等</a:t>
                </a:r>
                <a:endParaRPr/>
              </a:p>
            </p:txBody>
          </p:sp>
        </p:grpSp>
        <p:grpSp>
          <p:nvGrpSpPr>
            <p:cNvPr id="24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诊断再障贫血需要结合临床表现和实验室检查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：红细胞、白细胞和血小板减少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：骨髓增生低下，造血干细胞减少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：排除自身免疫性疾病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：如染色体检查、病毒检查等，以明确病因</a:t>
                </a:r>
                <a:endParaRPr/>
              </a:p>
            </p:txBody>
          </p:sp>
          <p:sp>
            <p:nvSpPr>
              <p:cNvPr id="24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再障贫血的临床表现与诊断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再障贫血的日常护理要点</a:t>
            </a:r>
            <a:endParaRPr/>
          </a:p>
        </p:txBody>
      </p:sp>
      <p:sp>
        <p:nvSpPr>
          <p:cNvPr id="25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53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保持病房环境整洁，空气流通，避免交叉感染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注意个人卫生，勤洗手，避免感染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保持良好的作息，保证充足的睡眠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避免剧烈运动，防止外伤出血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遵医嘱，按时服药，定期检查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一般护理措施与生活指导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药物治疗与副作用管理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67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针对病因治疗，如免疫抑制剂、抗病毒药物等</a:t>
                </a:r>
                <a:endParaRPr/>
              </a:p>
            </p:txBody>
          </p:sp>
          <p:cxnSp>
            <p:nvCxnSpPr>
              <p:cNvPr id="27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2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刺激骨髓造血，如使用雄激素、促红细胞生成素等</a:t>
                </a:r>
                <a:endParaRPr/>
              </a:p>
            </p:txBody>
          </p:sp>
        </p:grpSp>
        <p:grpSp>
          <p:nvGrpSpPr>
            <p:cNvPr id="277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预防感染，如使用抗生素、抗病毒药物等</a:t>
                </a:r>
                <a:endParaRPr/>
              </a:p>
            </p:txBody>
          </p:sp>
        </p:grpSp>
        <p:grpSp>
          <p:nvGrpSpPr>
            <p:cNvPr id="282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注意药物副作用，如肝功能损害、肾功能损害等</a:t>
                </a:r>
                <a:endParaRPr/>
              </a:p>
            </p:txBody>
          </p:sp>
        </p:grpSp>
        <p:grpSp>
          <p:nvGrpSpPr>
            <p:cNvPr id="287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0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定期评估治疗效果，调整治疗方案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95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了解患者的心理状态，给予关心和支持</a:t>
                </a:r>
                <a:endParaRPr/>
              </a:p>
            </p:txBody>
          </p:sp>
          <p:cxnSp>
            <p:nvCxnSpPr>
              <p:cNvPr id="29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0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解除患者的顾虑，增强信心</a:t>
                </a:r>
                <a:endParaRPr/>
              </a:p>
            </p:txBody>
          </p:sp>
        </p:grpSp>
        <p:grpSp>
          <p:nvGrpSpPr>
            <p:cNvPr id="305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鼓励患者参加社会活动，提高生活质量</a:t>
                </a:r>
                <a:endParaRPr/>
              </a:p>
            </p:txBody>
          </p:sp>
        </p:grpSp>
        <p:grpSp>
          <p:nvGrpSpPr>
            <p:cNvPr id="310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定期举行病友交流，互相鼓励和支持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再障贫血的饮食护理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再障贫血患者需要保证足够的营养摄入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蛋白质：提供身体所需的氨基酸，促进骨髓造血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脂肪：提供能量，保护内脏器官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碳水化合物：提供能量，维持血糖稳定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饮食原则为高蛋白、低脂、易消化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高蛋白：多吃优质蛋白质食物，如鱼、肉、蛋、奶等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低脂：避免过多脂肪摄入，尤其是动物性脂肪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易消化：选择易消化、富含维生素的食物，如蔬菜、水果等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营养需求与饮食原则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30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优质蛋白质食物：如鱼、肉、蛋、奶等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高维生素食物：如新鲜蔬菜、水果、坚果等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易消化食物：如粥、面条、馒头等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避免辛辣、刺激、油腻食物，以防消化道出血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饮食搭配合理，保证营养均衡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食物选择与搭配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4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对于有消化道出血的患者，应避免辛辣、刺激食物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对于有高尿酸血症的患者，应避免高嘌呤食物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对于有肾损害的患者，应限制蛋白质摄入，选择低磷、低钾食物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遵医嘱，调整饮食，根据病情变化调整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特殊饮食与注意事项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https://d.book118.com/315321032010011110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再障贫血日常护理PPT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2024-09-15T02:33:52.112</cp:lastPrinted>
  <dcterms:created xsi:type="dcterms:W3CDTF">2024-09-14T18:33:52Z</dcterms:created>
  <dcterms:modified xsi:type="dcterms:W3CDTF">2024-09-14T18:33:54Z</dcterms:modified>
</cp:coreProperties>
</file>