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7" r:id="rId28"/>
  </p:sldIdLst>
  <p:sldSz cx="12192000" cy="6858000"/>
  <p:notesSz cx="6858000" cy="9144000"/>
  <p:custDataLst>
    <p:tags r:id="rId2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tags" Target="tags/tag1.xml" /><Relationship Id="rId3" Type="http://schemas.openxmlformats.org/officeDocument/2006/relationships/slideMaster" Target="slideMasters/slideMaster3.xml" /><Relationship Id="rId30" Type="http://schemas.openxmlformats.org/officeDocument/2006/relationships/presProps" Target="presProps.xml" /><Relationship Id="rId31" Type="http://schemas.openxmlformats.org/officeDocument/2006/relationships/viewProps" Target="viewProps.xml" /><Relationship Id="rId32" Type="http://schemas.openxmlformats.org/officeDocument/2006/relationships/theme" Target="theme/theme1.xml" /><Relationship Id="rId33"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A6F82AA2-4831-4E3B-B5E0-5605AC7F5A3C}"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1" name="PlaceHolder 1"/>
          <p:cNvSpPr>
            <a:spLocks noGrp="1"/>
          </p:cNvSpPr>
          <p:nvPr>
            <p:ph type="sldImg"/>
          </p:nvPr>
        </p:nvSpPr>
        <p:spPr>
          <a:xfrm>
            <a:off x="685800" y="1143000"/>
            <a:ext cx="5486040" cy="3085920"/>
          </a:xfrm>
          <a:prstGeom prst="rect">
            <a:avLst/>
          </a:prstGeom>
          <a:ln w="0">
            <a:noFill/>
          </a:ln>
        </p:spPr>
      </p:sp>
      <p:sp>
        <p:nvSpPr>
          <p:cNvPr id="382"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3"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4" name="PlaceHolder 1"/>
          <p:cNvSpPr>
            <a:spLocks noGrp="1"/>
          </p:cNvSpPr>
          <p:nvPr>
            <p:ph type="sldImg"/>
          </p:nvPr>
        </p:nvSpPr>
        <p:spPr>
          <a:xfrm>
            <a:off x="685800" y="1143000"/>
            <a:ext cx="5486040" cy="3085920"/>
          </a:xfrm>
          <a:prstGeom prst="rect">
            <a:avLst/>
          </a:prstGeom>
          <a:ln w="0">
            <a:noFill/>
          </a:ln>
        </p:spPr>
      </p:sp>
      <p:sp>
        <p:nvSpPr>
          <p:cNvPr id="385"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6"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7" name="PlaceHolder 1"/>
          <p:cNvSpPr>
            <a:spLocks noGrp="1"/>
          </p:cNvSpPr>
          <p:nvPr>
            <p:ph type="sldImg"/>
          </p:nvPr>
        </p:nvSpPr>
        <p:spPr>
          <a:xfrm>
            <a:off x="685800" y="1143000"/>
            <a:ext cx="5486040" cy="3085920"/>
          </a:xfrm>
          <a:prstGeom prst="rect">
            <a:avLst/>
          </a:prstGeom>
          <a:ln w="0">
            <a:noFill/>
          </a:ln>
        </p:spPr>
      </p:sp>
      <p:sp>
        <p:nvSpPr>
          <p:cNvPr id="388"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9"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0" name="PlaceHolder 1"/>
          <p:cNvSpPr>
            <a:spLocks noGrp="1"/>
          </p:cNvSpPr>
          <p:nvPr>
            <p:ph type="sldImg"/>
          </p:nvPr>
        </p:nvSpPr>
        <p:spPr>
          <a:xfrm>
            <a:off x="685800" y="1143000"/>
            <a:ext cx="5486040" cy="3085920"/>
          </a:xfrm>
          <a:prstGeom prst="rect">
            <a:avLst/>
          </a:prstGeom>
          <a:ln w="0">
            <a:noFill/>
          </a:ln>
        </p:spPr>
      </p:sp>
      <p:sp>
        <p:nvSpPr>
          <p:cNvPr id="391"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2"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3" name="PlaceHolder 1"/>
          <p:cNvSpPr>
            <a:spLocks noGrp="1"/>
          </p:cNvSpPr>
          <p:nvPr>
            <p:ph type="sldImg"/>
          </p:nvPr>
        </p:nvSpPr>
        <p:spPr>
          <a:xfrm>
            <a:off x="685800" y="1143000"/>
            <a:ext cx="5486040" cy="3085920"/>
          </a:xfrm>
          <a:prstGeom prst="rect">
            <a:avLst/>
          </a:prstGeom>
          <a:ln w="0">
            <a:noFill/>
          </a:ln>
        </p:spPr>
      </p:sp>
      <p:sp>
        <p:nvSpPr>
          <p:cNvPr id="394"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5"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6" name="PlaceHolder 1"/>
          <p:cNvSpPr>
            <a:spLocks noGrp="1"/>
          </p:cNvSpPr>
          <p:nvPr>
            <p:ph type="sldImg"/>
          </p:nvPr>
        </p:nvSpPr>
        <p:spPr>
          <a:xfrm>
            <a:off x="685800" y="1143000"/>
            <a:ext cx="5486040" cy="3085920"/>
          </a:xfrm>
          <a:prstGeom prst="rect">
            <a:avLst/>
          </a:prstGeom>
          <a:ln w="0">
            <a:noFill/>
          </a:ln>
        </p:spPr>
      </p:sp>
      <p:sp>
        <p:nvSpPr>
          <p:cNvPr id="397"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8"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9" name="PlaceHolder 1"/>
          <p:cNvSpPr>
            <a:spLocks noGrp="1"/>
          </p:cNvSpPr>
          <p:nvPr>
            <p:ph type="sldImg"/>
          </p:nvPr>
        </p:nvSpPr>
        <p:spPr>
          <a:xfrm>
            <a:off x="685800" y="1143000"/>
            <a:ext cx="5486040" cy="3085920"/>
          </a:xfrm>
          <a:prstGeom prst="rect">
            <a:avLst/>
          </a:prstGeom>
          <a:ln w="0">
            <a:noFill/>
          </a:ln>
        </p:spPr>
      </p:sp>
      <p:sp>
        <p:nvSpPr>
          <p:cNvPr id="400"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1"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2" name="PlaceHolder 1"/>
          <p:cNvSpPr>
            <a:spLocks noGrp="1"/>
          </p:cNvSpPr>
          <p:nvPr>
            <p:ph type="sldImg"/>
          </p:nvPr>
        </p:nvSpPr>
        <p:spPr>
          <a:xfrm>
            <a:off x="685800" y="1143000"/>
            <a:ext cx="5486040" cy="3085920"/>
          </a:xfrm>
          <a:prstGeom prst="rect">
            <a:avLst/>
          </a:prstGeom>
          <a:ln w="0">
            <a:noFill/>
          </a:ln>
        </p:spPr>
      </p:sp>
      <p:sp>
        <p:nvSpPr>
          <p:cNvPr id="403" name="PlaceHolder 2"/>
          <p:cNvSpPr>
            <a:spLocks noGrp="1"/>
          </p:cNvSpPr>
          <p:nvPr>
            <p:ph type="body" idx="45"/>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4" name="PlaceHolder 3"/>
          <p:cNvSpPr>
            <a:spLocks noGrp="1"/>
          </p:cNvSpPr>
          <p:nvPr>
            <p:ph type="sldNum" idx="44"/>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771D1C2-A078-4D1E-91F3-FF5EC0C6AB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35C693-0747-448C-A7DB-4B6AE46016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027EEBE-70C0-4E57-BA50-0561FF2BD6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557CEEA-6AE2-4906-AA04-997573BAB1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F6B3CB8-1A3E-4BC1-BB7A-E4E0E9FED53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3C636E6-87B6-4D95-A01C-39225EFB176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4DFE6CA-D5F0-431E-A447-0A63250D557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ED05BA9-6D1E-4646-93ED-9101E3C85A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4A14193-9D07-4F91-A88D-8D3B469B9F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C4102B-DBC9-460C-9548-65C62F881E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FB7F47-5C53-4800-8E42-947B084B09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203AEE67-ADCD-4C2F-B586-59D9C48D19AB}"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1D76FF8D-01FA-4C2A-8FA1-D707B8864BCA}"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 Id="rId3" Type="http://schemas.openxmlformats.org/officeDocument/2006/relationships/image" Target="../media/image1.jpe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6022104013010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人工智能助力教育行业的创新发展探究</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人工智能在教育行业的应用概况</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人工智能在在线教育中的应用</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人工智能在课堂教学中的创新应用</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人工智能在教学管理中的创新应用</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人工智能在学生学习中的个性化应用</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人工智能在教育行业的未来展望</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7</a:t>
            </a:r>
            <a:r>
              <a:rPr lang="zh-CN" sz="3000" b="0" strike="noStrike" spc="-1">
                <a:solidFill>
                  <a:schemeClr val="dk1"/>
                </a:solidFill>
                <a:latin typeface="微软雅黑"/>
                <a:ea typeface="微软雅黑"/>
              </a:rPr>
              <a:t>章  结束</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人工智能在教育行业的应用概况</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人工智能概述</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人工智能是模拟人类智力的机器。在教育领域，人工智能通过机器学习和大数据分析等技术帮助提高教学效率和学习体验。</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人工智能助力学习</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根据学生的特点提供个性化学习内容</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个性化学习</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通过智能系统提供实时辅导</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智能辅导系统</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根据学习情况推荐适合的学习资料</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智能化学习内容推荐</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智能教学助手</a:t>
            </a:r>
            <a:endParaRPr lang="en-US" sz="2200" b="0" strike="noStrike" spc="-1">
              <a:solidFill>
                <a:srgbClr val="000000"/>
              </a:solidFill>
              <a:latin typeface="Arial"/>
            </a:endParaRPr>
          </a:p>
        </p:txBody>
      </p:sp>
      <p:sp>
        <p:nvSpPr>
          <p:cNvPr id="9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提供实时的教学辅助和反馈</a:t>
            </a:r>
            <a:endParaRPr lang="en-US" sz="1500" b="0" strike="noStrike" spc="-1">
              <a:solidFill>
                <a:srgbClr val="000000"/>
              </a:solidFill>
              <a:latin typeface="Arial"/>
            </a:endParaRPr>
          </a:p>
        </p:txBody>
      </p:sp>
      <p:sp>
        <p:nvSpPr>
          <p:cNvPr id="9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智能作业批改系统</a:t>
            </a:r>
            <a:endParaRPr lang="en-US" sz="2200" b="0" strike="noStrike" spc="-1">
              <a:solidFill>
                <a:srgbClr val="000000"/>
              </a:solidFill>
              <a:latin typeface="Arial"/>
            </a:endParaRPr>
          </a:p>
        </p:txBody>
      </p:sp>
      <p:sp>
        <p:nvSpPr>
          <p:cNvPr id="9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自动批改作业减轻教师负担</a:t>
            </a:r>
            <a:endParaRPr lang="en-US" sz="1500" b="0" strike="noStrike" spc="-1">
              <a:solidFill>
                <a:srgbClr val="000000"/>
              </a:solidFill>
              <a:latin typeface="Arial"/>
            </a:endParaRPr>
          </a:p>
        </p:txBody>
      </p:sp>
      <p:sp>
        <p:nvSpPr>
          <p:cNvPr id="9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0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人工智能改变教学方式</a:t>
            </a:r>
            <a:endParaRPr lang="en-US" sz="3600" b="0" strike="noStrike" spc="-1">
              <a:solidFill>
                <a:schemeClr val="dk1"/>
              </a:solidFill>
              <a:latin typeface="Arial"/>
            </a:endParaRPr>
          </a:p>
        </p:txBody>
      </p:sp>
      <p:sp>
        <p:nvSpPr>
          <p:cNvPr id="10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虚拟教室</a:t>
            </a:r>
            <a:endParaRPr lang="en-US" sz="2200" b="0" strike="noStrike" spc="-1">
              <a:solidFill>
                <a:srgbClr val="000000"/>
              </a:solidFill>
              <a:latin typeface="Arial"/>
            </a:endParaRPr>
          </a:p>
        </p:txBody>
      </p:sp>
      <p:sp>
        <p:nvSpPr>
          <p:cNvPr id="10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实现全球范围内的在线教学</a:t>
            </a:r>
            <a:endParaRPr lang="en-US" sz="1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6"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人工智能助力教育评估</a:t>
            </a:r>
            <a:endParaRPr lang="en-US" sz="3600" b="0" strike="noStrike" spc="-1">
              <a:solidFill>
                <a:schemeClr val="dk1"/>
              </a:solidFill>
              <a:latin typeface="Arial"/>
            </a:endParaRPr>
          </a:p>
        </p:txBody>
      </p:sp>
      <p:sp>
        <p:nvSpPr>
          <p:cNvPr id="107"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提供更公平的考试环境</a:t>
            </a:r>
            <a:endParaRPr lang="en-US" sz="2000" b="0" strike="noStrike" spc="-1">
              <a:solidFill>
                <a:srgbClr val="000000"/>
              </a:solidFill>
              <a:latin typeface="Arial"/>
            </a:endParaRPr>
          </a:p>
        </p:txBody>
      </p:sp>
      <p:sp>
        <p:nvSpPr>
          <p:cNvPr id="108"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智能考试系统</a:t>
            </a:r>
            <a:endParaRPr lang="en-US" sz="3000" b="0" strike="noStrike" spc="-1">
              <a:solidFill>
                <a:srgbClr val="000000"/>
              </a:solidFill>
              <a:latin typeface="Arial"/>
            </a:endParaRPr>
          </a:p>
        </p:txBody>
      </p:sp>
      <p:sp>
        <p:nvSpPr>
          <p:cNvPr id="109"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10"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通过数据分析提升教学质量</a:t>
            </a:r>
            <a:endParaRPr lang="en-US" sz="2000" b="0" strike="noStrike" spc="-1">
              <a:solidFill>
                <a:srgbClr val="000000"/>
              </a:solidFill>
              <a:latin typeface="Arial"/>
            </a:endParaRPr>
          </a:p>
        </p:txBody>
      </p:sp>
      <p:sp>
        <p:nvSpPr>
          <p:cNvPr id="111"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教学质量评估</a:t>
            </a:r>
            <a:endParaRPr lang="en-US" sz="3000" b="0" strike="noStrike" spc="-1">
              <a:solidFill>
                <a:srgbClr val="000000"/>
              </a:solidFill>
              <a:latin typeface="Arial"/>
            </a:endParaRPr>
          </a:p>
        </p:txBody>
      </p:sp>
      <p:sp>
        <p:nvSpPr>
          <p:cNvPr id="11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13"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帮助教师了解学生学习状况</a:t>
            </a:r>
            <a:endParaRPr lang="en-US" sz="2000" b="0" strike="noStrike" spc="-1">
              <a:solidFill>
                <a:srgbClr val="000000"/>
              </a:solidFill>
              <a:latin typeface="Arial"/>
            </a:endParaRPr>
          </a:p>
        </p:txBody>
      </p:sp>
      <p:sp>
        <p:nvSpPr>
          <p:cNvPr id="114"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学生学习数据分析</a:t>
            </a:r>
            <a:endParaRPr lang="en-US" sz="3000" b="0" strike="noStrike" spc="-1">
              <a:solidFill>
                <a:srgbClr val="000000"/>
              </a:solidFill>
              <a:latin typeface="Arial"/>
            </a:endParaRPr>
          </a:p>
        </p:txBody>
      </p:sp>
      <p:sp>
        <p:nvSpPr>
          <p:cNvPr id="115"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人工智能在教育中的作用</a:t>
            </a:r>
            <a:endParaRPr lang="en-US" sz="3600" b="0" strike="noStrike" spc="-1">
              <a:solidFill>
                <a:schemeClr val="dk1"/>
              </a:solidFill>
              <a:latin typeface="Arial"/>
            </a:endParaRPr>
          </a:p>
        </p:txBody>
      </p:sp>
      <p:sp>
        <p:nvSpPr>
          <p:cNvPr id="11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人工智能在教育领域扮演着越来越重要的角色，不仅提高了教学效率，还促进了学生个性化学习和教学质量的提升。</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人工智能在在线教育中的应用</a:t>
            </a:r>
            <a:endParaRPr lang="en-US" sz="3600" b="0" strike="noStrike" spc="-1">
              <a:solidFill>
                <a:schemeClr val="dk1"/>
              </a:solidFill>
              <a:latin typeface="Arial"/>
            </a:endParaRPr>
          </a:p>
        </p:txBody>
      </p:sp>
      <p:sp>
        <p:nvSpPr>
          <p:cNvPr id="12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在线教育概述</a:t>
            </a:r>
            <a:endParaRPr lang="en-US" sz="3500" b="0" strike="noStrike" spc="-1">
              <a:solidFill>
                <a:srgbClr val="000000"/>
              </a:solidFill>
              <a:latin typeface="Arial"/>
            </a:endParaRPr>
          </a:p>
        </p:txBody>
      </p:sp>
      <p:sp>
        <p:nvSpPr>
          <p:cNvPr id="12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在线教育是利用互联网和信息通信技术，实现师生分居异地，通过网络平台实现知识传授和学习的教育形式。随着科技的发展，在线教育蓬勃发展，为学习者提供了更加便捷灵活的学习方式。人工智能作为其中的重要支撑技术，正在不断地为在线教育行业带来创新与发展。</a:t>
            </a:r>
            <a:endParaRPr lang="en-US" sz="2500" b="0" strike="noStrike" spc="-1">
              <a:solidFill>
                <a:srgbClr val="000000"/>
              </a:solidFill>
              <a:latin typeface="Arial"/>
            </a:endParaRPr>
          </a:p>
        </p:txBody>
      </p:sp>
      <p:sp>
        <p:nvSpPr>
          <p:cNvPr id="12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智能化在线学习平台</a:t>
            </a:r>
            <a:endParaRPr lang="en-US" sz="3600" b="0" strike="noStrike" spc="-1">
              <a:solidFill>
                <a:schemeClr val="dk1"/>
              </a:solidFill>
              <a:latin typeface="Arial"/>
            </a:endParaRPr>
          </a:p>
        </p:txBody>
      </p:sp>
      <p:sp>
        <p:nvSpPr>
          <p:cNvPr id="12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个性化学习路径</a:t>
            </a:r>
            <a:endParaRPr lang="en-US" sz="1500" b="0" strike="noStrike" spc="-1">
              <a:solidFill>
                <a:srgbClr val="000000"/>
              </a:solidFill>
              <a:latin typeface="Arial"/>
            </a:endParaRPr>
          </a:p>
        </p:txBody>
      </p:sp>
      <p:sp>
        <p:nvSpPr>
          <p:cNvPr id="12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智能学习管理系统</a:t>
            </a:r>
            <a:endParaRPr lang="en-US" sz="2200" b="0" strike="noStrike" spc="-1">
              <a:solidFill>
                <a:srgbClr val="000000"/>
              </a:solidFill>
              <a:latin typeface="Arial"/>
            </a:endParaRPr>
          </a:p>
        </p:txBody>
      </p:sp>
      <p:sp>
        <p:nvSpPr>
          <p:cNvPr id="12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实时互动辅导</a:t>
            </a:r>
            <a:endParaRPr lang="en-US" sz="1500" b="0" strike="noStrike" spc="-1">
              <a:solidFill>
                <a:srgbClr val="000000"/>
              </a:solidFill>
              <a:latin typeface="Arial"/>
            </a:endParaRPr>
          </a:p>
        </p:txBody>
      </p:sp>
      <p:sp>
        <p:nvSpPr>
          <p:cNvPr id="12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人工智能辅助教学</a:t>
            </a:r>
            <a:endParaRPr lang="en-US" sz="2200" b="0" strike="noStrike" spc="-1">
              <a:solidFill>
                <a:srgbClr val="000000"/>
              </a:solidFill>
              <a:latin typeface="Arial"/>
            </a:endParaRPr>
          </a:p>
        </p:txBody>
      </p:sp>
      <p:sp>
        <p:nvSpPr>
          <p:cNvPr id="13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个性化学习建议</a:t>
            </a:r>
            <a:endParaRPr lang="en-US" sz="1500" b="0" strike="noStrike" spc="-1">
              <a:solidFill>
                <a:srgbClr val="000000"/>
              </a:solidFill>
              <a:latin typeface="Arial"/>
            </a:endParaRPr>
          </a:p>
        </p:txBody>
      </p:sp>
      <p:sp>
        <p:nvSpPr>
          <p:cNvPr id="13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智能导师系统</a:t>
            </a:r>
            <a:endParaRPr lang="en-US" sz="2200" b="0" strike="noStrike" spc="-1">
              <a:solidFill>
                <a:srgbClr val="000000"/>
              </a:solidFill>
              <a:latin typeface="Arial"/>
            </a:endParaRPr>
          </a:p>
        </p:txBody>
      </p:sp>
      <p:sp>
        <p:nvSpPr>
          <p:cNvPr id="13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4"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人工智能改变教育模式</a:t>
            </a:r>
            <a:endParaRPr lang="en-US" sz="3600" b="0" strike="noStrike" spc="-1">
              <a:solidFill>
                <a:schemeClr val="dk1"/>
              </a:solidFill>
              <a:latin typeface="Arial"/>
            </a:endParaRPr>
          </a:p>
        </p:txBody>
      </p:sp>
      <p:sp>
        <p:nvSpPr>
          <p:cNvPr id="135"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个性化学习资料推荐</a:t>
            </a:r>
            <a:endParaRPr lang="en-US" sz="2000" b="0" strike="noStrike" spc="-1">
              <a:solidFill>
                <a:srgbClr val="000000"/>
              </a:solidFill>
              <a:latin typeface="Arial"/>
            </a:endParaRPr>
          </a:p>
        </p:txBody>
      </p:sp>
      <p:sp>
        <p:nvSpPr>
          <p:cNvPr id="136"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电子教材智能化</a:t>
            </a:r>
            <a:endParaRPr lang="en-US" sz="3000" b="0" strike="noStrike" spc="-1">
              <a:solidFill>
                <a:srgbClr val="000000"/>
              </a:solidFill>
              <a:latin typeface="Arial"/>
            </a:endParaRPr>
          </a:p>
        </p:txBody>
      </p:sp>
      <p:sp>
        <p:nvSpPr>
          <p:cNvPr id="137"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38"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智能推荐学习视频</a:t>
            </a:r>
            <a:endParaRPr lang="en-US" sz="2000" b="0" strike="noStrike" spc="-1">
              <a:solidFill>
                <a:srgbClr val="000000"/>
              </a:solidFill>
              <a:latin typeface="Arial"/>
            </a:endParaRPr>
          </a:p>
        </p:txBody>
      </p:sp>
      <p:sp>
        <p:nvSpPr>
          <p:cNvPr id="139"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智能化教学视频</a:t>
            </a:r>
            <a:endParaRPr lang="en-US" sz="3000" b="0" strike="noStrike" spc="-1">
              <a:solidFill>
                <a:srgbClr val="000000"/>
              </a:solidFill>
              <a:latin typeface="Arial"/>
            </a:endParaRPr>
          </a:p>
        </p:txBody>
      </p:sp>
      <p:sp>
        <p:nvSpPr>
          <p:cNvPr id="14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41"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智能个性化辅导</a:t>
            </a:r>
            <a:endParaRPr lang="en-US" sz="2000" b="0" strike="noStrike" spc="-1">
              <a:solidFill>
                <a:srgbClr val="000000"/>
              </a:solidFill>
              <a:latin typeface="Arial"/>
            </a:endParaRPr>
          </a:p>
        </p:txBody>
      </p:sp>
      <p:sp>
        <p:nvSpPr>
          <p:cNvPr id="142"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智能辅导系统</a:t>
            </a:r>
            <a:endParaRPr lang="en-US" sz="3000" b="0" strike="noStrike" spc="-1">
              <a:solidFill>
                <a:srgbClr val="000000"/>
              </a:solidFill>
              <a:latin typeface="Arial"/>
            </a:endParaRPr>
          </a:p>
        </p:txBody>
      </p:sp>
      <p:sp>
        <p:nvSpPr>
          <p:cNvPr id="143"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5"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学习情感识别系统</a:t>
            </a:r>
            <a:endParaRPr lang="en-US" sz="2200" b="0" strike="noStrike" spc="-1">
              <a:solidFill>
                <a:srgbClr val="000000"/>
              </a:solidFill>
              <a:latin typeface="Arial"/>
            </a:endParaRPr>
          </a:p>
        </p:txBody>
      </p:sp>
      <p:sp>
        <p:nvSpPr>
          <p:cNvPr id="146"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情感监测</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情感指导</a:t>
            </a:r>
            <a:endParaRPr lang="en-US" sz="1500" b="0" strike="noStrike" spc="-1">
              <a:solidFill>
                <a:srgbClr val="000000"/>
              </a:solidFill>
              <a:latin typeface="Arial"/>
            </a:endParaRPr>
          </a:p>
        </p:txBody>
      </p:sp>
      <p:sp>
        <p:nvSpPr>
          <p:cNvPr id="14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8"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智能评估系统</a:t>
            </a:r>
            <a:endParaRPr lang="en-US" sz="2200" b="0" strike="noStrike" spc="-1">
              <a:solidFill>
                <a:srgbClr val="000000"/>
              </a:solidFill>
              <a:latin typeface="Arial"/>
            </a:endParaRPr>
          </a:p>
        </p:txBody>
      </p:sp>
      <p:sp>
        <p:nvSpPr>
          <p:cNvPr id="149"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学习效果评估</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智能学习建议</a:t>
            </a:r>
            <a:endParaRPr lang="en-US" sz="1500" b="0" strike="noStrike" spc="-1">
              <a:solidFill>
                <a:srgbClr val="000000"/>
              </a:solidFill>
              <a:latin typeface="Arial"/>
            </a:endParaRPr>
          </a:p>
        </p:txBody>
      </p:sp>
      <p:sp>
        <p:nvSpPr>
          <p:cNvPr id="15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1"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52"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3"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人工智能提升在线教育效果</a:t>
            </a:r>
            <a:endParaRPr lang="en-US" sz="3600" b="0" strike="noStrike" spc="-1">
              <a:solidFill>
                <a:schemeClr val="dk1"/>
              </a:solidFill>
              <a:latin typeface="Arial"/>
            </a:endParaRPr>
          </a:p>
        </p:txBody>
      </p:sp>
      <p:sp>
        <p:nvSpPr>
          <p:cNvPr id="15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5"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智能作业系统</a:t>
            </a:r>
            <a:endParaRPr lang="en-US" sz="2200" b="0" strike="noStrike" spc="-1">
              <a:solidFill>
                <a:srgbClr val="000000"/>
              </a:solidFill>
              <a:latin typeface="Arial"/>
            </a:endParaRPr>
          </a:p>
        </p:txBody>
      </p:sp>
      <p:sp>
        <p:nvSpPr>
          <p:cNvPr id="156"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智能批改</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个性化作业推荐</a:t>
            </a:r>
            <a:endParaRPr lang="en-US" sz="1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7"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结尾</a:t>
            </a:r>
            <a:endParaRPr lang="en-US" sz="3600" b="0" strike="noStrike" spc="-1">
              <a:solidFill>
                <a:schemeClr val="dk1"/>
              </a:solidFill>
              <a:latin typeface="Arial"/>
            </a:endParaRPr>
          </a:p>
        </p:txBody>
      </p:sp>
      <p:sp>
        <p:nvSpPr>
          <p:cNvPr id="158"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人工智能在教育领域的应用将会为教育行业带来更多的创新，提升学习体验和效果，助力学生和教育机构实现更好的发展和成就。</a:t>
            </a:r>
            <a:endParaRPr lang="en-US" sz="2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0"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人工智能在课堂教学中的创新应用</a:t>
            </a:r>
            <a:endParaRPr lang="en-US" sz="3600" b="0" strike="noStrike" spc="-1">
              <a:solidFill>
                <a:schemeClr val="dk1"/>
              </a:solidFill>
              <a:latin typeface="Arial"/>
            </a:endParaRPr>
          </a:p>
        </p:txBody>
      </p:sp>
      <p:sp>
        <p:nvSpPr>
          <p:cNvPr id="16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课堂教学概述</a:t>
            </a:r>
            <a:endParaRPr lang="en-US" sz="3500" b="0" strike="noStrike" spc="-1">
              <a:solidFill>
                <a:srgbClr val="000000"/>
              </a:solidFill>
              <a:latin typeface="Arial"/>
            </a:endParaRPr>
          </a:p>
        </p:txBody>
      </p:sp>
      <p:sp>
        <p:nvSpPr>
          <p:cNvPr id="16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传统课堂教学存在着教学资源匮乏、学生参与度低、教学效果难以评估等问题。而人工智能的出现为课堂教学带来了创新和改变，通过智能化教学工具和互动方式，提升了教学质量和效率。</a:t>
            </a:r>
            <a:endParaRPr lang="en-US" sz="2500" b="0" strike="noStrike" spc="-1">
              <a:solidFill>
                <a:srgbClr val="000000"/>
              </a:solidFill>
              <a:latin typeface="Arial"/>
            </a:endParaRPr>
          </a:p>
        </p:txBody>
      </p:sp>
      <p:sp>
        <p:nvSpPr>
          <p:cNvPr id="16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6"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7"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课堂学情分析系统</a:t>
            </a:r>
            <a:endParaRPr lang="en-US" sz="2200" b="0" strike="noStrike" spc="-1">
              <a:solidFill>
                <a:srgbClr val="000000"/>
              </a:solidFill>
              <a:latin typeface="Arial"/>
            </a:endParaRPr>
          </a:p>
        </p:txBody>
      </p:sp>
      <p:sp>
        <p:nvSpPr>
          <p:cNvPr id="168"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学情分析系统能够收集学生学习情况数据，为教师提供个性化指导。</a:t>
            </a:r>
            <a:endParaRPr lang="en-US" sz="1500" b="0" strike="noStrike" spc="-1">
              <a:solidFill>
                <a:srgbClr val="000000"/>
              </a:solidFill>
              <a:latin typeface="Arial"/>
            </a:endParaRPr>
          </a:p>
        </p:txBody>
      </p:sp>
      <p:sp>
        <p:nvSpPr>
          <p:cNvPr id="169"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0"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智能实验模拟系统</a:t>
            </a:r>
            <a:endParaRPr lang="en-US" sz="2200" b="0" strike="noStrike" spc="-1">
              <a:solidFill>
                <a:srgbClr val="000000"/>
              </a:solidFill>
              <a:latin typeface="Arial"/>
            </a:endParaRPr>
          </a:p>
        </p:txBody>
      </p:sp>
      <p:sp>
        <p:nvSpPr>
          <p:cNvPr id="171"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实验模拟系统可以让学生进行虚拟实验，提升实践能力。</a:t>
            </a:r>
            <a:endParaRPr lang="en-US" sz="1500" b="0" strike="noStrike" spc="-1">
              <a:solidFill>
                <a:srgbClr val="000000"/>
              </a:solidFill>
              <a:latin typeface="Arial"/>
            </a:endParaRPr>
          </a:p>
        </p:txBody>
      </p:sp>
      <p:sp>
        <p:nvSpPr>
          <p:cNvPr id="172"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3"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74"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5"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智能化教学工具</a:t>
            </a:r>
            <a:endParaRPr lang="en-US" sz="3600" b="0" strike="noStrike" spc="-1">
              <a:solidFill>
                <a:schemeClr val="dk1"/>
              </a:solidFill>
              <a:latin typeface="Arial"/>
            </a:endParaRPr>
          </a:p>
        </p:txBody>
      </p:sp>
      <p:sp>
        <p:nvSpPr>
          <p:cNvPr id="176"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7"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智能黑板</a:t>
            </a:r>
            <a:endParaRPr lang="en-US" sz="2200" b="0" strike="noStrike" spc="-1">
              <a:solidFill>
                <a:srgbClr val="000000"/>
              </a:solidFill>
              <a:latin typeface="Arial"/>
            </a:endParaRPr>
          </a:p>
        </p:txBody>
      </p:sp>
      <p:sp>
        <p:nvSpPr>
          <p:cNvPr id="178"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智能黑板能够实时记录和展示学生的书写内容，方便教师进行教学。</a:t>
            </a:r>
            <a:endParaRPr lang="en-US" sz="15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9"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人工智能改进课堂互动</a:t>
            </a:r>
            <a:endParaRPr lang="en-US" sz="3600" b="0" strike="noStrike" spc="-1">
              <a:solidFill>
                <a:schemeClr val="dk1"/>
              </a:solidFill>
              <a:latin typeface="Arial"/>
            </a:endParaRPr>
          </a:p>
        </p:txBody>
      </p:sp>
      <p:sp>
        <p:nvSpPr>
          <p:cNvPr id="180"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提供快速准确的答疑服务</a:t>
            </a:r>
            <a:endParaRPr lang="en-US" sz="1500" b="0" strike="noStrike" spc="-1">
              <a:solidFill>
                <a:srgbClr val="000000"/>
              </a:solidFill>
              <a:latin typeface="Arial"/>
            </a:endParaRPr>
          </a:p>
        </p:txBody>
      </p:sp>
      <p:sp>
        <p:nvSpPr>
          <p:cNvPr id="181"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智能问答系统</a:t>
            </a:r>
            <a:endParaRPr lang="en-US" sz="2200" b="0" strike="noStrike" spc="-1">
              <a:solidFill>
                <a:srgbClr val="000000"/>
              </a:solidFill>
              <a:latin typeface="Arial"/>
            </a:endParaRPr>
          </a:p>
        </p:txBody>
      </p:sp>
      <p:sp>
        <p:nvSpPr>
          <p:cNvPr id="182"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实现更自然便捷的交流方式</a:t>
            </a:r>
            <a:endParaRPr lang="en-US" sz="1500" b="0" strike="noStrike" spc="-1">
              <a:solidFill>
                <a:srgbClr val="000000"/>
              </a:solidFill>
              <a:latin typeface="Arial"/>
            </a:endParaRPr>
          </a:p>
        </p:txBody>
      </p:sp>
      <p:sp>
        <p:nvSpPr>
          <p:cNvPr id="183"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语音交互工具</a:t>
            </a:r>
            <a:endParaRPr lang="en-US" sz="2200" b="0" strike="noStrike" spc="-1">
              <a:solidFill>
                <a:srgbClr val="000000"/>
              </a:solidFill>
              <a:latin typeface="Arial"/>
            </a:endParaRPr>
          </a:p>
        </p:txBody>
      </p:sp>
      <p:sp>
        <p:nvSpPr>
          <p:cNvPr id="184"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简化考勤流程，提高效率</a:t>
            </a:r>
            <a:endParaRPr lang="en-US" sz="1500" b="0" strike="noStrike" spc="-1">
              <a:solidFill>
                <a:srgbClr val="000000"/>
              </a:solidFill>
              <a:latin typeface="Arial"/>
            </a:endParaRPr>
          </a:p>
        </p:txBody>
      </p:sp>
      <p:sp>
        <p:nvSpPr>
          <p:cNvPr id="185"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人脸识别考勤系统</a:t>
            </a:r>
            <a:endParaRPr lang="en-US" sz="2200" b="0" strike="noStrike" spc="-1">
              <a:solidFill>
                <a:srgbClr val="000000"/>
              </a:solidFill>
              <a:latin typeface="Arial"/>
            </a:endParaRPr>
          </a:p>
        </p:txBody>
      </p:sp>
      <p:sp>
        <p:nvSpPr>
          <p:cNvPr id="186"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7"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8"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人工智能提升课堂效率</a:t>
            </a:r>
            <a:endParaRPr lang="en-US" sz="3600" b="0" strike="noStrike" spc="-1">
              <a:solidFill>
                <a:schemeClr val="dk1"/>
              </a:solidFill>
              <a:latin typeface="Arial"/>
            </a:endParaRPr>
          </a:p>
        </p:txBody>
      </p:sp>
      <p:sp>
        <p:nvSpPr>
          <p:cNvPr id="189"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根据学生学习情况智能推荐学习资料</a:t>
            </a:r>
            <a:endParaRPr lang="en-US" sz="2000" b="0" strike="noStrike" spc="-1">
              <a:solidFill>
                <a:srgbClr val="000000"/>
              </a:solidFill>
              <a:latin typeface="Arial"/>
            </a:endParaRPr>
          </a:p>
        </p:txBody>
      </p:sp>
      <p:sp>
        <p:nvSpPr>
          <p:cNvPr id="190"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智能教学资源推荐</a:t>
            </a:r>
            <a:endParaRPr lang="en-US" sz="3000" b="0" strike="noStrike" spc="-1">
              <a:solidFill>
                <a:srgbClr val="000000"/>
              </a:solidFill>
              <a:latin typeface="Arial"/>
            </a:endParaRPr>
          </a:p>
        </p:txBody>
      </p:sp>
      <p:sp>
        <p:nvSpPr>
          <p:cNvPr id="191"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92"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提高班级管理效率，加强与家长沟通</a:t>
            </a:r>
            <a:endParaRPr lang="en-US" sz="2000" b="0" strike="noStrike" spc="-1">
              <a:solidFill>
                <a:srgbClr val="000000"/>
              </a:solidFill>
              <a:latin typeface="Arial"/>
            </a:endParaRPr>
          </a:p>
        </p:txBody>
      </p:sp>
      <p:sp>
        <p:nvSpPr>
          <p:cNvPr id="193"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智能班级管理系统</a:t>
            </a:r>
            <a:endParaRPr lang="en-US" sz="3000" b="0" strike="noStrike" spc="-1">
              <a:solidFill>
                <a:srgbClr val="000000"/>
              </a:solidFill>
              <a:latin typeface="Arial"/>
            </a:endParaRPr>
          </a:p>
        </p:txBody>
      </p:sp>
      <p:sp>
        <p:nvSpPr>
          <p:cNvPr id="194"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95"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为学生制定最佳的学习计划</a:t>
            </a:r>
            <a:endParaRPr lang="en-US" sz="2000" b="0" strike="noStrike" spc="-1">
              <a:solidFill>
                <a:srgbClr val="000000"/>
              </a:solidFill>
              <a:latin typeface="Arial"/>
            </a:endParaRPr>
          </a:p>
        </p:txBody>
      </p:sp>
      <p:sp>
        <p:nvSpPr>
          <p:cNvPr id="196"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智能课程安排系统</a:t>
            </a:r>
            <a:endParaRPr lang="en-US" sz="3000" b="0" strike="noStrike" spc="-1">
              <a:solidFill>
                <a:srgbClr val="000000"/>
              </a:solidFill>
              <a:latin typeface="Arial"/>
            </a:endParaRPr>
          </a:p>
        </p:txBody>
      </p:sp>
      <p:sp>
        <p:nvSpPr>
          <p:cNvPr id="197"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98"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结语</a:t>
            </a:r>
            <a:endParaRPr lang="en-US" sz="3600" b="0" strike="noStrike" spc="-1">
              <a:solidFill>
                <a:schemeClr val="dk1"/>
              </a:solidFill>
              <a:latin typeface="Arial"/>
            </a:endParaRPr>
          </a:p>
        </p:txBody>
      </p:sp>
      <p:sp>
        <p:nvSpPr>
          <p:cNvPr id="199"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人工智能在教育领域的应用，不仅提升了教学效率和教学质量，更加创新了传统的课堂教学模式。未来，随着技术的不断发展，人工智能将继续为教育行业带来更多的可能性和机遇。</a:t>
            </a:r>
            <a:endParaRPr lang="en-US" sz="25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00"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201"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第四章 人工智能在教学管理中的创新应用</a:t>
            </a:r>
            <a:endParaRPr lang="en-US" sz="3600" b="0" strike="noStrike" spc="-1">
              <a:solidFill>
                <a:schemeClr val="dk1"/>
              </a:solidFill>
              <a:latin typeface="Arial"/>
            </a:endParaRPr>
          </a:p>
        </p:txBody>
      </p:sp>
      <p:sp>
        <p:nvSpPr>
          <p:cNvPr id="20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4"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智能化教学资源管理</a:t>
            </a:r>
            <a:endParaRPr lang="en-US" sz="3500" b="0" strike="noStrike" spc="-1">
              <a:solidFill>
                <a:srgbClr val="000000"/>
              </a:solidFill>
              <a:latin typeface="Arial"/>
            </a:endParaRPr>
          </a:p>
        </p:txBody>
      </p:sp>
      <p:sp>
        <p:nvSpPr>
          <p:cNvPr id="205"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在教育领域，智能化教学资源管理是人工智能带来的重要创新。通过智能教材管理系统、智能课程规划系统和智能实训管理系统，学校能够更高效地管理教学资源，为学生提供更优质的教育体验。</a:t>
            </a:r>
            <a:endParaRPr lang="en-US" sz="2500" b="0" strike="noStrike" spc="-1">
              <a:solidFill>
                <a:srgbClr val="000000"/>
              </a:solidFill>
              <a:latin typeface="Arial"/>
            </a:endParaRPr>
          </a:p>
        </p:txBody>
      </p:sp>
      <p:sp>
        <p:nvSpPr>
          <p:cNvPr id="20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7"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智能教材管理系统</a:t>
            </a:r>
            <a:endParaRPr lang="en-US" sz="3600" b="0" strike="noStrike" spc="-1">
              <a:solidFill>
                <a:schemeClr val="dk1"/>
              </a:solidFill>
              <a:latin typeface="Arial"/>
            </a:endParaRPr>
          </a:p>
        </p:txBody>
      </p:sp>
      <p:sp>
        <p:nvSpPr>
          <p:cNvPr id="208"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根据学生特点推荐适合的教材</a:t>
            </a:r>
            <a:endParaRPr lang="en-US" sz="1500" b="0" strike="noStrike" spc="-1">
              <a:solidFill>
                <a:srgbClr val="000000"/>
              </a:solidFill>
              <a:latin typeface="Arial"/>
            </a:endParaRPr>
          </a:p>
        </p:txBody>
      </p:sp>
      <p:sp>
        <p:nvSpPr>
          <p:cNvPr id="209"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个性化教材推荐</a:t>
            </a:r>
            <a:endParaRPr lang="en-US" sz="2200" b="0" strike="noStrike" spc="-1">
              <a:solidFill>
                <a:srgbClr val="000000"/>
              </a:solidFill>
              <a:latin typeface="Arial"/>
            </a:endParaRPr>
          </a:p>
        </p:txBody>
      </p:sp>
      <p:sp>
        <p:nvSpPr>
          <p:cNvPr id="210"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保持教材内容的时效性</a:t>
            </a:r>
            <a:endParaRPr lang="en-US" sz="1500" b="0" strike="noStrike" spc="-1">
              <a:solidFill>
                <a:srgbClr val="000000"/>
              </a:solidFill>
              <a:latin typeface="Arial"/>
            </a:endParaRPr>
          </a:p>
        </p:txBody>
      </p:sp>
      <p:sp>
        <p:nvSpPr>
          <p:cNvPr id="211"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实时更新</a:t>
            </a:r>
            <a:endParaRPr lang="en-US" sz="2200" b="0" strike="noStrike" spc="-1">
              <a:solidFill>
                <a:srgbClr val="000000"/>
              </a:solidFill>
              <a:latin typeface="Arial"/>
            </a:endParaRPr>
          </a:p>
        </p:txBody>
      </p:sp>
      <p:sp>
        <p:nvSpPr>
          <p:cNvPr id="212"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促进师生间的资源共享</a:t>
            </a:r>
            <a:endParaRPr lang="en-US" sz="1500" b="0" strike="noStrike" spc="-1">
              <a:solidFill>
                <a:srgbClr val="000000"/>
              </a:solidFill>
              <a:latin typeface="Arial"/>
            </a:endParaRPr>
          </a:p>
        </p:txBody>
      </p:sp>
      <p:sp>
        <p:nvSpPr>
          <p:cNvPr id="213"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教材资源共享</a:t>
            </a:r>
            <a:endParaRPr lang="en-US" sz="2200" b="0" strike="noStrike" spc="-1">
              <a:solidFill>
                <a:srgbClr val="000000"/>
              </a:solidFill>
              <a:latin typeface="Arial"/>
            </a:endParaRPr>
          </a:p>
        </p:txBody>
      </p:sp>
      <p:sp>
        <p:nvSpPr>
          <p:cNvPr id="214"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15"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https://d.book118.com/316022104013010104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139</Paragraphs>
  <Slides>24</Slides>
  <Notes>8</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24</vt:i4>
      </vt:variant>
    </vt:vector>
  </HeadingPairs>
  <TitlesOfParts>
    <vt:vector baseType="lpstr" size="32">
      <vt:lpstr>Arial</vt:lpstr>
      <vt:lpstr>Calibri</vt:lpstr>
      <vt:lpstr>微软雅黑</vt:lpstr>
      <vt:lpstr>Times New Roman</vt:lpstr>
      <vt:lpstr>Wingdings</vt:lpstr>
      <vt:lpstr>Symbol</vt:lpstr>
      <vt:lpstr>DejaVu Sans</vt:lpstr>
      <vt:lpstr>Office Theme</vt:lpstr>
      <vt:lpstr>人工智能助力教育行业的创新发展探究</vt:lpstr>
      <vt:lpstr>目录</vt:lpstr>
      <vt:lpstr>第1章 人工智能在教育行业的应用概况</vt:lpstr>
      <vt:lpstr> </vt:lpstr>
      <vt:lpstr>人工智能助力学习</vt:lpstr>
      <vt:lpstr>人工智能改变教学方式</vt:lpstr>
      <vt:lpstr>人工智能助力教育评估</vt:lpstr>
      <vt:lpstr>人工智能在教育中的作用</vt:lpstr>
      <vt:lpstr>第2章 人工智能在在线教育中的应用</vt:lpstr>
      <vt:lpstr> </vt:lpstr>
      <vt:lpstr>智能化在线学习平台</vt:lpstr>
      <vt:lpstr>人工智能改变教育模式</vt:lpstr>
      <vt:lpstr>人工智能提升在线教育效果</vt:lpstr>
      <vt:lpstr>结尾</vt:lpstr>
      <vt:lpstr>第3章 人工智能在课堂教学中的创新应用</vt:lpstr>
      <vt:lpstr> </vt:lpstr>
      <vt:lpstr>智能化教学工具</vt:lpstr>
      <vt:lpstr>人工智能改进课堂互动</vt:lpstr>
      <vt:lpstr>人工智能提升课堂效率</vt:lpstr>
      <vt:lpstr>结语</vt:lpstr>
      <vt:lpstr>第四章 人工智能在教学管理中的创新应用</vt:lpstr>
      <vt:lpstr> </vt:lpstr>
      <vt:lpstr>智能教材管理系统</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2024-09-29T14:53:46.561</cp:lastPrinted>
  <dcterms:created xsi:type="dcterms:W3CDTF">2024-09-29T06:53:46Z</dcterms:created>
  <dcterms:modified xsi:type="dcterms:W3CDTF">2024-09-29T06:53:48Z</dcterms:modified>
</cp:coreProperties>
</file>