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67804-8CE7-4D04-BCE1-C95CA256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86F98-568A-4FA6-9236-9FB185BA5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A6A27-3703-4EE4-89E8-FB3489A3A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45368-2744-452C-8BA3-C28241CE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8AEFE-0223-4A25-8BF6-25318BCB3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4F1756-CD60-4EB1-AC10-9744A4BFA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B6173B-7F98-4AA3-8C9A-CCFA6EF7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7B8DC-4D06-4011-A201-11BA14854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4E4EA-184D-4E9A-862C-A782F213A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18CF6-4C92-41F9-9CFA-A088C7033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F2B96-7A8F-4910-B58A-814B4DA10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232232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市政路网能源管网基础设施建设项目融资计划书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XX-01-31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融资方案设计与策略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政策支持与合规性分析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政策法规变动风险应对策略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现有市政道路网络已无法满足日益增长的交通需求，交通拥堵、道路破损等问题日益严重。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市政路网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随着城市扩张和人口增长，现有能源管网设施老化、容量不足等问题逐渐凸显，制约了城市经济发展。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当前市政路网能源管网的信息化、智能化水平较低，无法实现高效、精准的管理和运维。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市政路网能源管网现状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缓解交通压力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保障能源供应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推动智慧城市建设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促进区域协调发展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通过优化市政道路网络布局、提升道路通行能力，有效缓解城市交通拥堵问题。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借助信息化、智能化技术手段，提升市政路网能源管网的管理和运维水平，推动智慧城市建设进程。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加强能源管网建设，提高能源供应可靠性和稳定性，为城市经济发展提供有力支撑。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通过市政路网能源管网基础设施建设，加强城市与周边地区的联系和互动，促进区域协调发展。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根据项目运营收益和还款能力，制定合理的还款计划，确保按时偿还融资本息，保障投资者权益。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根据项目建设规模和投资估算，本次融资需求总额为XX亿元，用于市政道路、桥梁、隧道等路网建设以及能源管网的新建、改扩建等工程。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计划采用银行贷款、政府专项债券、社会资本合作等多种融资方式，确保项目资金来源的多样性和稳定性。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通过本次融资计划的实施，力争在X年内完成市政路网能源管网基础设施的建设任务，实现城市交通和能源供应的全面提升。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融资需求及目标设定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对现有主干道进行扩建和升级改造，提升道路通行能力和舒适度。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主干道扩建与升级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新建和改造次干道和支路，完善城市道路网络，提高交通可达性。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次干道和支路建设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设置人行道、非机动车道等慢行设施，倡导绿色出行，提升城市交通品质。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慢行系统规划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优化交叉口和立交设计，提高交通流转效率，减少交通拥堵现象。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交叉口与立交设计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市政路网建设规划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新建和改造天然气管道，扩大管网覆盖范围，提高供气可靠性和安全性。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天然气管道建设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供热管网优化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电力管网布局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新能源接入系统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对现有供热管网进行优化升级，提高供热效率和质量，降低能源损耗。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合理规划电力管网布局，确保城市电力供应稳定可靠，满足经济发展和生活需求。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建设新能源接入系统，支持太阳能、风能等可再生能源的开发利用。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能源管网布局及优化方案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针对项目区域内的复杂地质条件，采取有效的工程措施进行处理，确保施工顺利进行。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复杂地质条件处理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对于需要建设大跨度桥梁的路段，进行专项设计和施工方案论证，确保桥梁结构安全可靠。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大跨度桥梁建设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制定合理的管网交叉穿越方案，避免相互干扰和破坏，确保各类管线安全稳定运行。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管网交叉穿越处理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积极引入智能化技术，提高项目建设和运营管理的智能化水平，降低运营成本。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关键节点和技术难点分析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融资方案设计与策略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债券发行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优势在于融资规模大，期限灵活；劣势在于发行门槛高，审批流程复杂。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政府补贴与专项资金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优势在于资金成本低，政策支持力度大；劣势在于申请难度大，资金到位时间不确定。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优势在于无需偿还本金，降低财务风险；劣势在于稀释股东权益，可能影响公司决策。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优势在于资金成本低，流程相对简单；劣势在于额度受限，还款期限固定。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融资渠道选择及优劣势分析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债务与股权比例调整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根据项目风险、收益预期等因素，合理调整债务与股权比例，降低融资成本。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多元化融资渠道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通过组合多种融资渠道，实现资金来源的多元化，降低单一渠道带来的风险。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融资期限与还款计划优化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根据项目现金流预测，合理安排融资期限和还款计划，确保资金链稳定。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资本结构优化策略探讨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关注市场变化，及时调整融资策略，降低市场风险对项目的影响。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加强信用管理，选择信誉良好的金融机构合作，降低信用风险。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建立健全资金管理体系，确保项目资金专款专用，防范流动性风险。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遵守相关法律法规，完善合同条款，降低法律风险。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风险防范措施制定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https://d.book118.com/316023223242010045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2024-09-14T23:46:56.897</cp:lastPrinted>
  <dcterms:created xsi:type="dcterms:W3CDTF">2024-09-14T15:46:56Z</dcterms:created>
  <dcterms:modified xsi:type="dcterms:W3CDTF">2024-09-14T15:46:59Z</dcterms:modified>
</cp:coreProperties>
</file>