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WTLAAI+FARESR+ArialMT"/>
      <p:regular r:id="rId15"/>
    </p:embeddedFont>
    <p:embeddedFont>
      <p:font typeface="SOFAJE+MS-UIGothic"/>
      <p:regular r:id="rId16"/>
    </p:embeddedFont>
    <p:embeddedFont>
      <p:font typeface="SQTQOW+VNJHUW+MicrosoftYaHei-Bold"/>
      <p:regular r:id="rId17"/>
    </p:embeddedFont>
    <p:embeddedFont>
      <p:font typeface="CRUVPE+VCPPBU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96FA7-0FED-4546-8B71-AC6A726C3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957C5-728A-4798-BA33-C104B7182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C5725B-82C6-4534-8DE1-4A2F49222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A7330-D64C-403B-A870-088BBCCEF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1FBF1F-EF2E-40BD-9E62-DD68DA45E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D4CCFA-A0CC-4E9D-AF28-437E71C3A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EFDAA2-6309-4348-93A2-BBF2DF199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8C42F-3ABE-457B-8EB0-23795E3B3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E8C5C-2C9D-4BD9-BA25-880DB3B22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33855-7B95-4AB7-8BE4-A5EC98386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39C2F-CE07-43DC-9FD5-8781DC0BE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3214113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WTLAAI+FARESR+ArialMT"/>
                <a:cs typeface="WTLAAI+FARESR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成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败归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因理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4439861" cy="24293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WTLAAI+FARESR+ArialMT"/>
                <a:cs typeface="WTLAAI+FARESR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成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败归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因理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的基本原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WTLAAI+FARESR+ArialMT"/>
                <a:cs typeface="WTLAAI+FARESR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成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败归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因的分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类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与解析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WTLAAI+FARESR+ArialMT"/>
                <a:cs typeface="WTLAAI+FARESR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成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败归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因理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的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践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EA8"/>
                </a:solidFill>
                <a:latin typeface="WTLAAI+FARESR+ArialMT"/>
                <a:cs typeface="WTLAAI+FARESR+ArialMT"/>
              </a:rPr>
              <a:t>•</a:t>
            </a:r>
            <a:r>
              <a:rPr sz="2450" spc="128">
                <a:solidFill>
                  <a:srgbClr val="00BEA8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成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败归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因理</a:t>
            </a:r>
            <a:r>
              <a:rPr sz="2400">
                <a:solidFill>
                  <a:srgbClr val="00BEA8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BEA8"/>
                </a:solidFill>
                <a:latin typeface="SOFAJE+MS-UIGothic"/>
                <a:cs typeface="SOFAJE+MS-UIGothic"/>
              </a:rPr>
              <a:t>的局限与展望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OFAJE+MS-UIGothic"/>
                <a:cs typeface="SOFAJE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65E1FF"/>
                </a:solidFill>
                <a:latin typeface="SQTQOW+VNJHUW+MicrosoftYaHei-Bold"/>
                <a:cs typeface="SQTQOW+VNJHUW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SQTQOW+VNJHUW+MicrosoftYaHei-Bold"/>
                <a:cs typeface="SQTQOW+VNJHU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SOFAJE+MS-UIGothic"/>
                <a:cs typeface="SOFAJE+MS-UIGothic"/>
              </a:rPr>
              <a:t>成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败归</a:t>
            </a:r>
            <a:r>
              <a:rPr sz="4500">
                <a:solidFill>
                  <a:srgbClr val="FFFFFF"/>
                </a:solidFill>
                <a:latin typeface="SOFAJE+MS-UIGothic"/>
                <a:cs typeface="SOFAJE+MS-UIGothic"/>
              </a:rPr>
              <a:t>因理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4500">
                <a:solidFill>
                  <a:srgbClr val="FFFFFF"/>
                </a:solidFill>
                <a:latin typeface="SOFAJE+MS-UIGothic"/>
                <a:cs typeface="SOFAJE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OFAJE+MS-UIGothic"/>
                <a:cs typeface="SOFAJE+MS-UIGothic"/>
              </a:rPr>
              <a:t>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SOFAJE+MS-UIGothic"/>
                <a:cs typeface="SOFAJE+MS-UIGothic"/>
              </a:rPr>
              <a:t>与概念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OFAJE+MS-UIGothic"/>
                <a:cs typeface="SOFAJE+MS-UIGothic"/>
              </a:rPr>
              <a:t>定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OFAJE+MS-UIGothic"/>
                <a:cs typeface="SOFAJE+MS-UIGothic"/>
              </a:rPr>
              <a:t>概念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OFAJE+MS-UIGothic"/>
                <a:cs typeface="SOFAJE+MS-UIGothic"/>
              </a:rPr>
              <a:t>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论发</a:t>
            </a:r>
            <a:r>
              <a:rPr sz="3000">
                <a:solidFill>
                  <a:srgbClr val="00BEA8"/>
                </a:solidFill>
                <a:latin typeface="SOFAJE+MS-UIGothic"/>
                <a:cs typeface="SOFAJE+MS-UIGothic"/>
              </a:rPr>
              <a:t>展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EA8"/>
                </a:solidFill>
                <a:latin typeface="SOFAJE+MS-UIGothic"/>
                <a:cs typeface="SOFAJE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OFAJE+MS-UIGothic"/>
                <a:cs typeface="SOFAJE+MS-UIGothic"/>
              </a:rPr>
              <a:t>早期研究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OFAJE+MS-UIGothic"/>
                <a:cs typeface="SOFAJE+MS-UIGothic"/>
              </a:rPr>
              <a:t>后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续发</a:t>
            </a:r>
            <a:r>
              <a:rPr sz="2000">
                <a:solidFill>
                  <a:srgbClr val="FFFDFD"/>
                </a:solidFill>
                <a:latin typeface="SOFAJE+MS-UIGothic"/>
                <a:cs typeface="SOFAJE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3794" y="2452742"/>
            <a:ext cx="3560126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RUVPE+VCPPBU+MicrosoftYaHei"/>
                <a:cs typeface="CRUVPE+VCPPBU+MicrosoftYaHei"/>
              </a:rPr>
              <a:t>20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DFD"/>
                </a:solidFill>
                <a:latin typeface="CRUVPE+VCPPBU+MicrosoftYaHei"/>
                <a:cs typeface="CRUVPE+VCPPBU+MicrosoftYaHei"/>
              </a:rPr>
              <a:t>70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年代，美国心理学家伯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纳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德</a:t>
            </a:r>
            <a:r>
              <a:rPr sz="1500">
                <a:solidFill>
                  <a:srgbClr val="FFFDFD"/>
                </a:solidFill>
                <a:latin typeface="CRUVPE+VCPPBU+MicrosoftYaHei"/>
                <a:cs typeface="CRUVPE+VCPPBU+MicrosoftYaHei"/>
              </a:rPr>
              <a:t>·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维纳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（</a:t>
            </a:r>
            <a:r>
              <a:rPr sz="1500">
                <a:solidFill>
                  <a:srgbClr val="FFFDFD"/>
                </a:solidFill>
                <a:latin typeface="CRUVPE+VCPPBU+MicrosoftYaHei"/>
                <a:cs typeface="CRUVPE+VCPPBU+MicrosoftYaHei"/>
              </a:rPr>
              <a:t>Bernard Weiner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）开始研究成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败归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因理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研究不断丰富和完善了成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败归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，将其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用于教育、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域。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OFAJE+MS-UIGothic"/>
                <a:cs typeface="SOFAJE+MS-UIGothic"/>
              </a:rPr>
              <a:t>理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2000" spc="25">
                <a:solidFill>
                  <a:srgbClr val="FFFDFD"/>
                </a:solidFill>
                <a:latin typeface="SOFAJE+MS-UIGothic"/>
                <a:cs typeface="SOFAJE+MS-UIGothic"/>
              </a:rPr>
              <a:t>提出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维纳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提出了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因的三个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度，即内部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因和外部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因、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定性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因和非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定性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因、可控制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因和不可控制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OFAJE+MS-UIGothic"/>
                <a:cs typeface="SOFAJE+MS-UIGothic"/>
              </a:rPr>
              <a:t>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OFAJE+MS-UIGothic"/>
                <a:cs typeface="SOFAJE+MS-UIGothic"/>
              </a:rPr>
              <a:t>理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论应</a:t>
            </a:r>
            <a:r>
              <a:rPr sz="3000">
                <a:solidFill>
                  <a:srgbClr val="00BEA8"/>
                </a:solidFill>
                <a:latin typeface="SOFAJE+MS-UIGothic"/>
                <a:cs typeface="SOFAJE+MS-UIGothic"/>
              </a:rPr>
              <a:t>用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00BEA8"/>
                </a:solidFill>
                <a:latin typeface="SOFAJE+MS-UIGothic"/>
                <a:cs typeface="SOFAJE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QTQOW+VNJHUW+MicrosoftYaHei-Bold"/>
                <a:cs typeface="SQTQOW+VNJHU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QTQOW+VNJHUW+MicrosoftYaHei-Bold"/>
                <a:cs typeface="SQTQOW+VNJHU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QTQOW+VNJHUW+MicrosoftYaHei-Bold"/>
                <a:cs typeface="SQTQOW+VNJHU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OFAJE+MS-UIGothic"/>
                <a:cs typeface="SOFAJE+MS-UIGothic"/>
              </a:rPr>
              <a:t>教育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职业发</a:t>
            </a:r>
            <a:r>
              <a:rPr sz="2000">
                <a:solidFill>
                  <a:srgbClr val="00BEA8"/>
                </a:solidFill>
                <a:latin typeface="SOFAJE+MS-UIGothic"/>
                <a:cs typeface="SOFAJE+MS-UIGothic"/>
              </a:rPr>
              <a:t>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SOFAJE+MS-UIGothic"/>
                <a:cs typeface="SOFAJE+MS-UIGothic"/>
              </a:rPr>
              <a:t>心理咨</a:t>
            </a:r>
            <a:r>
              <a:rPr sz="2000">
                <a:solidFill>
                  <a:srgbClr val="00BEA8"/>
                </a:solidFill>
                <a:latin typeface="SimSun"/>
                <a:cs typeface="SimSun"/>
              </a:rPr>
              <a:t>询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5780" y="3022158"/>
            <a:ext cx="3245773" cy="30184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742"/>
              </a:lnSpc>
              <a:spcBef>
                <a:spcPct val="0"/>
              </a:spcBef>
              <a:spcAft>
                <a:spcPct val="0"/>
              </a:spcAft>
            </a:pPr>
            <a:r>
              <a:rPr sz="9350">
                <a:solidFill>
                  <a:srgbClr val="00BEA8"/>
                </a:solidFill>
                <a:latin typeface="SQTQOW+VNJHUW+MicrosoftYaHei-Bold"/>
                <a:cs typeface="SQTQOW+VNJHU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70759" y="4080105"/>
            <a:ext cx="7229475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FFFFFF"/>
                </a:solidFill>
                <a:latin typeface="SOFAJE+MS-UIGothic"/>
                <a:cs typeface="SOFAJE+MS-UIGothic"/>
              </a:rPr>
              <a:t>成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败归</a:t>
            </a:r>
            <a:r>
              <a:rPr sz="4500">
                <a:solidFill>
                  <a:srgbClr val="FFFFFF"/>
                </a:solidFill>
                <a:latin typeface="SOFAJE+MS-UIGothic"/>
                <a:cs typeface="SOFAJE+MS-UIGothic"/>
              </a:rPr>
              <a:t>因理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4500">
                <a:solidFill>
                  <a:srgbClr val="FFFFFF"/>
                </a:solidFill>
                <a:latin typeface="SOFAJE+MS-UIGothic"/>
                <a:cs typeface="SOFAJE+MS-UIGothic"/>
              </a:rPr>
              <a:t>的基本原</a:t>
            </a:r>
            <a:r>
              <a:rPr sz="45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稳</a:t>
            </a:r>
            <a:r>
              <a:rPr sz="3000">
                <a:solidFill>
                  <a:srgbClr val="00BEA8"/>
                </a:solidFill>
                <a:latin typeface="SOFAJE+MS-UIGothic"/>
                <a:cs typeface="SOFAJE+MS-UIGothic"/>
              </a:rPr>
              <a:t>定性原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EA8"/>
                </a:solidFill>
                <a:latin typeface="SOFAJE+MS-UIGothic"/>
                <a:cs typeface="SOFAJE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OFAJE+MS-UIGothic"/>
                <a:cs typeface="SOFAJE+MS-UIGothic"/>
              </a:rPr>
              <a:t>特异性原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EA8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EA8"/>
                </a:solidFill>
                <a:latin typeface="SOFAJE+MS-UIGothic"/>
                <a:cs typeface="SOFAJE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OFAJE+MS-UIGothic"/>
                <a:cs typeface="SOFAJE+MS-UIGothic"/>
              </a:rPr>
              <a:t>一致性原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 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11065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指个体在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向于将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因于一致的原因，而非不一致的原因。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SOFAJE+MS-UIGothic"/>
                <a:cs typeface="SOFAJ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一致性原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表明，当个体在多次任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中取得成功或失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败时</a:t>
            </a: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，他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通常会将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因于一致的原因。例如，如果个体在多次任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中都取得了成功，他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可能会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认为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自己在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方面具有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或特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SOFAJE+MS-UIGothic"/>
                <a:cs typeface="SOFAJ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https://d.book118.com/316032141130010102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WTLAAI+FARESR+ArialMT</vt:lpstr>
      <vt:lpstr>Times New Roman</vt:lpstr>
      <vt:lpstr>SOFAJE+MS-UIGothic</vt:lpstr>
      <vt:lpstr>SimSun</vt:lpstr>
      <vt:lpstr>SQTQOW+VNJHUW+MicrosoftYaHei-Bold</vt:lpstr>
      <vt:lpstr>CRUVPE+VCPPBU+MicrosoftYaHei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2024-09-27T10:11:06.530</cp:lastPrinted>
  <dcterms:created xsi:type="dcterms:W3CDTF">2024-09-27T02:11:06Z</dcterms:created>
  <dcterms:modified xsi:type="dcterms:W3CDTF">2024-09-27T02:11:07Z</dcterms:modified>
</cp:coreProperties>
</file>