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1" r:id="rId26"/>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tags" Target="tags/tag1.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slideMaster" Target="slideMasters/slideMaster3.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04DF893A-E29C-461C-A82A-B2C72FE899AD}"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2" name="PlaceHolder 1"/>
          <p:cNvSpPr>
            <a:spLocks noGrp="1"/>
          </p:cNvSpPr>
          <p:nvPr>
            <p:ph type="sldImg"/>
          </p:nvPr>
        </p:nvSpPr>
        <p:spPr>
          <a:xfrm>
            <a:off x="685800" y="1143000"/>
            <a:ext cx="5486040" cy="3085920"/>
          </a:xfrm>
          <a:prstGeom prst="rect">
            <a:avLst/>
          </a:prstGeom>
          <a:ln w="0">
            <a:noFill/>
          </a:ln>
        </p:spPr>
      </p:sp>
      <p:sp>
        <p:nvSpPr>
          <p:cNvPr id="343"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4"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5" name="PlaceHolder 1"/>
          <p:cNvSpPr>
            <a:spLocks noGrp="1"/>
          </p:cNvSpPr>
          <p:nvPr>
            <p:ph type="sldImg"/>
          </p:nvPr>
        </p:nvSpPr>
        <p:spPr>
          <a:xfrm>
            <a:off x="685800" y="1143000"/>
            <a:ext cx="5486040" cy="3085920"/>
          </a:xfrm>
          <a:prstGeom prst="rect">
            <a:avLst/>
          </a:prstGeom>
          <a:ln w="0">
            <a:noFill/>
          </a:ln>
        </p:spPr>
      </p:sp>
      <p:sp>
        <p:nvSpPr>
          <p:cNvPr id="346"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7"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8" name="PlaceHolder 1"/>
          <p:cNvSpPr>
            <a:spLocks noGrp="1"/>
          </p:cNvSpPr>
          <p:nvPr>
            <p:ph type="sldImg"/>
          </p:nvPr>
        </p:nvSpPr>
        <p:spPr>
          <a:xfrm>
            <a:off x="685800" y="1143000"/>
            <a:ext cx="5486040" cy="3085920"/>
          </a:xfrm>
          <a:prstGeom prst="rect">
            <a:avLst/>
          </a:prstGeom>
          <a:ln w="0">
            <a:noFill/>
          </a:ln>
        </p:spPr>
      </p:sp>
      <p:sp>
        <p:nvSpPr>
          <p:cNvPr id="349"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0"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1" name="PlaceHolder 1"/>
          <p:cNvSpPr>
            <a:spLocks noGrp="1"/>
          </p:cNvSpPr>
          <p:nvPr>
            <p:ph type="sldImg"/>
          </p:nvPr>
        </p:nvSpPr>
        <p:spPr>
          <a:xfrm>
            <a:off x="685800" y="1143000"/>
            <a:ext cx="5486040" cy="3085920"/>
          </a:xfrm>
          <a:prstGeom prst="rect">
            <a:avLst/>
          </a:prstGeom>
          <a:ln w="0">
            <a:noFill/>
          </a:ln>
        </p:spPr>
      </p:sp>
      <p:sp>
        <p:nvSpPr>
          <p:cNvPr id="352"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3"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4" name="PlaceHolder 1"/>
          <p:cNvSpPr>
            <a:spLocks noGrp="1"/>
          </p:cNvSpPr>
          <p:nvPr>
            <p:ph type="sldImg"/>
          </p:nvPr>
        </p:nvSpPr>
        <p:spPr>
          <a:xfrm>
            <a:off x="685800" y="1143000"/>
            <a:ext cx="5486040" cy="3085920"/>
          </a:xfrm>
          <a:prstGeom prst="rect">
            <a:avLst/>
          </a:prstGeom>
          <a:ln w="0">
            <a:noFill/>
          </a:ln>
        </p:spPr>
      </p:sp>
      <p:sp>
        <p:nvSpPr>
          <p:cNvPr id="355"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6"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7" name="PlaceHolder 1"/>
          <p:cNvSpPr>
            <a:spLocks noGrp="1"/>
          </p:cNvSpPr>
          <p:nvPr>
            <p:ph type="sldImg"/>
          </p:nvPr>
        </p:nvSpPr>
        <p:spPr>
          <a:xfrm>
            <a:off x="685800" y="1143000"/>
            <a:ext cx="5486040" cy="3085920"/>
          </a:xfrm>
          <a:prstGeom prst="rect">
            <a:avLst/>
          </a:prstGeom>
          <a:ln w="0">
            <a:noFill/>
          </a:ln>
        </p:spPr>
      </p:sp>
      <p:sp>
        <p:nvSpPr>
          <p:cNvPr id="358"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9"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0" name="PlaceHolder 1"/>
          <p:cNvSpPr>
            <a:spLocks noGrp="1"/>
          </p:cNvSpPr>
          <p:nvPr>
            <p:ph type="sldImg"/>
          </p:nvPr>
        </p:nvSpPr>
        <p:spPr>
          <a:xfrm>
            <a:off x="685800" y="1143000"/>
            <a:ext cx="5486040" cy="3085920"/>
          </a:xfrm>
          <a:prstGeom prst="rect">
            <a:avLst/>
          </a:prstGeom>
          <a:ln w="0">
            <a:noFill/>
          </a:ln>
        </p:spPr>
      </p:sp>
      <p:sp>
        <p:nvSpPr>
          <p:cNvPr id="361"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2"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3" name="PlaceHolder 1"/>
          <p:cNvSpPr>
            <a:spLocks noGrp="1"/>
          </p:cNvSpPr>
          <p:nvPr>
            <p:ph type="sldImg"/>
          </p:nvPr>
        </p:nvSpPr>
        <p:spPr>
          <a:xfrm>
            <a:off x="685800" y="1143000"/>
            <a:ext cx="5486040" cy="3085920"/>
          </a:xfrm>
          <a:prstGeom prst="rect">
            <a:avLst/>
          </a:prstGeom>
          <a:ln w="0">
            <a:noFill/>
          </a:ln>
        </p:spPr>
      </p:sp>
      <p:sp>
        <p:nvSpPr>
          <p:cNvPr id="364" name="PlaceHolder 2"/>
          <p:cNvSpPr>
            <a:spLocks noGrp="1"/>
          </p:cNvSpPr>
          <p:nvPr>
            <p:ph type="body" idx="45"/>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5" name="PlaceHolder 3"/>
          <p:cNvSpPr>
            <a:spLocks noGrp="1"/>
          </p:cNvSpPr>
          <p:nvPr>
            <p:ph type="sldNum" idx="44"/>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6" name="PlaceHolder 1"/>
          <p:cNvSpPr>
            <a:spLocks noGrp="1"/>
          </p:cNvSpPr>
          <p:nvPr>
            <p:ph type="sldImg"/>
          </p:nvPr>
        </p:nvSpPr>
        <p:spPr>
          <a:xfrm>
            <a:off x="685800" y="1143000"/>
            <a:ext cx="5486040" cy="3085920"/>
          </a:xfrm>
          <a:prstGeom prst="rect">
            <a:avLst/>
          </a:prstGeom>
          <a:ln w="0">
            <a:noFill/>
          </a:ln>
        </p:spPr>
      </p:sp>
      <p:sp>
        <p:nvSpPr>
          <p:cNvPr id="367" name="PlaceHolder 2"/>
          <p:cNvSpPr>
            <a:spLocks noGrp="1"/>
          </p:cNvSpPr>
          <p:nvPr>
            <p:ph type="body" idx="46"/>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8" name="PlaceHolder 3"/>
          <p:cNvSpPr>
            <a:spLocks noGrp="1"/>
          </p:cNvSpPr>
          <p:nvPr>
            <p:ph type="sldNum" idx="45"/>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59590D9-A4BC-49E5-AC68-CD25EE967C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F4D476-7505-4BAA-8A80-AAC2A9C59A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62BBD5C-637B-4DDC-8B8C-CA48FB4378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5F2EB12-2B0B-4120-AF2B-8C62FC0252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AF94DA2-D25F-460A-9613-F9503452AA8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409142F-3140-477C-8B04-D37A51B6CBD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8097297-5BD2-4DA7-8BBC-269F2D6BD70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5655A3-5D3C-4833-9ED9-7060D6B8A5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9CBBFBF-065E-413F-BD54-DA41160669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F05DDB-949A-494A-A1DF-9CAA40B4E6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B6582F-8C9A-40BA-BB61-EC40808375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8D2B5411-878A-4C7E-ADD1-45928C61067E}"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FF6782C3-845D-4827-AFE4-2F1F3C7A4144}"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image" Target="../media/image2.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9.xml" /><Relationship Id="rId3" Type="http://schemas.openxmlformats.org/officeDocument/2006/relationships/image" Target="../media/image2.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6050105012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企业礼仪训练培训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企业礼仪训练概述</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基础礼仪培训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商务礼仪培训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国际商务礼仪培训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礼仪培训案例分析</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企业礼仪培训总结与展望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企业礼仪训练概述</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什么是企业礼仪训练</a:t>
            </a:r>
            <a:endParaRPr lang="en-US" sz="3600" b="0" strike="noStrike" spc="-1">
              <a:solidFill>
                <a:schemeClr val="dk1"/>
              </a:solidFill>
              <a:latin typeface="Arial"/>
            </a:endParaRPr>
          </a:p>
        </p:txBody>
      </p:sp>
      <p:sp>
        <p:nvSpPr>
          <p:cNvPr id="8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企业礼仪训练是帮助员工了解和掌握在商务场合中的各种行为规范和礼节，从而提升专业形象和沟通能力。在竞争激烈的商业环境中，良好的企业礼仪训练能够让企业在人才招聘、客户关系维护和业务拓展等方面更具竞争力。</a:t>
            </a:r>
            <a:endParaRPr lang="en-US" sz="25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为什么企业需要进行礼仪训练</a:t>
            </a:r>
            <a:endParaRPr lang="en-US" sz="3600" b="0" strike="noStrike" spc="-1">
              <a:solidFill>
                <a:schemeClr val="dk1"/>
              </a:solidFill>
              <a:latin typeface="Arial"/>
            </a:endParaRPr>
          </a:p>
        </p:txBody>
      </p:sp>
      <p:sp>
        <p:nvSpPr>
          <p:cNvPr id="8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树立良好的企业形象是企业礼仪训练的重要目标之一，通过训练可以使员工形成统一的仪表仪容和言行举止，展现出专业和正面的形象。</a:t>
            </a:r>
            <a:endParaRPr lang="en-US" sz="1500" b="0" strike="noStrike" spc="-1">
              <a:solidFill>
                <a:srgbClr val="000000"/>
              </a:solidFill>
              <a:latin typeface="Arial"/>
            </a:endParaRPr>
          </a:p>
        </p:txBody>
      </p:sp>
      <p:sp>
        <p:nvSpPr>
          <p:cNvPr id="8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提升公司整体形象</a:t>
            </a:r>
            <a:endParaRPr lang="en-US" sz="2200" b="0" strike="noStrike" spc="-1">
              <a:solidFill>
                <a:srgbClr val="000000"/>
              </a:solidFill>
              <a:latin typeface="Arial"/>
            </a:endParaRPr>
          </a:p>
        </p:txBody>
      </p:sp>
      <p:sp>
        <p:nvSpPr>
          <p:cNvPr id="8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礼仪训练不仅仅是对外沟通的工具，在内部同样能够促进员工之间的互相尊重和团队合作，从而建立更加和谐的工作氛围。</a:t>
            </a:r>
            <a:endParaRPr lang="en-US" sz="1500" b="0" strike="noStrike" spc="-1">
              <a:solidFill>
                <a:srgbClr val="000000"/>
              </a:solidFill>
              <a:latin typeface="Arial"/>
            </a:endParaRPr>
          </a:p>
        </p:txBody>
      </p:sp>
      <p:sp>
        <p:nvSpPr>
          <p:cNvPr id="8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增进员工间的协作与交流</a:t>
            </a:r>
            <a:endParaRPr lang="en-US" sz="2200" b="0" strike="noStrike" spc="-1">
              <a:solidFill>
                <a:srgbClr val="000000"/>
              </a:solidFill>
              <a:latin typeface="Arial"/>
            </a:endParaRPr>
          </a:p>
        </p:txBody>
      </p:sp>
      <p:sp>
        <p:nvSpPr>
          <p:cNvPr id="8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通过企业礼仪训练，员工可以养成积极向上的工作态度和习惯，提高工作效率，进而促进企业整体发展。</a:t>
            </a:r>
            <a:endParaRPr lang="en-US" sz="1500" b="0" strike="noStrike" spc="-1">
              <a:solidFill>
                <a:srgbClr val="000000"/>
              </a:solidFill>
              <a:latin typeface="Arial"/>
            </a:endParaRPr>
          </a:p>
        </p:txBody>
      </p:sp>
      <p:sp>
        <p:nvSpPr>
          <p:cNvPr id="8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打造积极向上的工作氛围</a:t>
            </a:r>
            <a:endParaRPr lang="en-US" sz="2200" b="0" strike="noStrike" spc="-1">
              <a:solidFill>
                <a:srgbClr val="000000"/>
              </a:solidFill>
              <a:latin typeface="Arial"/>
            </a:endParaRPr>
          </a:p>
        </p:txBody>
      </p:sp>
      <p:sp>
        <p:nvSpPr>
          <p:cNvPr id="8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具备良好的商务礼仪能够让企业在商务社交中更具优势，更容易赢得客户的信任和亲近感，为企业带来更多商机和合作机会。</a:t>
            </a:r>
            <a:endParaRPr lang="en-US" sz="1500" b="0" strike="noStrike" spc="-1">
              <a:solidFill>
                <a:srgbClr val="000000"/>
              </a:solidFill>
              <a:latin typeface="Arial"/>
            </a:endParaRPr>
          </a:p>
        </p:txBody>
      </p:sp>
      <p:sp>
        <p:nvSpPr>
          <p:cNvPr id="9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开拓商机和客户资源</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91"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礼仪训练的内容</a:t>
            </a:r>
            <a:endParaRPr lang="en-US" sz="3600" b="0" strike="noStrike" spc="-1">
              <a:solidFill>
                <a:schemeClr val="dk1"/>
              </a:solidFill>
              <a:latin typeface="Arial"/>
            </a:endParaRPr>
          </a:p>
        </p:txBody>
      </p:sp>
      <p:sp>
        <p:nvSpPr>
          <p:cNvPr id="92"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礼仪训练内容包括仪容仪表、言行举止、沟通技巧和礼仪礼节等方面。仪容仪表主要是指外在形象的打造，言行举止强调在商务场合应有的礼貌和举止，沟通技巧则包括口头和书面沟通的技巧，礼仪礼节则体现在各种场合的行为规范。</a:t>
            </a:r>
            <a:endParaRPr lang="en-US" sz="2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礼仪训练的内容</a:t>
            </a:r>
            <a:endParaRPr lang="en-US" sz="3600" b="0" strike="noStrike" spc="-1">
              <a:solidFill>
                <a:schemeClr val="dk1"/>
              </a:solidFill>
              <a:latin typeface="Arial"/>
            </a:endParaRPr>
          </a:p>
        </p:txBody>
      </p:sp>
      <p:sp>
        <p:nvSpPr>
          <p:cNvPr id="9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包括服装搭配、仪表端庄、仪态得体等方面，通过训练提升员工的外在形象和仪表品味。</a:t>
            </a:r>
            <a:endParaRPr lang="en-US" sz="1500" b="0" strike="noStrike" spc="-1">
              <a:solidFill>
                <a:srgbClr val="000000"/>
              </a:solidFill>
              <a:latin typeface="Arial"/>
            </a:endParaRPr>
          </a:p>
        </p:txBody>
      </p:sp>
      <p:sp>
        <p:nvSpPr>
          <p:cNvPr id="9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仪容仪表</a:t>
            </a:r>
            <a:endParaRPr lang="en-US" sz="2200" b="0" strike="noStrike" spc="-1">
              <a:solidFill>
                <a:srgbClr val="000000"/>
              </a:solidFill>
              <a:latin typeface="Arial"/>
            </a:endParaRPr>
          </a:p>
        </p:txBody>
      </p:sp>
      <p:sp>
        <p:nvSpPr>
          <p:cNvPr id="9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在商务社交中的语言和行为举止规范，培养良好的言谈举止和礼貌待人之道。</a:t>
            </a:r>
            <a:endParaRPr lang="en-US" sz="1500" b="0" strike="noStrike" spc="-1">
              <a:solidFill>
                <a:srgbClr val="000000"/>
              </a:solidFill>
              <a:latin typeface="Arial"/>
            </a:endParaRPr>
          </a:p>
        </p:txBody>
      </p:sp>
      <p:sp>
        <p:nvSpPr>
          <p:cNvPr id="9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言行举止</a:t>
            </a:r>
            <a:endParaRPr lang="en-US" sz="2200" b="0" strike="noStrike" spc="-1">
              <a:solidFill>
                <a:srgbClr val="000000"/>
              </a:solidFill>
              <a:latin typeface="Arial"/>
            </a:endParaRPr>
          </a:p>
        </p:txBody>
      </p:sp>
      <p:sp>
        <p:nvSpPr>
          <p:cNvPr id="9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包括口头、书面和非言语沟通技巧的训练，提高员工的沟通能力和表达能力。</a:t>
            </a:r>
            <a:endParaRPr lang="en-US" sz="1500" b="0" strike="noStrike" spc="-1">
              <a:solidFill>
                <a:srgbClr val="000000"/>
              </a:solidFill>
              <a:latin typeface="Arial"/>
            </a:endParaRPr>
          </a:p>
        </p:txBody>
      </p:sp>
      <p:sp>
        <p:nvSpPr>
          <p:cNvPr id="9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沟通技巧</a:t>
            </a:r>
            <a:endParaRPr lang="en-US" sz="2200" b="0" strike="noStrike" spc="-1">
              <a:solidFill>
                <a:srgbClr val="000000"/>
              </a:solidFill>
              <a:latin typeface="Arial"/>
            </a:endParaRPr>
          </a:p>
        </p:txBody>
      </p:sp>
      <p:sp>
        <p:nvSpPr>
          <p:cNvPr id="10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针对商务场合中的礼仪要求和规范，培养员工在各种场合中的得体举止和应对方式。</a:t>
            </a:r>
            <a:endParaRPr lang="en-US" sz="1500" b="0" strike="noStrike" spc="-1">
              <a:solidFill>
                <a:srgbClr val="000000"/>
              </a:solidFill>
              <a:latin typeface="Arial"/>
            </a:endParaRPr>
          </a:p>
        </p:txBody>
      </p:sp>
      <p:sp>
        <p:nvSpPr>
          <p:cNvPr id="10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礼仪礼节</a:t>
            </a:r>
            <a:endParaRPr lang="en-US" sz="22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企业礼仪训练</a:t>
            </a:r>
            <a:endParaRPr lang="en-US" sz="3500" b="0" strike="noStrike" spc="-1">
              <a:solidFill>
                <a:srgbClr val="000000"/>
              </a:solidFill>
              <a:latin typeface="Arial"/>
            </a:endParaRPr>
          </a:p>
        </p:txBody>
      </p:sp>
      <p:sp>
        <p:nvSpPr>
          <p:cNvPr id="10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企业礼仪训练是企业针对员工开展的一种培训活动，旨在提高员工在商务场合中的综合素质和职业素养。通过学习商务礼仪和规范，员工能够更好的适应商务环境、提升专业形象、加强团队凝聚力等，为企业发展注入新的活力。</a:t>
            </a:r>
            <a:endParaRPr lang="en-US" sz="2500" b="0" strike="noStrike" spc="-1">
              <a:solidFill>
                <a:srgbClr val="000000"/>
              </a:solidFill>
              <a:latin typeface="Arial"/>
            </a:endParaRPr>
          </a:p>
        </p:txBody>
      </p:sp>
      <p:sp>
        <p:nvSpPr>
          <p:cNvPr id="10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0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07"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第二章 基础礼仪培训</a:t>
            </a:r>
            <a:endParaRPr lang="en-US" sz="3600" b="0" strike="noStrike" spc="-1">
              <a:solidFill>
                <a:schemeClr val="dk1"/>
              </a:solidFill>
              <a:latin typeface="Arial"/>
            </a:endParaRPr>
          </a:p>
        </p:txBody>
      </p:sp>
      <p:sp>
        <p:nvSpPr>
          <p:cNvPr id="10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0"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仪容仪表</a:t>
            </a:r>
            <a:endParaRPr lang="en-US" sz="3500" b="0" strike="noStrike" spc="-1">
              <a:solidFill>
                <a:srgbClr val="000000"/>
              </a:solidFill>
              <a:latin typeface="Arial"/>
            </a:endParaRPr>
          </a:p>
        </p:txBody>
      </p:sp>
      <p:sp>
        <p:nvSpPr>
          <p:cNvPr id="111"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基础礼仪培训中，仪容仪表是至关重要的一环。穿着得体、仪态自如、注意细节，这些都是展现企业形象的关键。员工的仪容仪表直接关系到企业的整体形象，值得重视。</a:t>
            </a:r>
            <a:endParaRPr lang="en-US" sz="2500" b="0" strike="noStrike" spc="-1">
              <a:solidFill>
                <a:srgbClr val="000000"/>
              </a:solidFill>
              <a:latin typeface="Arial"/>
            </a:endParaRPr>
          </a:p>
        </p:txBody>
      </p:sp>
      <p:sp>
        <p:nvSpPr>
          <p:cNvPr id="11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言行举止</a:t>
            </a:r>
            <a:endParaRPr lang="en-US" sz="3600" b="0" strike="noStrike" spc="-1">
              <a:solidFill>
                <a:schemeClr val="dk1"/>
              </a:solidFill>
              <a:latin typeface="Arial"/>
            </a:endParaRPr>
          </a:p>
        </p:txBody>
      </p:sp>
      <p:sp>
        <p:nvSpPr>
          <p:cNvPr id="11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态度与行动要一致</a:t>
            </a:r>
            <a:endParaRPr lang="en-US" sz="1500" b="0" strike="noStrike" spc="-1">
              <a:solidFill>
                <a:srgbClr val="000000"/>
              </a:solidFill>
              <a:latin typeface="Arial"/>
            </a:endParaRPr>
          </a:p>
        </p:txBody>
      </p:sp>
      <p:sp>
        <p:nvSpPr>
          <p:cNvPr id="11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言行一致</a:t>
            </a:r>
            <a:endParaRPr lang="en-US" sz="2200" b="0" strike="noStrike" spc="-1">
              <a:solidFill>
                <a:srgbClr val="000000"/>
              </a:solidFill>
              <a:latin typeface="Arial"/>
            </a:endParaRPr>
          </a:p>
        </p:txBody>
      </p:sp>
      <p:sp>
        <p:nvSpPr>
          <p:cNvPr id="11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体现礼貌与尊重</a:t>
            </a:r>
            <a:endParaRPr lang="en-US" sz="1500" b="0" strike="noStrike" spc="-1">
              <a:solidFill>
                <a:srgbClr val="000000"/>
              </a:solidFill>
              <a:latin typeface="Arial"/>
            </a:endParaRPr>
          </a:p>
        </p:txBody>
      </p:sp>
      <p:sp>
        <p:nvSpPr>
          <p:cNvPr id="11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尊重他人</a:t>
            </a:r>
            <a:endParaRPr lang="en-US" sz="2200" b="0" strike="noStrike" spc="-1">
              <a:solidFill>
                <a:srgbClr val="000000"/>
              </a:solidFill>
              <a:latin typeface="Arial"/>
            </a:endParaRPr>
          </a:p>
        </p:txBody>
      </p:sp>
      <p:sp>
        <p:nvSpPr>
          <p:cNvPr id="11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言语举止要有礼貌</a:t>
            </a:r>
            <a:endParaRPr lang="en-US" sz="1500" b="0" strike="noStrike" spc="-1">
              <a:solidFill>
                <a:srgbClr val="000000"/>
              </a:solidFill>
              <a:latin typeface="Arial"/>
            </a:endParaRPr>
          </a:p>
        </p:txBody>
      </p:sp>
      <p:sp>
        <p:nvSpPr>
          <p:cNvPr id="11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保持礼貌</a:t>
            </a:r>
            <a:endParaRPr lang="en-US" sz="2200" b="0" strike="noStrike" spc="-1">
              <a:solidFill>
                <a:srgbClr val="000000"/>
              </a:solidFill>
              <a:latin typeface="Arial"/>
            </a:endParaRPr>
          </a:p>
        </p:txBody>
      </p:sp>
      <p:sp>
        <p:nvSpPr>
          <p:cNvPr id="12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2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3"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发言技巧</a:t>
            </a:r>
            <a:endParaRPr lang="en-US" sz="2200" b="0" strike="noStrike" spc="-1">
              <a:solidFill>
                <a:srgbClr val="000000"/>
              </a:solidFill>
              <a:latin typeface="Arial"/>
            </a:endParaRPr>
          </a:p>
        </p:txBody>
      </p:sp>
      <p:sp>
        <p:nvSpPr>
          <p:cNvPr id="124"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清晰表达观点</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避免冗长言辞</a:t>
            </a:r>
            <a:endParaRPr lang="en-US" sz="1500" b="0" strike="noStrike" spc="-1">
              <a:solidFill>
                <a:srgbClr val="000000"/>
              </a:solidFill>
              <a:latin typeface="Arial"/>
            </a:endParaRPr>
          </a:p>
        </p:txBody>
      </p:sp>
      <p:sp>
        <p:nvSpPr>
          <p:cNvPr id="12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6"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言谈风度</a:t>
            </a:r>
            <a:endParaRPr lang="en-US" sz="2200" b="0" strike="noStrike" spc="-1">
              <a:solidFill>
                <a:srgbClr val="000000"/>
              </a:solidFill>
              <a:latin typeface="Arial"/>
            </a:endParaRPr>
          </a:p>
        </p:txBody>
      </p:sp>
      <p:sp>
        <p:nvSpPr>
          <p:cNvPr id="127"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语言文明</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态度友好</a:t>
            </a:r>
            <a:endParaRPr lang="en-US" sz="1500" b="0" strike="noStrike" spc="-1">
              <a:solidFill>
                <a:srgbClr val="000000"/>
              </a:solidFill>
              <a:latin typeface="Arial"/>
            </a:endParaRPr>
          </a:p>
        </p:txBody>
      </p:sp>
      <p:sp>
        <p:nvSpPr>
          <p:cNvPr id="12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9"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30"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1"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沟通技巧</a:t>
            </a:r>
            <a:endParaRPr lang="en-US" sz="3600" b="0" strike="noStrike" spc="-1">
              <a:solidFill>
                <a:schemeClr val="dk1"/>
              </a:solidFill>
              <a:latin typeface="Arial"/>
            </a:endParaRPr>
          </a:p>
        </p:txBody>
      </p:sp>
      <p:sp>
        <p:nvSpPr>
          <p:cNvPr id="13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3"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倾听能力</a:t>
            </a:r>
            <a:endParaRPr lang="en-US" sz="2200" b="0" strike="noStrike" spc="-1">
              <a:solidFill>
                <a:srgbClr val="000000"/>
              </a:solidFill>
              <a:latin typeface="Arial"/>
            </a:endParaRPr>
          </a:p>
        </p:txBody>
      </p:sp>
      <p:sp>
        <p:nvSpPr>
          <p:cNvPr id="134"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聆听他人意见</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表达尊重态度</a:t>
            </a:r>
            <a:endParaRPr lang="en-US" sz="15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5"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礼仪礼节</a:t>
            </a:r>
            <a:endParaRPr lang="en-US" sz="3600" b="0" strike="noStrike" spc="-1">
              <a:solidFill>
                <a:schemeClr val="dk1"/>
              </a:solidFill>
              <a:latin typeface="Arial"/>
            </a:endParaRPr>
          </a:p>
        </p:txBody>
      </p:sp>
      <p:sp>
        <p:nvSpPr>
          <p:cNvPr id="136"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言语文明，尊重他人</a:t>
            </a:r>
            <a:endParaRPr lang="en-US" sz="2000" b="0" strike="noStrike" spc="-1">
              <a:solidFill>
                <a:srgbClr val="000000"/>
              </a:solidFill>
              <a:latin typeface="Arial"/>
            </a:endParaRPr>
          </a:p>
        </p:txBody>
      </p:sp>
      <p:sp>
        <p:nvSpPr>
          <p:cNvPr id="137"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礼貌用语</a:t>
            </a:r>
            <a:endParaRPr lang="en-US" sz="3000" b="0" strike="noStrike" spc="-1">
              <a:solidFill>
                <a:srgbClr val="000000"/>
              </a:solidFill>
              <a:latin typeface="Arial"/>
            </a:endParaRPr>
          </a:p>
        </p:txBody>
      </p:sp>
      <p:sp>
        <p:nvSpPr>
          <p:cNvPr id="138"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9"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规范会议行为举止</a:t>
            </a:r>
            <a:endParaRPr lang="en-US" sz="2000" b="0" strike="noStrike" spc="-1">
              <a:solidFill>
                <a:srgbClr val="000000"/>
              </a:solidFill>
              <a:latin typeface="Arial"/>
            </a:endParaRPr>
          </a:p>
        </p:txBody>
      </p:sp>
      <p:sp>
        <p:nvSpPr>
          <p:cNvPr id="140"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会议礼仪</a:t>
            </a:r>
            <a:endParaRPr lang="en-US" sz="3000" b="0" strike="noStrike" spc="-1">
              <a:solidFill>
                <a:srgbClr val="000000"/>
              </a:solidFill>
              <a:latin typeface="Arial"/>
            </a:endParaRPr>
          </a:p>
        </p:txBody>
      </p:sp>
      <p:sp>
        <p:nvSpPr>
          <p:cNvPr id="14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42"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遵守社会礼仪规范</a:t>
            </a:r>
            <a:endParaRPr lang="en-US" sz="2000" b="0" strike="noStrike" spc="-1">
              <a:solidFill>
                <a:srgbClr val="000000"/>
              </a:solidFill>
              <a:latin typeface="Arial"/>
            </a:endParaRPr>
          </a:p>
        </p:txBody>
      </p:sp>
      <p:sp>
        <p:nvSpPr>
          <p:cNvPr id="143"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礼仪礼节</a:t>
            </a:r>
            <a:endParaRPr lang="en-US" sz="3000" b="0" strike="noStrike" spc="-1">
              <a:solidFill>
                <a:srgbClr val="000000"/>
              </a:solidFill>
              <a:latin typeface="Arial"/>
            </a:endParaRPr>
          </a:p>
        </p:txBody>
      </p:sp>
      <p:sp>
        <p:nvSpPr>
          <p:cNvPr id="144"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45"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46"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基础礼仪培训是企业员工职业素养的基础，通过培训可以提升员工的形象、沟通技巧和工作效率，值得企业重视和投入。</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4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4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商务礼仪培训</a:t>
            </a:r>
            <a:endParaRPr lang="en-US" sz="3600" b="0" strike="noStrike" spc="-1">
              <a:solidFill>
                <a:schemeClr val="dk1"/>
              </a:solidFill>
              <a:latin typeface="Arial"/>
            </a:endParaRPr>
          </a:p>
        </p:txBody>
      </p:sp>
      <p:sp>
        <p:nvSpPr>
          <p:cNvPr id="14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商务社交礼仪</a:t>
            </a:r>
            <a:endParaRPr lang="en-US" sz="3500" b="0" strike="noStrike" spc="-1">
              <a:solidFill>
                <a:srgbClr val="000000"/>
              </a:solidFill>
              <a:latin typeface="Arial"/>
            </a:endParaRPr>
          </a:p>
        </p:txBody>
      </p:sp>
      <p:sp>
        <p:nvSpPr>
          <p:cNvPr id="15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商务社交礼仪是商务场合必备的技能之一。在交际技巧方面，要学会与不同人群交流，包括沟通技巧和面对不同情境的应对能力。餐桌礼仪则是在商务宴会等场合应用，通过懂得如何用餐桌礼仪来展现自己的优雅和得体。此外，礼物赠送也是重要的社交礼仪之一，要懂得选择合适的礼物并注意送礼的场合与方式。</a:t>
            </a:r>
            <a:endParaRPr lang="en-US" sz="2500" b="0" strike="noStrike" spc="-1">
              <a:solidFill>
                <a:srgbClr val="000000"/>
              </a:solidFill>
              <a:latin typeface="Arial"/>
            </a:endParaRPr>
          </a:p>
        </p:txBody>
      </p:sp>
      <p:sp>
        <p:nvSpPr>
          <p:cNvPr id="15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商务形象打造</a:t>
            </a:r>
            <a:endParaRPr lang="en-US" sz="3600" b="0" strike="noStrike" spc="-1">
              <a:solidFill>
                <a:schemeClr val="dk1"/>
              </a:solidFill>
              <a:latin typeface="Arial"/>
            </a:endParaRPr>
          </a:p>
        </p:txBody>
      </p:sp>
      <p:sp>
        <p:nvSpPr>
          <p:cNvPr id="15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外在形象</a:t>
            </a:r>
            <a:endParaRPr lang="en-US" sz="1500" b="0" strike="noStrike" spc="-1">
              <a:solidFill>
                <a:srgbClr val="000000"/>
              </a:solidFill>
              <a:latin typeface="Arial"/>
            </a:endParaRPr>
          </a:p>
        </p:txBody>
      </p:sp>
      <p:sp>
        <p:nvSpPr>
          <p:cNvPr id="15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仪容仪表</a:t>
            </a:r>
            <a:endParaRPr lang="en-US" sz="2200" b="0" strike="noStrike" spc="-1">
              <a:solidFill>
                <a:srgbClr val="000000"/>
              </a:solidFill>
              <a:latin typeface="Arial"/>
            </a:endParaRPr>
          </a:p>
        </p:txBody>
      </p:sp>
      <p:sp>
        <p:nvSpPr>
          <p:cNvPr id="15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行为举止</a:t>
            </a:r>
            <a:endParaRPr lang="en-US" sz="1500" b="0" strike="noStrike" spc="-1">
              <a:solidFill>
                <a:srgbClr val="000000"/>
              </a:solidFill>
              <a:latin typeface="Arial"/>
            </a:endParaRPr>
          </a:p>
        </p:txBody>
      </p:sp>
      <p:sp>
        <p:nvSpPr>
          <p:cNvPr id="15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礼仪礼节</a:t>
            </a:r>
            <a:endParaRPr lang="en-US" sz="2200" b="0" strike="noStrike" spc="-1">
              <a:solidFill>
                <a:srgbClr val="000000"/>
              </a:solidFill>
              <a:latin typeface="Arial"/>
            </a:endParaRPr>
          </a:p>
        </p:txBody>
      </p:sp>
      <p:sp>
        <p:nvSpPr>
          <p:cNvPr id="15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有效沟通方法</a:t>
            </a:r>
            <a:endParaRPr lang="en-US" sz="1500" b="0" strike="noStrike" spc="-1">
              <a:solidFill>
                <a:srgbClr val="000000"/>
              </a:solidFill>
              <a:latin typeface="Arial"/>
            </a:endParaRPr>
          </a:p>
        </p:txBody>
      </p:sp>
      <p:sp>
        <p:nvSpPr>
          <p:cNvPr id="16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沟通技巧</a:t>
            </a:r>
            <a:endParaRPr lang="en-US" sz="2200" b="0" strike="noStrike" spc="-1">
              <a:solidFill>
                <a:srgbClr val="000000"/>
              </a:solidFill>
              <a:latin typeface="Arial"/>
            </a:endParaRPr>
          </a:p>
        </p:txBody>
      </p:sp>
      <p:sp>
        <p:nvSpPr>
          <p:cNvPr id="16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6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会议主持</a:t>
            </a:r>
            <a:endParaRPr lang="en-US" sz="2200" b="0" strike="noStrike" spc="-1">
              <a:solidFill>
                <a:srgbClr val="000000"/>
              </a:solidFill>
              <a:latin typeface="Arial"/>
            </a:endParaRPr>
          </a:p>
        </p:txBody>
      </p:sp>
      <p:sp>
        <p:nvSpPr>
          <p:cNvPr id="16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确保会议顺利进行</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引导讨论</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营造良好氛围</a:t>
            </a:r>
            <a:endParaRPr lang="en-US" sz="1500" b="0" strike="noStrike" spc="-1">
              <a:solidFill>
                <a:srgbClr val="000000"/>
              </a:solidFill>
              <a:latin typeface="Arial"/>
            </a:endParaRPr>
          </a:p>
        </p:txBody>
      </p:sp>
      <p:sp>
        <p:nvSpPr>
          <p:cNvPr id="16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会议礼仪注意事项</a:t>
            </a:r>
            <a:endParaRPr lang="en-US" sz="2200" b="0" strike="noStrike" spc="-1">
              <a:solidFill>
                <a:srgbClr val="000000"/>
              </a:solidFill>
              <a:latin typeface="Arial"/>
            </a:endParaRPr>
          </a:p>
        </p:txBody>
      </p:sp>
      <p:sp>
        <p:nvSpPr>
          <p:cNvPr id="16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尊重每位参会者</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遵守会议纪律</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控制讨论时间</a:t>
            </a:r>
            <a:endParaRPr lang="en-US" sz="1500" b="0" strike="noStrike" spc="-1">
              <a:solidFill>
                <a:srgbClr val="000000"/>
              </a:solidFill>
              <a:latin typeface="Arial"/>
            </a:endParaRPr>
          </a:p>
        </p:txBody>
      </p:sp>
      <p:sp>
        <p:nvSpPr>
          <p:cNvPr id="16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7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商务会议礼仪</a:t>
            </a:r>
            <a:endParaRPr lang="en-US" sz="3600" b="0" strike="noStrike" spc="-1">
              <a:solidFill>
                <a:schemeClr val="dk1"/>
              </a:solidFill>
              <a:latin typeface="Arial"/>
            </a:endParaRPr>
          </a:p>
        </p:txBody>
      </p:sp>
      <p:sp>
        <p:nvSpPr>
          <p:cNvPr id="17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会议准备</a:t>
            </a:r>
            <a:endParaRPr lang="en-US" sz="2200" b="0" strike="noStrike" spc="-1">
              <a:solidFill>
                <a:srgbClr val="000000"/>
              </a:solidFill>
              <a:latin typeface="Arial"/>
            </a:endParaRPr>
          </a:p>
        </p:txBody>
      </p:sp>
      <p:sp>
        <p:nvSpPr>
          <p:cNvPr id="17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提前规划议程</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准备资料和讲义</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确保会议设备完好</a:t>
            </a:r>
            <a:endParaRPr lang="en-US" sz="15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商务会议礼仪</a:t>
            </a:r>
            <a:endParaRPr lang="en-US" sz="3600" b="0" strike="noStrike" spc="-1">
              <a:solidFill>
                <a:schemeClr val="dk1"/>
              </a:solidFill>
              <a:latin typeface="Arial"/>
            </a:endParaRPr>
          </a:p>
        </p:txBody>
      </p:sp>
      <p:sp>
        <p:nvSpPr>
          <p:cNvPr id="17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提前规划议程</a:t>
            </a:r>
            <a:endParaRPr lang="en-US" sz="2000" b="0" strike="noStrike" spc="-1">
              <a:solidFill>
                <a:srgbClr val="000000"/>
              </a:solidFill>
              <a:latin typeface="Arial"/>
            </a:endParaRPr>
          </a:p>
        </p:txBody>
      </p:sp>
      <p:sp>
        <p:nvSpPr>
          <p:cNvPr id="17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会议准备</a:t>
            </a:r>
            <a:endParaRPr lang="en-US" sz="3000" b="0" strike="noStrike" spc="-1">
              <a:solidFill>
                <a:srgbClr val="000000"/>
              </a:solidFill>
              <a:latin typeface="Arial"/>
            </a:endParaRPr>
          </a:p>
        </p:txBody>
      </p:sp>
      <p:sp>
        <p:nvSpPr>
          <p:cNvPr id="17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80"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尊重每位参会者</a:t>
            </a:r>
            <a:endParaRPr lang="en-US" sz="2000" b="0" strike="noStrike" spc="-1">
              <a:solidFill>
                <a:srgbClr val="000000"/>
              </a:solidFill>
              <a:latin typeface="Arial"/>
            </a:endParaRPr>
          </a:p>
        </p:txBody>
      </p:sp>
      <p:sp>
        <p:nvSpPr>
          <p:cNvPr id="181"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会议礼仪注意事项</a:t>
            </a:r>
            <a:endParaRPr lang="en-US" sz="3000" b="0" strike="noStrike" spc="-1">
              <a:solidFill>
                <a:srgbClr val="000000"/>
              </a:solidFill>
              <a:latin typeface="Arial"/>
            </a:endParaRPr>
          </a:p>
        </p:txBody>
      </p:sp>
      <p:sp>
        <p:nvSpPr>
          <p:cNvPr id="18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83"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确保会议顺利进行</a:t>
            </a:r>
            <a:endParaRPr lang="en-US" sz="2000" b="0" strike="noStrike" spc="-1">
              <a:solidFill>
                <a:srgbClr val="000000"/>
              </a:solidFill>
              <a:latin typeface="Arial"/>
            </a:endParaRPr>
          </a:p>
        </p:txBody>
      </p:sp>
      <p:sp>
        <p:nvSpPr>
          <p:cNvPr id="184"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会议主持</a:t>
            </a:r>
            <a:endParaRPr lang="en-US" sz="3000" b="0" strike="noStrike" spc="-1">
              <a:solidFill>
                <a:srgbClr val="000000"/>
              </a:solidFill>
              <a:latin typeface="Arial"/>
            </a:endParaRPr>
          </a:p>
        </p:txBody>
      </p:sp>
      <p:sp>
        <p:nvSpPr>
          <p:cNvPr id="185"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8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8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商务礼仪培训是提升企业形象和员工素质的重要途径，通过学习和实践，员工可以提高社交技巧和沟通能力，建立良好的工作形象，从而为企业发展带来更多机遇和成功。</a:t>
            </a:r>
            <a:endParaRPr lang="en-US" sz="25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8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18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第四章 国际商务礼仪培训</a:t>
            </a:r>
            <a:endParaRPr lang="en-US" sz="3600" b="0" strike="noStrike" spc="-1">
              <a:solidFill>
                <a:schemeClr val="dk1"/>
              </a:solidFill>
              <a:latin typeface="Arial"/>
            </a:endParaRPr>
          </a:p>
        </p:txBody>
      </p:sp>
      <p:sp>
        <p:nvSpPr>
          <p:cNvPr id="19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https://d.book118.com/316050105012010104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124</Paragraphs>
  <Slides>22</Slides>
  <Notes>9</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22</vt:i4>
      </vt:variant>
    </vt:vector>
  </HeadingPairs>
  <TitlesOfParts>
    <vt:vector baseType="lpstr" size="30">
      <vt:lpstr>Arial</vt:lpstr>
      <vt:lpstr>Calibri</vt:lpstr>
      <vt:lpstr>微软雅黑</vt:lpstr>
      <vt:lpstr>Times New Roman</vt:lpstr>
      <vt:lpstr>Wingdings</vt:lpstr>
      <vt:lpstr>Symbol</vt:lpstr>
      <vt:lpstr>DejaVu Sans</vt:lpstr>
      <vt:lpstr>Office Theme</vt:lpstr>
      <vt:lpstr>企业礼仪训练培训</vt:lpstr>
      <vt:lpstr>目录</vt:lpstr>
      <vt:lpstr>第1章 企业礼仪训练概述</vt:lpstr>
      <vt:lpstr>什么是企业礼仪训练</vt:lpstr>
      <vt:lpstr>为什么企业需要进行礼仪训练</vt:lpstr>
      <vt:lpstr>礼仪训练的内容</vt:lpstr>
      <vt:lpstr>礼仪训练的内容</vt:lpstr>
      <vt:lpstr> </vt:lpstr>
      <vt:lpstr>第二章 基础礼仪培训</vt:lpstr>
      <vt:lpstr> </vt:lpstr>
      <vt:lpstr>言行举止</vt:lpstr>
      <vt:lpstr>沟通技巧</vt:lpstr>
      <vt:lpstr>礼仪礼节</vt:lpstr>
      <vt:lpstr>总结</vt:lpstr>
      <vt:lpstr>第3章 商务礼仪培训</vt:lpstr>
      <vt:lpstr> </vt:lpstr>
      <vt:lpstr>商务形象打造</vt:lpstr>
      <vt:lpstr>商务会议礼仪</vt:lpstr>
      <vt:lpstr>商务会议礼仪</vt:lpstr>
      <vt:lpstr>总结</vt:lpstr>
      <vt:lpstr>第四章 国际商务礼仪培训</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2024-09-29T14:07:43.047</cp:lastPrinted>
  <dcterms:created xsi:type="dcterms:W3CDTF">2024-09-29T06:07:43Z</dcterms:created>
  <dcterms:modified xsi:type="dcterms:W3CDTF">2024-09-29T06:07:45Z</dcterms:modified>
</cp:coreProperties>
</file>