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2CB703-79AE-4C52-9D03-825AA6D62C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3D2E1B-DD3D-4A69-8FC8-C27025E18C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B42D8F-6778-41C0-8662-CDDDCC44B1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087693-AE41-4F5F-A7E2-6616DB987D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39348FC-C955-4CB4-85C4-3462841CC8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DBC9C7B-3200-45B2-B759-7815972B9F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7AC1718-37C1-43F6-A0E0-C22ACD3F3D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7B6168-2EE1-4DEB-959F-447D6E9A7F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91CBE0-B960-4506-B885-CECA342A66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3B022F-C8BE-4BAA-98EA-691A489ACD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6C00FF-A8D8-4C98-8CFF-064EA6942C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6051200200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02-51.1遗漏变量偏差及其公式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遗漏变量偏差概述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遗漏变量偏差类型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公式推导与计算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实证分析与案例研究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纠正遗漏变量偏差方法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遗漏变量偏差概述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定义与性质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遗漏变量偏差（Omitted Variable Bias, OVB）是指在回归分析中，由于未将某些重要变量纳入模型而导致的估计偏误。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性质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遗漏变量偏差会导致估计量的不一致性，即使样本量很大，估计量也不会收敛到真实值。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962413" y="1498809"/>
            <a:ext cx="4267184" cy="4267182"/>
          </a:xfrm>
          <a:prstGeom prst="ellipse">
            <a:avLst/>
          </a:prstGeom>
          <a:noFill/>
          <a:ln w="3248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200000" flipH="1">
            <a:off x="6170371" y="2356670"/>
            <a:ext cx="1798884" cy="2551460"/>
          </a:xfrm>
          <a:custGeom>
            <a:rect l="l" t="t" r="r" b="b"/>
            <a:pathLst>
              <a:path w="1468685" h="2083120">
                <a:moveTo>
                  <a:pt x="0" y="1764196"/>
                </a:moveTo>
                <a:lnTo>
                  <a:pt x="2311" y="1764196"/>
                </a:lnTo>
                <a:lnTo>
                  <a:pt x="734343" y="0"/>
                </a:lnTo>
                <a:lnTo>
                  <a:pt x="1466374" y="1764196"/>
                </a:lnTo>
                <a:lnTo>
                  <a:pt x="1468685" y="1764196"/>
                </a:lnTo>
                <a:cubicBezTo>
                  <a:pt x="1285526" y="1960771"/>
                  <a:pt x="1024222" y="2083120"/>
                  <a:pt x="734343" y="2083120"/>
                </a:cubicBezTo>
                <a:cubicBezTo>
                  <a:pt x="444464" y="2083120"/>
                  <a:pt x="183161" y="1960771"/>
                  <a:pt x="0" y="1764196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1339" y="2426017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661339" y="4234434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036814" y="3330226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4167489" y="2356670"/>
            <a:ext cx="1798884" cy="2551460"/>
          </a:xfrm>
          <a:custGeom>
            <a:rect l="l" t="t" r="r" b="b"/>
            <a:pathLst>
              <a:path w="1468685" h="2083120">
                <a:moveTo>
                  <a:pt x="0" y="1764196"/>
                </a:moveTo>
                <a:lnTo>
                  <a:pt x="2311" y="1764196"/>
                </a:lnTo>
                <a:lnTo>
                  <a:pt x="734343" y="0"/>
                </a:lnTo>
                <a:lnTo>
                  <a:pt x="1466374" y="1764196"/>
                </a:lnTo>
                <a:lnTo>
                  <a:pt x="1468685" y="1764196"/>
                </a:lnTo>
                <a:cubicBezTo>
                  <a:pt x="1285526" y="1960771"/>
                  <a:pt x="1024222" y="2083120"/>
                  <a:pt x="734343" y="2083120"/>
                </a:cubicBezTo>
                <a:cubicBezTo>
                  <a:pt x="444464" y="2083120"/>
                  <a:pt x="183161" y="1960771"/>
                  <a:pt x="0" y="1764196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887819" y="2426017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22821" y="3330226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887819" y="4234434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5346287" y="2886646"/>
            <a:ext cx="1499330" cy="1499330"/>
            <a:chOff x="5346287" y="2886646"/>
            <a:chExt cx="1499330" cy="1499330"/>
          </a:xfrm>
        </p:grpSpPr>
        <p:sp>
          <p:nvSpPr>
            <p:cNvPr id="12" name="AutoShape 12"/>
            <p:cNvSpPr/>
            <p:nvPr/>
          </p:nvSpPr>
          <p:spPr>
            <a:xfrm>
              <a:off x="5346287" y="2886646"/>
              <a:ext cx="1499330" cy="1499330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>
            <a:off x="4445393" y="3517200"/>
            <a:ext cx="623854" cy="250324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flipH="1">
            <a:off x="7144249" y="3517200"/>
            <a:ext cx="623854" cy="250324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5804254" y="3351841"/>
            <a:ext cx="583501" cy="561118"/>
            <a:chOff x="5804254" y="3351841"/>
            <a:chExt cx="583501" cy="561118"/>
          </a:xfrm>
        </p:grpSpPr>
        <p:sp>
          <p:nvSpPr>
            <p:cNvPr id="16" name="AutoShape 16"/>
            <p:cNvSpPr/>
            <p:nvPr/>
          </p:nvSpPr>
          <p:spPr>
            <a:xfrm>
              <a:off x="5964750" y="3351841"/>
              <a:ext cx="262604" cy="26593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5804254" y="3659213"/>
              <a:ext cx="583501" cy="253746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产生原因及影响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323860" y="1451184"/>
            <a:ext cx="3286271" cy="1172597"/>
            <a:chOff x="323860" y="1451184"/>
            <a:chExt cx="3286271" cy="1172597"/>
          </a:xfrm>
        </p:grpSpPr>
        <p:sp>
          <p:nvSpPr>
            <p:cNvPr id="41" name="TextBox 41"/>
            <p:cNvSpPr txBox="1"/>
            <p:nvPr/>
          </p:nvSpPr>
          <p:spPr>
            <a:xfrm>
              <a:off x="323860" y="1451184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b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产生原因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181203" y="3072914"/>
            <a:ext cx="3286271" cy="1172597"/>
            <a:chOff x="181203" y="3072914"/>
            <a:chExt cx="3286271" cy="1172597"/>
          </a:xfrm>
        </p:grpSpPr>
        <p:sp>
          <p:nvSpPr>
            <p:cNvPr id="43" name="TextBox 43"/>
            <p:cNvSpPr txBox="1"/>
            <p:nvPr/>
          </p:nvSpPr>
          <p:spPr>
            <a:xfrm>
              <a:off x="181203" y="3072914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数据收集不全：在实际研究中，由于各种原因（如成本、时间等），可能无法收集到所有相关变量。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545256" y="4966595"/>
            <a:ext cx="3286271" cy="1172597"/>
            <a:chOff x="545256" y="4966595"/>
            <a:chExt cx="3286271" cy="1172597"/>
          </a:xfrm>
        </p:grpSpPr>
        <p:sp>
          <p:nvSpPr>
            <p:cNvPr id="45" name="TextBox 45"/>
            <p:cNvSpPr txBox="1"/>
            <p:nvPr/>
          </p:nvSpPr>
          <p:spPr>
            <a:xfrm>
              <a:off x="545256" y="4966595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模型设定错误：研究者可能对模型的理解不足或出于简化模型的考虑，故意遗漏某些变量。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8724537" y="3072914"/>
            <a:ext cx="3286271" cy="1172597"/>
            <a:chOff x="8724537" y="3072914"/>
            <a:chExt cx="3286271" cy="1172597"/>
          </a:xfrm>
        </p:grpSpPr>
        <p:sp>
          <p:nvSpPr>
            <p:cNvPr id="47" name="TextBox 47"/>
            <p:cNvSpPr txBox="1"/>
            <p:nvPr/>
          </p:nvSpPr>
          <p:spPr>
            <a:xfrm>
              <a:off x="8724537" y="3072914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估计量偏误：遗漏重要变量会导致估计量的偏误，使得回归结果无法准确反映变量之间的关系。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8168429" y="4966595"/>
            <a:ext cx="3286271" cy="1172597"/>
            <a:chOff x="8168429" y="4966595"/>
            <a:chExt cx="3286271" cy="1172597"/>
          </a:xfrm>
        </p:grpSpPr>
        <p:sp>
          <p:nvSpPr>
            <p:cNvPr id="49" name="TextBox 49"/>
            <p:cNvSpPr txBox="1"/>
            <p:nvPr/>
          </p:nvSpPr>
          <p:spPr>
            <a:xfrm>
              <a:off x="8168429" y="4966595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误导政策制定：基于有偏误的回归结果制定的政策可能会产生不良后果。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8581879" y="1451184"/>
            <a:ext cx="3286271" cy="1172597"/>
            <a:chOff x="8581879" y="1451184"/>
            <a:chExt cx="3286271" cy="1172597"/>
          </a:xfrm>
        </p:grpSpPr>
        <p:sp>
          <p:nvSpPr>
            <p:cNvPr id="51" name="TextBox 51"/>
            <p:cNvSpPr txBox="1"/>
            <p:nvPr/>
          </p:nvSpPr>
          <p:spPr>
            <a:xfrm>
              <a:off x="8581879" y="1451184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b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083" r="108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通过对研究问题的深入理解，识别可能遗漏的重要变量。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理论分析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根据以往研究或实践经验，判断哪些变量可能对结果产生重要影响。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经验判断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识别与诊断方法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残差分析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检查残差是否与遗漏变量相关，如果相关则可能存在遗漏变量偏差。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辅助回归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将疑似遗漏的变量加入模型进行回归，观察新变量的系数是否显著，以及加入新变量后原有变量的系数是否发生变化。如果新变量系数显著且原有变量系数发生变化，则可能存在遗漏变量偏差。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识别与诊断方法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遗漏变量偏差类型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选择性偏误是由于非随机抽样导致的偏差，使得样本不能代表总体。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260" r="1626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通常由于研究者的主观选择、研究设计的限制或数据收集的困难等原因，导致样本的选择不是随机的。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产生原因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4167" r="14167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选择性偏误会导致估计结果的不准确，可能高估或低估真实效应。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选择性偏误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截断偏误会导致估计结果的不一致性和有偏性，可能使得估计结果偏离真实值。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截断偏误是由于样本截断导致的偏差，即样本中某些观测值被系统地排除在外。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产生原因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可能是由于数据收集的限制、研究设计的选择或样本选择的截断等原因导致。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截断偏误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样本选择偏误是由于样本选择过程中的偏差导致的，即样本的选择不是随机的，而是与某些未观测到的因素有关。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7017" r="17017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产生原因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可能是由于研究者的主观选择、研究设计的限制或数据收集的困难等原因导致。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样本选择偏误会导致估计结果的不准确和有偏性，可能使得估计结果无法推广到总体。为了纠正样本选择偏误，需要使用特定的统计方法进行修正，如Heckman选择模型等。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样本选择偏误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公式推导与计算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542" r="16542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期望值是随机变量所有可能取值的概率加权和，用于描述随机变量的“平均”情况。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期望值定义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对于离散型随机变量X，其期望值E(X)等于各可能取值x与对应概率P(X=x)的乘积之和，即E(X) = Σ[x * P(X=x)]。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离散型随机变量期望值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对于连续型随机变量X，其期望值E(X)等于概率密度函数f(x)与x的乘积在整个取值范围内的积分，即E(X) = ∫[x * f(x) dx]。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连续型随机变量期望值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期望值公式推导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2007200" y="2256367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426183">
            <a:off x="2243210" y="2494492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>
            <a:off x="1752143" y="2015067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511480" y="3223760"/>
            <a:ext cx="478346" cy="399410"/>
            <a:chOff x="6511480" y="3223760"/>
            <a:chExt cx="478346" cy="399410"/>
          </a:xfrm>
        </p:grpSpPr>
        <p:sp>
          <p:nvSpPr>
            <p:cNvPr id="7" name="AutoShape 7"/>
            <p:cNvSpPr/>
            <p:nvPr/>
          </p:nvSpPr>
          <p:spPr>
            <a:xfrm>
              <a:off x="6511480" y="3223760"/>
              <a:ext cx="478346" cy="39941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511480" y="4805669"/>
            <a:ext cx="478346" cy="413650"/>
            <a:chOff x="6511480" y="4805669"/>
            <a:chExt cx="478346" cy="413650"/>
          </a:xfrm>
        </p:grpSpPr>
        <p:sp>
          <p:nvSpPr>
            <p:cNvPr id="9" name="AutoShape 9"/>
            <p:cNvSpPr/>
            <p:nvPr/>
          </p:nvSpPr>
          <p:spPr>
            <a:xfrm>
              <a:off x="6511480" y="4805669"/>
              <a:ext cx="478346" cy="413650"/>
            </a:xfrm>
            <a:prstGeom prst="rect">
              <a:avLst/>
            </a:pr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2802998" y="2871591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方差公式推导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6384512" y="2015068"/>
            <a:ext cx="5082159" cy="1071601"/>
            <a:chOff x="6384512" y="2015068"/>
            <a:chExt cx="5082159" cy="1071601"/>
          </a:xfrm>
        </p:grpSpPr>
        <p:sp>
          <p:nvSpPr>
            <p:cNvPr id="34" name="TextBox 34"/>
            <p:cNvSpPr txBox="1"/>
            <p:nvPr/>
          </p:nvSpPr>
          <p:spPr>
            <a:xfrm>
              <a:off x="6384512" y="2015068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方差用于描述随机变量取值与其期望值的偏离程度，即波动大小。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7116604" y="3155950"/>
            <a:ext cx="4476083" cy="490334"/>
            <a:chOff x="7116604" y="3155950"/>
            <a:chExt cx="4476083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7116604" y="3155950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离散型随机变量方差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6510528" y="3652633"/>
            <a:ext cx="5082159" cy="1071601"/>
            <a:chOff x="6510528" y="3652633"/>
            <a:chExt cx="5082159" cy="1071601"/>
          </a:xfrm>
        </p:grpSpPr>
        <p:sp>
          <p:nvSpPr>
            <p:cNvPr id="38" name="TextBox 38"/>
            <p:cNvSpPr txBox="1"/>
            <p:nvPr/>
          </p:nvSpPr>
          <p:spPr>
            <a:xfrm>
              <a:off x="6510528" y="3652633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对于离散型随机变量X，其方差Var(X)等于各可能取值与期望值的差的平方与对应概率的乘积之和，即Var(X) = Σ[(x - E(X))^2 * P(X=x)]。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116604" y="4743284"/>
            <a:ext cx="4476083" cy="490334"/>
            <a:chOff x="7116604" y="4743284"/>
            <a:chExt cx="4476083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116604" y="4743284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连续型随机变量方差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6510528" y="5239966"/>
            <a:ext cx="5082159" cy="1071601"/>
            <a:chOff x="6510528" y="5239966"/>
            <a:chExt cx="5082159" cy="1071601"/>
          </a:xfrm>
        </p:grpSpPr>
        <p:sp>
          <p:nvSpPr>
            <p:cNvPr id="42" name="TextBox 42"/>
            <p:cNvSpPr txBox="1"/>
            <p:nvPr/>
          </p:nvSpPr>
          <p:spPr>
            <a:xfrm>
              <a:off x="6510528" y="5239966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对于连续型随机变量X，其方差Var(X)等于概率密度函数f(x)与(x - E(X))^2的乘积在整个取值范围内的积分，即Var(X) = ∫[(x - E(X))^2 * f(x) dx]。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116604" y="1472796"/>
            <a:ext cx="4476083" cy="490334"/>
            <a:chOff x="7116604" y="1472796"/>
            <a:chExt cx="4476083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116604" y="1472796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方差定义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https://d.book118.com/316051200200010054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2024-09-21T21:58:29.658</cp:lastPrinted>
  <dcterms:created xsi:type="dcterms:W3CDTF">2024-09-21T13:58:29Z</dcterms:created>
  <dcterms:modified xsi:type="dcterms:W3CDTF">2024-09-21T13:58:31Z</dcterms:modified>
</cp:coreProperties>
</file>