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FE3F84D-CD79-4F23-A6E9-5259EE49CF9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23" name="PlaceHolder 1"/>
          <p:cNvSpPr>
            <a:spLocks noGrp="1"/>
          </p:cNvSpPr>
          <p:nvPr>
            <p:ph type="sldImg"/>
          </p:nvPr>
        </p:nvSpPr>
        <p:spPr>
          <a:xfrm>
            <a:off x="685800" y="1143000"/>
            <a:ext cx="5486040" cy="3085920"/>
          </a:xfrm>
          <a:prstGeom prst="rect">
            <a:avLst/>
          </a:prstGeom>
          <a:ln w="0">
            <a:noFill/>
          </a:ln>
        </p:spPr>
      </p:sp>
      <p:sp>
        <p:nvSpPr>
          <p:cNvPr id="82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2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26" name="PlaceHolder 1"/>
          <p:cNvSpPr>
            <a:spLocks noGrp="1"/>
          </p:cNvSpPr>
          <p:nvPr>
            <p:ph type="sldImg"/>
          </p:nvPr>
        </p:nvSpPr>
        <p:spPr>
          <a:xfrm>
            <a:off x="685800" y="1143000"/>
            <a:ext cx="5486040" cy="3085920"/>
          </a:xfrm>
          <a:prstGeom prst="rect">
            <a:avLst/>
          </a:prstGeom>
          <a:ln w="0">
            <a:noFill/>
          </a:ln>
        </p:spPr>
      </p:sp>
      <p:sp>
        <p:nvSpPr>
          <p:cNvPr id="82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2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29" name="PlaceHolder 1"/>
          <p:cNvSpPr>
            <a:spLocks noGrp="1"/>
          </p:cNvSpPr>
          <p:nvPr>
            <p:ph type="sldImg"/>
          </p:nvPr>
        </p:nvSpPr>
        <p:spPr>
          <a:xfrm>
            <a:off x="685800" y="1143000"/>
            <a:ext cx="5486040" cy="3085920"/>
          </a:xfrm>
          <a:prstGeom prst="rect">
            <a:avLst/>
          </a:prstGeom>
          <a:ln w="0">
            <a:noFill/>
          </a:ln>
        </p:spPr>
      </p:sp>
      <p:sp>
        <p:nvSpPr>
          <p:cNvPr id="83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3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32" name="PlaceHolder 1"/>
          <p:cNvSpPr>
            <a:spLocks noGrp="1"/>
          </p:cNvSpPr>
          <p:nvPr>
            <p:ph type="sldImg"/>
          </p:nvPr>
        </p:nvSpPr>
        <p:spPr>
          <a:xfrm>
            <a:off x="685800" y="1143000"/>
            <a:ext cx="5486040" cy="3085920"/>
          </a:xfrm>
          <a:prstGeom prst="rect">
            <a:avLst/>
          </a:prstGeom>
          <a:ln w="0">
            <a:noFill/>
          </a:ln>
        </p:spPr>
      </p:sp>
      <p:sp>
        <p:nvSpPr>
          <p:cNvPr id="83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3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35" name="PlaceHolder 1"/>
          <p:cNvSpPr>
            <a:spLocks noGrp="1"/>
          </p:cNvSpPr>
          <p:nvPr>
            <p:ph type="sldImg"/>
          </p:nvPr>
        </p:nvSpPr>
        <p:spPr>
          <a:xfrm>
            <a:off x="685800" y="1143000"/>
            <a:ext cx="5486040" cy="3085920"/>
          </a:xfrm>
          <a:prstGeom prst="rect">
            <a:avLst/>
          </a:prstGeom>
          <a:ln w="0">
            <a:noFill/>
          </a:ln>
        </p:spPr>
      </p:sp>
      <p:sp>
        <p:nvSpPr>
          <p:cNvPr id="83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3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38" name="PlaceHolder 1"/>
          <p:cNvSpPr>
            <a:spLocks noGrp="1"/>
          </p:cNvSpPr>
          <p:nvPr>
            <p:ph type="sldImg"/>
          </p:nvPr>
        </p:nvSpPr>
        <p:spPr>
          <a:xfrm>
            <a:off x="685800" y="1143000"/>
            <a:ext cx="5486040" cy="3085920"/>
          </a:xfrm>
          <a:prstGeom prst="rect">
            <a:avLst/>
          </a:prstGeom>
          <a:ln w="0">
            <a:noFill/>
          </a:ln>
        </p:spPr>
      </p:sp>
      <p:sp>
        <p:nvSpPr>
          <p:cNvPr id="83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4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54FC6C-8346-4361-B905-B03FD4D867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DD0CD4-1ECA-43A2-8926-85277288E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A42F6D-48A4-474B-AC2D-7E74690B6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83BED3-8B7D-43C4-8BF3-0444823D95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63F0B3-770B-46E8-8435-D64C8969A9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BCDE38-E860-4C4C-A65A-ED34C674C2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DDE9F9-531A-4D15-AD38-2C4645DD63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39A140-FC43-47A5-864E-046500F6F9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8FE8CF-0EB9-4B2D-A116-5581BD789C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9F9C2C-33AA-4909-BACD-669509C7E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57FB15-90E9-469F-8A5A-AE54B718A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D88A01E-9286-41D5-B541-64CC8E74B93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99018F4-FF49-4394-863D-9E316D0A628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05503215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72"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3"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4" name="椭圆 16"/>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5" name="椭圆 20"/>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6"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9"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0" name="菱形 27"/>
          <p:cNvSpPr/>
          <p:nvPr/>
        </p:nvSpPr>
        <p:spPr>
          <a:xfrm>
            <a:off x="7452000" y="2268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2"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菱形 30"/>
          <p:cNvSpPr/>
          <p:nvPr/>
        </p:nvSpPr>
        <p:spPr>
          <a:xfrm>
            <a:off x="7551720" y="3333240"/>
            <a:ext cx="1285920" cy="1285920"/>
          </a:xfrm>
          <a:prstGeom prst="diamond">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菱形 36"/>
          <p:cNvSpPr/>
          <p:nvPr/>
        </p:nvSpPr>
        <p:spPr>
          <a:xfrm>
            <a:off x="1746360" y="3662640"/>
            <a:ext cx="682560" cy="682560"/>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PlaceHolder 1"/>
          <p:cNvSpPr>
            <a:spLocks noGrp="1"/>
          </p:cNvSpPr>
          <p:nvPr>
            <p:ph type="title"/>
          </p:nvPr>
        </p:nvSpPr>
        <p:spPr>
          <a:xfrm>
            <a:off x="0" y="858600"/>
            <a:ext cx="1219176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工作风险应对实践</a:t>
            </a:r>
            <a:endParaRPr lang="en-US" sz="6000" b="0" strike="noStrike" spc="-1">
              <a:solidFill>
                <a:schemeClr val="dk1"/>
              </a:solidFill>
              <a:latin typeface="Arial"/>
            </a:endParaRPr>
          </a:p>
        </p:txBody>
      </p:sp>
      <p:sp>
        <p:nvSpPr>
          <p:cNvPr id="8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87" name="文本框 3"/>
          <p:cNvSpPr/>
          <p:nvPr/>
        </p:nvSpPr>
        <p:spPr>
          <a:xfrm>
            <a:off x="4453200" y="44856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1" strike="noStrike" spc="-1">
                <a:solidFill>
                  <a:schemeClr val="dk1"/>
                </a:solidFill>
                <a:latin typeface="Arial"/>
                <a:ea typeface="微软雅黑"/>
              </a:rPr>
              <a:t>制作人：</a:t>
            </a:r>
            <a:r>
              <a:rPr lang="en-US" sz="2000" b="1" strike="noStrike" spc="-1">
                <a:solidFill>
                  <a:schemeClr val="dk1"/>
                </a:solidFill>
                <a:latin typeface="Arial"/>
                <a:ea typeface="微软雅黑"/>
              </a:rPr>
              <a:t>XXX </a:t>
            </a:r>
            <a:endParaRPr lang="en-US" sz="2000" b="0" strike="noStrike" spc="-1">
              <a:solidFill>
                <a:srgbClr val="000000"/>
              </a:solidFill>
              <a:latin typeface="Arial"/>
            </a:endParaRPr>
          </a:p>
          <a:p>
            <a:pPr defTabSz="914400">
              <a:lnSpc>
                <a:spcPct val="100000"/>
              </a:lnSpc>
            </a:pPr>
            <a:r>
              <a:rPr lang="zh-CN" sz="2000" b="1" strike="noStrike" spc="-1">
                <a:solidFill>
                  <a:schemeClr val="dk1"/>
                </a:solidFill>
                <a:latin typeface="Arial"/>
                <a:ea typeface="微软雅黑"/>
              </a:rPr>
              <a:t>时间：</a:t>
            </a:r>
            <a:r>
              <a:rPr lang="en-US" sz="2000" b="1" strike="noStrike" spc="-1">
                <a:solidFill>
                  <a:schemeClr val="dk1"/>
                </a:solidFill>
                <a:latin typeface="Arial"/>
                <a:ea typeface="微软雅黑"/>
              </a:rPr>
              <a:t>2024</a:t>
            </a:r>
            <a:r>
              <a:rPr lang="zh-CN" sz="2000" b="1" strike="noStrike" spc="-1">
                <a:solidFill>
                  <a:schemeClr val="dk1"/>
                </a:solidFill>
                <a:latin typeface="Arial"/>
                <a:ea typeface="微软雅黑"/>
              </a:rPr>
              <a:t>年</a:t>
            </a:r>
            <a:r>
              <a:rPr lang="en-US" sz="2000" b="1" strike="noStrike" spc="-1">
                <a:solidFill>
                  <a:schemeClr val="dk1"/>
                </a:solidFill>
                <a:latin typeface="Arial"/>
                <a:ea typeface="微软雅黑"/>
              </a:rPr>
              <a:t>X</a:t>
            </a:r>
            <a:r>
              <a:rPr lang="zh-CN" sz="2000" b="1" strike="noStrike" spc="-1">
                <a:solidFill>
                  <a:schemeClr val="dk1"/>
                </a:solidFill>
                <a:latin typeface="Arial"/>
                <a:ea typeface="微软雅黑"/>
              </a:rPr>
              <a:t>月</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88" name="椭圆 1"/>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9" name="椭圆 3"/>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椭圆 5"/>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椭圆 6"/>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椭圆 7"/>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椭圆 8"/>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菱形 9"/>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菱形 10"/>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菱形 12"/>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菱形 13"/>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菱形 14"/>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菱形 17"/>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菱形 18"/>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PlaceHolder 1"/>
          <p:cNvSpPr>
            <a:spLocks noGrp="1"/>
          </p:cNvSpPr>
          <p:nvPr>
            <p:ph type="title" idx="4294967295"/>
          </p:nvPr>
        </p:nvSpPr>
        <p:spPr>
          <a:xfrm>
            <a:off x="674280" y="25416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102" name="content"/>
          <p:cNvSpPr/>
          <p:nvPr/>
        </p:nvSpPr>
        <p:spPr>
          <a:xfrm>
            <a:off x="2249640" y="1930320"/>
            <a:ext cx="7692120" cy="4260600"/>
          </a:xfrm>
          <a:prstGeom prst="rect">
            <a:avLst/>
          </a:prstGeom>
          <a:noFill/>
          <a:ln w="0">
            <a:noFill/>
          </a:ln>
        </p:spPr>
        <p:style>
          <a:lnRef idx="0"/>
          <a:fillRef idx="0"/>
          <a:effectRef idx="0"/>
          <a:fontRef idx="minor"/>
        </p:style>
        <p:txBody>
          <a:bodyPr lIns="0" tIns="0" rIns="0" bIns="0" anchor="t">
            <a:normAutofit/>
          </a:bodyPr>
          <a:lstStyle/>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1</a:t>
            </a:r>
            <a:r>
              <a:rPr lang="zh-CN" sz="3600" b="0" strike="noStrike" spc="-1">
                <a:solidFill>
                  <a:schemeClr val="dk1"/>
                </a:solidFill>
                <a:latin typeface="微软雅黑"/>
                <a:ea typeface="微软雅黑"/>
              </a:rPr>
              <a:t>章  工作风险应对实践简介</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2</a:t>
            </a:r>
            <a:r>
              <a:rPr lang="zh-CN" sz="3600" b="0" strike="noStrike" spc="-1">
                <a:solidFill>
                  <a:schemeClr val="dk1"/>
                </a:solidFill>
                <a:latin typeface="微软雅黑"/>
                <a:ea typeface="微软雅黑"/>
              </a:rPr>
              <a:t>章  风险识别和评估</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3</a:t>
            </a:r>
            <a:r>
              <a:rPr lang="zh-CN" sz="3600" b="0" strike="noStrike" spc="-1">
                <a:solidFill>
                  <a:schemeClr val="dk1"/>
                </a:solidFill>
                <a:latin typeface="微软雅黑"/>
                <a:ea typeface="微软雅黑"/>
              </a:rPr>
              <a:t>章  应对策略和计划</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4</a:t>
            </a:r>
            <a:r>
              <a:rPr lang="zh-CN" sz="3600" b="0" strike="noStrike" spc="-1">
                <a:solidFill>
                  <a:schemeClr val="dk1"/>
                </a:solidFill>
                <a:latin typeface="微软雅黑"/>
                <a:ea typeface="微软雅黑"/>
              </a:rPr>
              <a:t>章  实施措施和监督执行</a:t>
            </a:r>
            <a:endParaRPr lang="en-US" sz="3600" b="0" strike="noStrike" spc="-1">
              <a:solidFill>
                <a:srgbClr val="000000"/>
              </a:solidFill>
              <a:latin typeface="Arial"/>
            </a:endParaRPr>
          </a:p>
          <a:p>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5</a:t>
            </a:r>
            <a:r>
              <a:rPr lang="zh-CN" sz="3600" b="0" strike="noStrike" spc="-1">
                <a:solidFill>
                  <a:schemeClr val="dk1"/>
                </a:solidFill>
                <a:latin typeface="微软雅黑"/>
                <a:ea typeface="微软雅黑"/>
              </a:rPr>
              <a:t>章  不断评估和改进</a:t>
            </a:r>
            <a:endParaRPr lang="en-US" sz="3600" b="0" strike="noStrike" spc="-1">
              <a:solidFill>
                <a:srgbClr val="000000"/>
              </a:solidFill>
              <a:latin typeface="Arial"/>
            </a:endParaRPr>
          </a:p>
          <a:p>
            <a:pPr defTabSz="914400">
              <a:lnSpc>
                <a:spcPct val="100000"/>
              </a:lnSpc>
            </a:pPr>
            <a:r>
              <a:rPr lang="zh-CN" sz="3600" b="0" strike="noStrike" spc="-1">
                <a:solidFill>
                  <a:schemeClr val="dk1"/>
                </a:solidFill>
                <a:latin typeface="微软雅黑"/>
                <a:ea typeface="微软雅黑"/>
              </a:rPr>
              <a:t>第</a:t>
            </a:r>
            <a:r>
              <a:rPr lang="en-US" sz="3600" b="0" strike="noStrike" spc="-1">
                <a:solidFill>
                  <a:schemeClr val="dk1"/>
                </a:solidFill>
                <a:latin typeface="微软雅黑"/>
                <a:ea typeface="微软雅黑"/>
              </a:rPr>
              <a:t>6</a:t>
            </a:r>
            <a:r>
              <a:rPr lang="zh-CN" sz="3600" b="0" strike="noStrike" spc="-1">
                <a:solidFill>
                  <a:schemeClr val="dk1"/>
                </a:solidFill>
                <a:latin typeface="微软雅黑"/>
                <a:ea typeface="微软雅黑"/>
              </a:rPr>
              <a:t>章  总结与展望</a:t>
            </a:r>
            <a:endParaRPr lang="en-US" sz="36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103"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椭圆 16"/>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椭圆 20"/>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01</a:t>
            </a:r>
            <a:endParaRPr lang="en-US" sz="24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工作风险应对实践简介</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119"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椭圆 16"/>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椭圆 20"/>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什么是工作风险应对实践？</a:t>
            </a:r>
            <a:endParaRPr lang="en-US" sz="2200" b="0" strike="noStrike" spc="-1">
              <a:solidFill>
                <a:srgbClr val="000000"/>
              </a:solidFill>
              <a:latin typeface="Arial"/>
            </a:endParaRPr>
          </a:p>
        </p:txBody>
      </p:sp>
      <p:sp>
        <p:nvSpPr>
          <p:cNvPr id="134"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工作风险应对实践指的是在工作场所可能存在各种潜在危险和风险时采取措施来减轻或消除这些风险的实践。通过识别和评估潜在风险，制定相应策略和计划，实施措施并持续监督，以及不断评估和改进，从而确保员工的健康和安全。</a:t>
            </a:r>
            <a:endParaRPr lang="en-US" sz="18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36"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137"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椭圆 5"/>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椭圆 6"/>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椭圆 7"/>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椭圆 9"/>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为什么重要？</a:t>
            </a:r>
            <a:endParaRPr lang="en-US" sz="3600" b="0" strike="noStrike" spc="-1">
              <a:solidFill>
                <a:schemeClr val="dk1"/>
              </a:solidFill>
              <a:latin typeface="Arial"/>
            </a:endParaRPr>
          </a:p>
        </p:txBody>
      </p:sp>
      <p:sp>
        <p:nvSpPr>
          <p:cNvPr id="151"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关乎员工福祉</a:t>
            </a:r>
            <a:endParaRPr lang="en-US" sz="2000" b="0" strike="noStrike" spc="-1">
              <a:solidFill>
                <a:srgbClr val="000000"/>
              </a:solidFill>
              <a:latin typeface="Arial"/>
            </a:endParaRPr>
          </a:p>
        </p:txBody>
      </p:sp>
      <p:sp>
        <p:nvSpPr>
          <p:cNvPr id="152"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保障员工健康和安全</a:t>
            </a:r>
            <a:endParaRPr lang="en-US" sz="1800" b="0" strike="noStrike" spc="-1">
              <a:solidFill>
                <a:srgbClr val="000000"/>
              </a:solidFill>
              <a:latin typeface="Arial"/>
            </a:endParaRPr>
          </a:p>
        </p:txBody>
      </p:sp>
      <p:sp>
        <p:nvSpPr>
          <p:cNvPr id="153" name="content.2.subtitle"/>
          <p:cNvSpPr/>
          <p:nvPr/>
        </p:nvSpPr>
        <p:spPr>
          <a:xfrm>
            <a:off x="6602040" y="214200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确保生产秩序</a:t>
            </a:r>
            <a:endParaRPr lang="en-US" sz="2000" b="0" strike="noStrike" spc="-1">
              <a:solidFill>
                <a:srgbClr val="000000"/>
              </a:solidFill>
              <a:latin typeface="Arial"/>
            </a:endParaRPr>
          </a:p>
        </p:txBody>
      </p:sp>
      <p:sp>
        <p:nvSpPr>
          <p:cNvPr id="154" name="content.2.title"/>
          <p:cNvSpPr/>
          <p:nvPr/>
        </p:nvSpPr>
        <p:spPr>
          <a:xfrm>
            <a:off x="6304320" y="143460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提高工作效率和生产率</a:t>
            </a:r>
            <a:endParaRPr lang="en-US" sz="1800" b="0" strike="noStrike" spc="-1">
              <a:solidFill>
                <a:srgbClr val="000000"/>
              </a:solidFill>
              <a:latin typeface="Arial"/>
            </a:endParaRPr>
          </a:p>
        </p:txBody>
      </p:sp>
      <p:sp>
        <p:nvSpPr>
          <p:cNvPr id="155"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维护企业声誉</a:t>
            </a:r>
            <a:endParaRPr lang="en-US" sz="2000" b="0" strike="noStrike" spc="-1">
              <a:solidFill>
                <a:srgbClr val="000000"/>
              </a:solidFill>
              <a:latin typeface="Arial"/>
            </a:endParaRPr>
          </a:p>
        </p:txBody>
      </p:sp>
      <p:sp>
        <p:nvSpPr>
          <p:cNvPr id="156"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避免法律责任和经济损失</a:t>
            </a:r>
            <a:endParaRPr lang="en-US" sz="1800" b="0" strike="noStrike" spc="-1">
              <a:solidFill>
                <a:srgbClr val="000000"/>
              </a:solidFill>
              <a:latin typeface="Arial"/>
            </a:endParaRPr>
          </a:p>
        </p:txBody>
      </p:sp>
      <p:sp>
        <p:nvSpPr>
          <p:cNvPr id="157" name="content.4.subtitle"/>
          <p:cNvSpPr/>
          <p:nvPr/>
        </p:nvSpPr>
        <p:spPr>
          <a:xfrm>
            <a:off x="9027720" y="214200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58" name="content.4.title"/>
          <p:cNvSpPr/>
          <p:nvPr/>
        </p:nvSpPr>
        <p:spPr>
          <a:xfrm>
            <a:off x="8944560" y="143460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159" name="椭圆 8"/>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椭圆 9"/>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椭圆 10"/>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椭圆 12"/>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椭圆 1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椭圆 1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菱形 17"/>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菱形 18"/>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菱形 21"/>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菱形 22"/>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菱形 25"/>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菱形 32"/>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菱形 34"/>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全员参与，持续改进</a:t>
            </a:r>
            <a:endParaRPr lang="en-US" sz="1800" b="0" strike="noStrike" spc="-1">
              <a:solidFill>
                <a:srgbClr val="000000"/>
              </a:solidFill>
              <a:latin typeface="Arial"/>
            </a:endParaRPr>
          </a:p>
        </p:txBody>
      </p:sp>
      <p:sp>
        <p:nvSpPr>
          <p:cNvPr id="174"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800" b="0" strike="noStrike" spc="-1">
                <a:solidFill>
                  <a:schemeClr val="dk1">
                    <a:lumMod val="85000"/>
                    <a:lumOff val="15000"/>
                  </a:schemeClr>
                </a:solidFill>
                <a:latin typeface="微软雅黑"/>
                <a:ea typeface="微软雅黑"/>
              </a:rPr>
              <a:t>员工参与提出改进建议</a:t>
            </a:r>
            <a:endParaRPr lang="en-US" sz="18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910224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多角度分析，系统管理</a:t>
            </a:r>
            <a:endParaRPr lang="en-US" sz="1800" b="0" strike="noStrike" spc="-1">
              <a:solidFill>
                <a:srgbClr val="000000"/>
              </a:solidFill>
              <a:latin typeface="Arial"/>
            </a:endParaRPr>
          </a:p>
        </p:txBody>
      </p:sp>
      <p:sp>
        <p:nvSpPr>
          <p:cNvPr id="177" name="content.3.content"/>
          <p:cNvSpPr/>
          <p:nvPr/>
        </p:nvSpPr>
        <p:spPr>
          <a:xfrm>
            <a:off x="9329400" y="2511360"/>
            <a:ext cx="2256480" cy="30920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从不同角度检视情况</a:t>
            </a:r>
            <a:endParaRPr lang="en-US" sz="1800" b="0" strike="noStrike" spc="-1">
              <a:solidFill>
                <a:srgbClr val="000000"/>
              </a:solidFill>
              <a:latin typeface="Arial"/>
            </a:endParaRPr>
          </a:p>
          <a:p>
            <a:pPr defTabSz="914400">
              <a:lnSpc>
                <a:spcPct val="150000"/>
              </a:lnSpc>
            </a:pPr>
            <a:r>
              <a:rPr lang="zh-CN" sz="1800" b="0" strike="noStrike" spc="-1">
                <a:solidFill>
                  <a:schemeClr val="dk1">
                    <a:lumMod val="85000"/>
                    <a:lumOff val="15000"/>
                  </a:schemeClr>
                </a:solidFill>
                <a:latin typeface="微软雅黑"/>
                <a:ea typeface="微软雅黑"/>
              </a:rPr>
              <a:t>建立系统化管理模式</a:t>
            </a:r>
            <a:endParaRPr lang="en-US" sz="18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640764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80" name="content.4.content"/>
          <p:cNvSpPr/>
          <p:nvPr/>
        </p:nvSpPr>
        <p:spPr>
          <a:xfrm>
            <a:off x="6520320" y="2511360"/>
            <a:ext cx="229248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800" b="0" strike="noStrike" spc="-1">
                <a:solidFill>
                  <a:schemeClr val="dk1">
                    <a:lumMod val="85000"/>
                    <a:lumOff val="15000"/>
                  </a:schemeClr>
                </a:solidFill>
                <a:latin typeface="微软雅黑"/>
                <a:ea typeface="微软雅黑"/>
              </a:rPr>
              <a:t> </a:t>
            </a:r>
            <a:endParaRPr lang="en-US" sz="1800" b="0" strike="noStrike" spc="-1">
              <a:solidFill>
                <a:srgbClr val="000000"/>
              </a:solidFill>
              <a:latin typeface="Arial"/>
            </a:endParaRPr>
          </a:p>
        </p:txBody>
      </p:sp>
      <p:sp>
        <p:nvSpPr>
          <p:cNvPr id="181"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实践的基本原则</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预防胜于治疗</a:t>
            </a:r>
            <a:endParaRPr lang="en-US" sz="1800" b="0" strike="noStrike" spc="-1">
              <a:solidFill>
                <a:srgbClr val="000000"/>
              </a:solidFill>
              <a:latin typeface="Arial"/>
            </a:endParaRPr>
          </a:p>
        </p:txBody>
      </p:sp>
      <p:sp>
        <p:nvSpPr>
          <p:cNvPr id="184"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lumMod val="85000"/>
                    <a:lumOff val="15000"/>
                  </a:schemeClr>
                </a:solidFill>
                <a:latin typeface="微软雅黑"/>
                <a:ea typeface="微软雅黑"/>
              </a:rPr>
              <a:t>提前发现和防范风险</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185"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椭圆 5"/>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椭圆 6"/>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椭圆 7"/>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椭圆 9"/>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实践的步骤</a:t>
            </a:r>
            <a:endParaRPr lang="en-US" sz="3600" b="0" strike="noStrike" spc="-1">
              <a:solidFill>
                <a:schemeClr val="dk1"/>
              </a:solidFill>
              <a:latin typeface="Arial"/>
            </a:endParaRPr>
          </a:p>
        </p:txBody>
      </p:sp>
      <p:sp>
        <p:nvSpPr>
          <p:cNvPr id="199"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辨认潜在风险因素</a:t>
            </a:r>
            <a:endParaRPr lang="en-US" sz="2000" b="0" strike="noStrike" spc="-1">
              <a:solidFill>
                <a:srgbClr val="000000"/>
              </a:solidFill>
              <a:latin typeface="Arial"/>
            </a:endParaRPr>
          </a:p>
        </p:txBody>
      </p:sp>
      <p:sp>
        <p:nvSpPr>
          <p:cNvPr id="200"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风险识别和评估</a:t>
            </a:r>
            <a:endParaRPr lang="en-US" sz="1800" b="0" strike="noStrike" spc="-1">
              <a:solidFill>
                <a:srgbClr val="000000"/>
              </a:solidFill>
              <a:latin typeface="Arial"/>
            </a:endParaRPr>
          </a:p>
        </p:txBody>
      </p:sp>
      <p:sp>
        <p:nvSpPr>
          <p:cNvPr id="201" name="content.2.subtitle"/>
          <p:cNvSpPr/>
          <p:nvPr/>
        </p:nvSpPr>
        <p:spPr>
          <a:xfrm>
            <a:off x="6602040" y="214200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规划针对性措施</a:t>
            </a:r>
            <a:endParaRPr lang="en-US" sz="2000" b="0" strike="noStrike" spc="-1">
              <a:solidFill>
                <a:srgbClr val="000000"/>
              </a:solidFill>
              <a:latin typeface="Arial"/>
            </a:endParaRPr>
          </a:p>
        </p:txBody>
      </p:sp>
      <p:sp>
        <p:nvSpPr>
          <p:cNvPr id="202" name="content.2.title"/>
          <p:cNvSpPr/>
          <p:nvPr/>
        </p:nvSpPr>
        <p:spPr>
          <a:xfrm>
            <a:off x="6304320" y="143460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制定应对策略和计划</a:t>
            </a:r>
            <a:endParaRPr lang="en-US" sz="1800" b="0" strike="noStrike" spc="-1">
              <a:solidFill>
                <a:srgbClr val="000000"/>
              </a:solidFill>
              <a:latin typeface="Arial"/>
            </a:endParaRPr>
          </a:p>
        </p:txBody>
      </p:sp>
      <p:sp>
        <p:nvSpPr>
          <p:cNvPr id="203"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确保措施有效性</a:t>
            </a:r>
            <a:endParaRPr lang="en-US" sz="2000" b="0" strike="noStrike" spc="-1">
              <a:solidFill>
                <a:srgbClr val="000000"/>
              </a:solidFill>
              <a:latin typeface="Arial"/>
            </a:endParaRPr>
          </a:p>
        </p:txBody>
      </p:sp>
      <p:sp>
        <p:nvSpPr>
          <p:cNvPr id="204"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实施措施和监督执行</a:t>
            </a:r>
            <a:endParaRPr lang="en-US" sz="1800" b="0" strike="noStrike" spc="-1">
              <a:solidFill>
                <a:srgbClr val="000000"/>
              </a:solidFill>
              <a:latin typeface="Arial"/>
            </a:endParaRPr>
          </a:p>
        </p:txBody>
      </p:sp>
      <p:sp>
        <p:nvSpPr>
          <p:cNvPr id="205" name="content.4.subtitle"/>
          <p:cNvSpPr/>
          <p:nvPr/>
        </p:nvSpPr>
        <p:spPr>
          <a:xfrm>
            <a:off x="9027720" y="214200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持续优化安全措施</a:t>
            </a:r>
            <a:endParaRPr lang="en-US" sz="2000" b="0" strike="noStrike" spc="-1">
              <a:solidFill>
                <a:srgbClr val="000000"/>
              </a:solidFill>
              <a:latin typeface="Arial"/>
            </a:endParaRPr>
          </a:p>
        </p:txBody>
      </p:sp>
      <p:sp>
        <p:nvSpPr>
          <p:cNvPr id="206" name="content.4.title"/>
          <p:cNvSpPr/>
          <p:nvPr/>
        </p:nvSpPr>
        <p:spPr>
          <a:xfrm>
            <a:off x="8944560" y="143460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不断评估和改进</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207"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椭圆 16"/>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椭圆 20"/>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3"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6"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8"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02</a:t>
            </a:r>
            <a:endParaRPr lang="en-US" sz="2400" b="0" strike="noStrike" spc="148">
              <a:solidFill>
                <a:schemeClr val="dk1">
                  <a:lumMod val="65000"/>
                  <a:lumOff val="35000"/>
                </a:schemeClr>
              </a:solidFill>
              <a:latin typeface="Arial"/>
            </a:endParaRPr>
          </a:p>
        </p:txBody>
      </p:sp>
      <p:sp>
        <p:nvSpPr>
          <p:cNvPr id="221"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风险识别和评估</a:t>
            </a:r>
            <a:endParaRPr lang="en-US" sz="3600" b="0" strike="noStrike" spc="-1">
              <a:solidFill>
                <a:schemeClr val="dk1"/>
              </a:solidFill>
              <a:latin typeface="Arial"/>
            </a:endParaRPr>
          </a:p>
        </p:txBody>
      </p:sp>
      <p:sp>
        <p:nvSpPr>
          <p:cNvPr id="2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223"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5" name="椭圆 16"/>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椭圆 20"/>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7"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8"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9"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0"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1"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2"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3"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4"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5"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7"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风险识别和评估</a:t>
            </a:r>
            <a:endParaRPr lang="en-US" sz="2200" b="0" strike="noStrike" spc="-1">
              <a:solidFill>
                <a:srgbClr val="000000"/>
              </a:solidFill>
              <a:latin typeface="Arial"/>
            </a:endParaRPr>
          </a:p>
        </p:txBody>
      </p:sp>
      <p:sp>
        <p:nvSpPr>
          <p:cNvPr id="238"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在工作场所，风险识别和评估是非常重要的环节。风险识别就是确定可能存在的危险和风险源，而风险评估则是评估风险的严重程度和可能性。这些步骤有助于提前预防事故的发生，保障工作场所的安全。</a:t>
            </a:r>
            <a:endParaRPr lang="en-US" sz="1800" b="0" strike="noStrike" spc="-1">
              <a:solidFill>
                <a:srgbClr val="000000"/>
              </a:solidFill>
              <a:latin typeface="Arial"/>
            </a:endParaRPr>
          </a:p>
        </p:txBody>
      </p:sp>
      <p:sp>
        <p:nvSpPr>
          <p:cNvPr id="23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240"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241"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2"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3" name="椭圆 5"/>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4" name="椭圆 6"/>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5" name="椭圆 7"/>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6" name="椭圆 9"/>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7"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8"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9"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0"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1"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2"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3"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4"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方法</a:t>
            </a:r>
            <a:endParaRPr lang="en-US" sz="3600" b="0" strike="noStrike" spc="-1">
              <a:solidFill>
                <a:schemeClr val="dk1"/>
              </a:solidFill>
              <a:latin typeface="Arial"/>
            </a:endParaRPr>
          </a:p>
        </p:txBody>
      </p:sp>
      <p:sp>
        <p:nvSpPr>
          <p:cNvPr id="255"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根据经验和专业知识判断</a:t>
            </a:r>
            <a:endParaRPr lang="en-US" sz="2000" b="0" strike="noStrike" spc="-1">
              <a:solidFill>
                <a:srgbClr val="000000"/>
              </a:solidFill>
              <a:latin typeface="Arial"/>
            </a:endParaRPr>
          </a:p>
        </p:txBody>
      </p:sp>
      <p:sp>
        <p:nvSpPr>
          <p:cNvPr id="256"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定性分析</a:t>
            </a:r>
            <a:endParaRPr lang="en-US" sz="1800" b="0" strike="noStrike" spc="-1">
              <a:solidFill>
                <a:srgbClr val="000000"/>
              </a:solidFill>
              <a:latin typeface="Arial"/>
            </a:endParaRPr>
          </a:p>
        </p:txBody>
      </p:sp>
      <p:sp>
        <p:nvSpPr>
          <p:cNvPr id="257" name="content.2.subtitle"/>
          <p:cNvSpPr/>
          <p:nvPr/>
        </p:nvSpPr>
        <p:spPr>
          <a:xfrm>
            <a:off x="6602040" y="214200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使用数据和统计方法进行评估</a:t>
            </a:r>
            <a:endParaRPr lang="en-US" sz="2000" b="0" strike="noStrike" spc="-1">
              <a:solidFill>
                <a:srgbClr val="000000"/>
              </a:solidFill>
              <a:latin typeface="Arial"/>
            </a:endParaRPr>
          </a:p>
        </p:txBody>
      </p:sp>
      <p:sp>
        <p:nvSpPr>
          <p:cNvPr id="258" name="content.2.title"/>
          <p:cNvSpPr/>
          <p:nvPr/>
        </p:nvSpPr>
        <p:spPr>
          <a:xfrm>
            <a:off x="6304320" y="143460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定量分析</a:t>
            </a:r>
            <a:endParaRPr lang="en-US" sz="1800" b="0" strike="noStrike" spc="-1">
              <a:solidFill>
                <a:srgbClr val="000000"/>
              </a:solidFill>
              <a:latin typeface="Arial"/>
            </a:endParaRPr>
          </a:p>
        </p:txBody>
      </p:sp>
      <p:sp>
        <p:nvSpPr>
          <p:cNvPr id="259"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结合风险严重程度和可能性进行评估</a:t>
            </a:r>
            <a:endParaRPr lang="en-US" sz="2000" b="0" strike="noStrike" spc="-1">
              <a:solidFill>
                <a:srgbClr val="000000"/>
              </a:solidFill>
              <a:latin typeface="Arial"/>
            </a:endParaRPr>
          </a:p>
        </p:txBody>
      </p:sp>
      <p:sp>
        <p:nvSpPr>
          <p:cNvPr id="260"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风险矩阵</a:t>
            </a:r>
            <a:endParaRPr lang="en-US" sz="1800" b="0" strike="noStrike" spc="-1">
              <a:solidFill>
                <a:srgbClr val="000000"/>
              </a:solidFill>
              <a:latin typeface="Arial"/>
            </a:endParaRPr>
          </a:p>
        </p:txBody>
      </p:sp>
      <p:sp>
        <p:nvSpPr>
          <p:cNvPr id="261" name="content.4.subtitle"/>
          <p:cNvSpPr/>
          <p:nvPr/>
        </p:nvSpPr>
        <p:spPr>
          <a:xfrm>
            <a:off x="9027720" y="214200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262" name="content.4.title"/>
          <p:cNvSpPr/>
          <p:nvPr/>
        </p:nvSpPr>
        <p:spPr>
          <a:xfrm>
            <a:off x="8944560" y="143460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263"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4"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5" name="椭圆 5"/>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6" name="椭圆 6"/>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7" name="椭圆 7"/>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8" name="椭圆 9"/>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9"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0"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1"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2"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3"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4"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5"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6"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工具</a:t>
            </a:r>
            <a:endParaRPr lang="en-US" sz="3600" b="0" strike="noStrike" spc="-1">
              <a:solidFill>
                <a:schemeClr val="dk1"/>
              </a:solidFill>
              <a:latin typeface="Arial"/>
            </a:endParaRPr>
          </a:p>
        </p:txBody>
      </p:sp>
      <p:sp>
        <p:nvSpPr>
          <p:cNvPr id="277"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用于记录工作场所可能存在的危险和风险源</a:t>
            </a:r>
            <a:endParaRPr lang="en-US" sz="2000" b="0" strike="noStrike" spc="-1">
              <a:solidFill>
                <a:srgbClr val="000000"/>
              </a:solidFill>
              <a:latin typeface="Arial"/>
            </a:endParaRPr>
          </a:p>
        </p:txBody>
      </p:sp>
      <p:sp>
        <p:nvSpPr>
          <p:cNvPr id="278"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安全检查表</a:t>
            </a:r>
            <a:endParaRPr lang="en-US" sz="1800" b="0" strike="noStrike" spc="-1">
              <a:solidFill>
                <a:srgbClr val="000000"/>
              </a:solidFill>
              <a:latin typeface="Arial"/>
            </a:endParaRPr>
          </a:p>
        </p:txBody>
      </p:sp>
      <p:sp>
        <p:nvSpPr>
          <p:cNvPr id="279" name="content.2.subtitle"/>
          <p:cNvSpPr/>
          <p:nvPr/>
        </p:nvSpPr>
        <p:spPr>
          <a:xfrm>
            <a:off x="6602040" y="214200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用于评估风险的严重程度和可能性</a:t>
            </a:r>
            <a:endParaRPr lang="en-US" sz="2000" b="0" strike="noStrike" spc="-1">
              <a:solidFill>
                <a:srgbClr val="000000"/>
              </a:solidFill>
              <a:latin typeface="Arial"/>
            </a:endParaRPr>
          </a:p>
        </p:txBody>
      </p:sp>
      <p:sp>
        <p:nvSpPr>
          <p:cNvPr id="280" name="content.2.title"/>
          <p:cNvSpPr/>
          <p:nvPr/>
        </p:nvSpPr>
        <p:spPr>
          <a:xfrm>
            <a:off x="6304320" y="143460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风险评估表</a:t>
            </a:r>
            <a:endParaRPr lang="en-US" sz="1800" b="0" strike="noStrike" spc="-1">
              <a:solidFill>
                <a:srgbClr val="000000"/>
              </a:solidFill>
              <a:latin typeface="Arial"/>
            </a:endParaRPr>
          </a:p>
        </p:txBody>
      </p:sp>
      <p:sp>
        <p:nvSpPr>
          <p:cNvPr id="281"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利用软件辅助进行风险识别和评估</a:t>
            </a:r>
            <a:endParaRPr lang="en-US" sz="2000" b="0" strike="noStrike" spc="-1">
              <a:solidFill>
                <a:srgbClr val="000000"/>
              </a:solidFill>
              <a:latin typeface="Arial"/>
            </a:endParaRPr>
          </a:p>
        </p:txBody>
      </p:sp>
      <p:sp>
        <p:nvSpPr>
          <p:cNvPr id="282"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专业评估软件</a:t>
            </a:r>
            <a:endParaRPr lang="en-US" sz="1800" b="0" strike="noStrike" spc="-1">
              <a:solidFill>
                <a:srgbClr val="000000"/>
              </a:solidFill>
              <a:latin typeface="Arial"/>
            </a:endParaRPr>
          </a:p>
        </p:txBody>
      </p:sp>
      <p:sp>
        <p:nvSpPr>
          <p:cNvPr id="283" name="content.4.subtitle"/>
          <p:cNvSpPr/>
          <p:nvPr/>
        </p:nvSpPr>
        <p:spPr>
          <a:xfrm>
            <a:off x="9027720" y="214200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284" name="content.4.title"/>
          <p:cNvSpPr/>
          <p:nvPr/>
        </p:nvSpPr>
        <p:spPr>
          <a:xfrm>
            <a:off x="8944560" y="143460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285"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6" name="椭圆 1"/>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7" name="椭圆 3"/>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8" name="椭圆 5"/>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9"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0"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1"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2"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3"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4"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5"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6"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7"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a:t>
            </a:r>
            <a:endParaRPr lang="en-US" sz="3600" b="0" strike="noStrike" spc="-1">
              <a:solidFill>
                <a:schemeClr val="dk1"/>
              </a:solidFill>
              <a:latin typeface="Arial"/>
            </a:endParaRPr>
          </a:p>
        </p:txBody>
      </p:sp>
      <p:sp>
        <p:nvSpPr>
          <p:cNvPr id="299"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某工厂使用风险评估表，发现高温工作环境存在严重的中暑风险</a:t>
            </a:r>
            <a:endParaRPr lang="en-US" sz="1600" b="0" strike="noStrike" spc="-1">
              <a:solidFill>
                <a:srgbClr val="000000"/>
              </a:solidFill>
              <a:latin typeface="Arial"/>
            </a:endParaRPr>
          </a:p>
        </p:txBody>
      </p:sp>
      <p:sp>
        <p:nvSpPr>
          <p:cNvPr id="30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中暑风险发现</a:t>
            </a:r>
            <a:endParaRPr lang="en-US" sz="2000" b="0" strike="noStrike" spc="-1">
              <a:solidFill>
                <a:srgbClr val="000000"/>
              </a:solidFill>
              <a:latin typeface="Arial"/>
            </a:endParaRPr>
          </a:p>
        </p:txBody>
      </p:sp>
      <p:sp>
        <p:nvSpPr>
          <p:cNvPr id="30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0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0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有效减少事故发生率</a:t>
            </a:r>
            <a:endParaRPr lang="en-US" sz="1600" b="0" strike="noStrike" spc="-1">
              <a:solidFill>
                <a:srgbClr val="000000"/>
              </a:solidFill>
              <a:latin typeface="Arial"/>
            </a:endParaRPr>
          </a:p>
        </p:txBody>
      </p:sp>
      <p:sp>
        <p:nvSpPr>
          <p:cNvPr id="30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效果显著</a:t>
            </a:r>
            <a:endParaRPr lang="en-US" sz="2000" b="0" strike="noStrike" spc="-1">
              <a:solidFill>
                <a:srgbClr val="000000"/>
              </a:solidFill>
              <a:latin typeface="Arial"/>
            </a:endParaRPr>
          </a:p>
        </p:txBody>
      </p:sp>
      <p:sp>
        <p:nvSpPr>
          <p:cNvPr id="30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0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采取降温措施和定期休息</a:t>
            </a:r>
            <a:endParaRPr lang="en-US" sz="1600" b="0" strike="noStrike" spc="-1">
              <a:solidFill>
                <a:srgbClr val="000000"/>
              </a:solidFill>
              <a:latin typeface="Arial"/>
            </a:endParaRPr>
          </a:p>
        </p:txBody>
      </p:sp>
      <p:sp>
        <p:nvSpPr>
          <p:cNvPr id="30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采取措施</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309"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0"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1" name="椭圆 16"/>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2" name="椭圆 20"/>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3"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4"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5"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6"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7"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8"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9"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0"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1"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2" name="PlaceHolder 1"/>
          <p:cNvSpPr>
            <a:spLocks noGrp="1"/>
          </p:cNvSpPr>
          <p:nvPr>
            <p:ph type="title" idx="4294967295"/>
          </p:nvPr>
        </p:nvSpPr>
        <p:spPr>
          <a:xfrm>
            <a:off x="281880" y="1220400"/>
            <a:ext cx="11721600" cy="718920"/>
          </a:xfrm>
          <a:prstGeom prst="rect">
            <a:avLst/>
          </a:prstGeom>
          <a:noFill/>
          <a:ln w="0">
            <a:noFill/>
          </a:ln>
        </p:spPr>
        <p:txBody>
          <a:bodyPr lIns="0" tIns="0" rIns="0" bIns="0" anchor="b">
            <a:norm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风险评估的重要性</a:t>
            </a:r>
            <a:endParaRPr lang="en-US" sz="3600" b="0" strike="noStrike" spc="-1">
              <a:solidFill>
                <a:schemeClr val="dk1"/>
              </a:solidFill>
              <a:latin typeface="Arial"/>
            </a:endParaRPr>
          </a:p>
        </p:txBody>
      </p:sp>
      <p:sp>
        <p:nvSpPr>
          <p:cNvPr id="323" name="content"/>
          <p:cNvSpPr/>
          <p:nvPr/>
        </p:nvSpPr>
        <p:spPr>
          <a:xfrm>
            <a:off x="318600" y="2352600"/>
            <a:ext cx="1158408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400" b="0" strike="noStrike" spc="-1">
                <a:solidFill>
                  <a:schemeClr val="dk1">
                    <a:lumMod val="85000"/>
                    <a:lumOff val="15000"/>
                  </a:schemeClr>
                </a:solidFill>
                <a:latin typeface="微软雅黑"/>
                <a:ea typeface="微软雅黑"/>
              </a:rPr>
              <a:t>风险评估是识别和评估潜在的风险，有助于组织制定有效的风险控制措施。通过对工作场所存在的各种危险进行评估，可以有效预防事故的发生，保障员工的安全和健康。</a:t>
            </a:r>
            <a:endParaRPr lang="en-US" sz="24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324"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5"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6" name="椭圆 16"/>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7" name="椭圆 20"/>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8"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9"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0"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1"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2"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3"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4"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5"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6"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7" name="PlaceHolder 1"/>
          <p:cNvSpPr>
            <a:spLocks noGrp="1"/>
          </p:cNvSpPr>
          <p:nvPr>
            <p:ph/>
          </p:nvPr>
        </p:nvSpPr>
        <p:spPr>
          <a:xfrm>
            <a:off x="299880" y="279360"/>
            <a:ext cx="6318360" cy="521640"/>
          </a:xfrm>
          <a:prstGeom prst="rect">
            <a:avLst/>
          </a:prstGeom>
          <a:noFill/>
          <a:ln w="0">
            <a:noFill/>
          </a:ln>
        </p:spPr>
        <p:txBody>
          <a:bodyPr lIns="90000" tIns="46800" rIns="90000" bIns="46800" anchor="t">
            <a:normAutofit fontScale="93333"/>
          </a:bodyPr>
          <a:lstStyle/>
          <a:p>
            <a:pPr marL="228600" indent="-228600" defTabSz="914400">
              <a:lnSpc>
                <a:spcPct val="130000"/>
              </a:lnSpc>
              <a:spcAft>
                <a:spcPts val="1001"/>
              </a:spcAft>
              <a:buClr>
                <a:srgbClr val="000000"/>
              </a:buClr>
              <a:buFont typeface="Arial"/>
              <a:buChar char="●"/>
              <a:tabLst>
                <a:tab pos="1609560"/>
              </a:tabLst>
            </a:pPr>
            <a:r>
              <a:rPr lang="en-US" sz="2400" b="0" strike="noStrike" spc="148">
                <a:solidFill>
                  <a:schemeClr val="dk1"/>
                </a:solidFill>
                <a:latin typeface="Arial"/>
                <a:ea typeface="微软雅黑"/>
              </a:rPr>
              <a:t>03</a:t>
            </a:r>
            <a:endParaRPr lang="en-US" sz="2400" b="0" strike="noStrike" spc="148">
              <a:solidFill>
                <a:schemeClr val="dk1">
                  <a:lumMod val="65000"/>
                  <a:lumOff val="35000"/>
                </a:schemeClr>
              </a:solidFill>
              <a:latin typeface="Arial"/>
            </a:endParaRPr>
          </a:p>
        </p:txBody>
      </p:sp>
      <p:sp>
        <p:nvSpPr>
          <p:cNvPr id="338" name="PlaceHolder 2"/>
          <p:cNvSpPr>
            <a:spLocks noGrp="1"/>
          </p:cNvSpPr>
          <p:nvPr>
            <p:ph type="title" idx="4294967295"/>
          </p:nvPr>
        </p:nvSpPr>
        <p:spPr>
          <a:xfrm>
            <a:off x="2936160" y="2349000"/>
            <a:ext cx="6318360" cy="1572480"/>
          </a:xfrm>
          <a:prstGeom prst="rect">
            <a:avLst/>
          </a:prstGeom>
          <a:noFill/>
          <a:ln w="0">
            <a:noFill/>
          </a:ln>
        </p:spPr>
        <p:txBody>
          <a:bodyPr lIns="90000" tIns="47160" rIns="90000" bIns="47160" anchor="ctr">
            <a:no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应对策略和计划</a:t>
            </a:r>
            <a:endParaRPr lang="en-US" sz="3600" b="0" strike="noStrike" spc="-1">
              <a:solidFill>
                <a:schemeClr val="dk1"/>
              </a:solidFill>
              <a:latin typeface="Arial"/>
            </a:endParaRPr>
          </a:p>
        </p:txBody>
      </p:sp>
      <p:sp>
        <p:nvSpPr>
          <p:cNvPr id="33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340"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1"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2" name="椭圆 16"/>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3" name="椭圆 20"/>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4"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5"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6"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7"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8"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9"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0"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1"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2"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3" name="PlaceHolder 1"/>
          <p:cNvSpPr>
            <a:spLocks noGrp="1"/>
          </p:cNvSpPr>
          <p:nvPr>
            <p:ph type="title" idx="4294967295"/>
          </p:nvPr>
        </p:nvSpPr>
        <p:spPr>
          <a:xfrm>
            <a:off x="281880" y="1220400"/>
            <a:ext cx="11721600" cy="718920"/>
          </a:xfrm>
          <a:prstGeom prst="rect">
            <a:avLst/>
          </a:prstGeom>
          <a:noFill/>
          <a:ln w="0">
            <a:noFill/>
          </a:ln>
        </p:spPr>
        <p:txBody>
          <a:bodyPr lIns="0" tIns="0" rIns="0" bIns="0" anchor="b">
            <a:normAutofit/>
          </a:bodyPr>
          <a:lstStyle/>
          <a:p>
            <a:pPr indent="0" algn="ctr" defTabSz="914400">
              <a:lnSpc>
                <a:spcPct val="100000"/>
              </a:lnSpc>
              <a:buNone/>
            </a:pPr>
            <a:r>
              <a:rPr lang="zh-CN" sz="3600" b="1" strike="noStrike" spc="299">
                <a:solidFill>
                  <a:schemeClr val="dk1">
                    <a:lumMod val="85000"/>
                    <a:lumOff val="15000"/>
                  </a:schemeClr>
                </a:solidFill>
                <a:latin typeface="Arial"/>
                <a:ea typeface="微软雅黑"/>
              </a:rPr>
              <a:t>制定策略</a:t>
            </a:r>
            <a:endParaRPr lang="en-US" sz="3600" b="0" strike="noStrike" spc="-1">
              <a:solidFill>
                <a:schemeClr val="dk1"/>
              </a:solidFill>
              <a:latin typeface="Arial"/>
            </a:endParaRPr>
          </a:p>
        </p:txBody>
      </p:sp>
      <p:sp>
        <p:nvSpPr>
          <p:cNvPr id="354" name="content"/>
          <p:cNvSpPr/>
          <p:nvPr/>
        </p:nvSpPr>
        <p:spPr>
          <a:xfrm>
            <a:off x="318600" y="2352600"/>
            <a:ext cx="1158408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400" b="0" strike="noStrike" spc="-1">
                <a:solidFill>
                  <a:schemeClr val="dk1">
                    <a:lumMod val="85000"/>
                    <a:lumOff val="15000"/>
                  </a:schemeClr>
                </a:solidFill>
                <a:latin typeface="微软雅黑"/>
                <a:ea typeface="微软雅黑"/>
              </a:rPr>
              <a:t>在工作场所中，制定策略是非常重要的一环。风险控制是指通过消除或减轻风险源来保障员工安全。同时，建立应急预案能够有效应对突发事件和事故，最大程度减少损失。</a:t>
            </a:r>
            <a:endParaRPr lang="en-US" sz="24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355"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6"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7" name="椭圆 5"/>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8" name="椭圆 6"/>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9" name="椭圆 7"/>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0" name="椭圆 9"/>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1"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2"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3"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4"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5"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6"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7"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8" name="PlaceHolder 1"/>
          <p:cNvSpPr>
            <a:spLocks noGrp="1"/>
          </p:cNvSpPr>
          <p:nvPr>
            <p:ph type="title" idx="4294967295"/>
          </p:nvPr>
        </p:nvSpPr>
        <p:spPr>
          <a:xfrm>
            <a:off x="273600" y="187200"/>
            <a:ext cx="1136124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制定计划</a:t>
            </a:r>
            <a:endParaRPr lang="en-US" sz="3600" b="0" strike="noStrike" spc="-1">
              <a:solidFill>
                <a:schemeClr val="dk1"/>
              </a:solidFill>
              <a:latin typeface="Arial"/>
            </a:endParaRPr>
          </a:p>
        </p:txBody>
      </p:sp>
      <p:sp>
        <p:nvSpPr>
          <p:cNvPr id="369" name="content.1.subtitle"/>
          <p:cNvSpPr/>
          <p:nvPr/>
        </p:nvSpPr>
        <p:spPr>
          <a:xfrm>
            <a:off x="1089000" y="2141280"/>
            <a:ext cx="2501640" cy="28101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分析风险控制的成本和效益对于制定合理的计划非常关键。</a:t>
            </a:r>
            <a:endParaRPr lang="en-US" sz="2000" b="0" strike="noStrike" spc="-1">
              <a:solidFill>
                <a:srgbClr val="000000"/>
              </a:solidFill>
              <a:latin typeface="Arial"/>
            </a:endParaRPr>
          </a:p>
        </p:txBody>
      </p:sp>
      <p:sp>
        <p:nvSpPr>
          <p:cNvPr id="370" name="content.1.title"/>
          <p:cNvSpPr/>
          <p:nvPr/>
        </p:nvSpPr>
        <p:spPr>
          <a:xfrm>
            <a:off x="984240" y="1433880"/>
            <a:ext cx="27014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分析成本效益</a:t>
            </a:r>
            <a:endParaRPr lang="en-US" sz="1800" b="0" strike="noStrike" spc="-1">
              <a:solidFill>
                <a:srgbClr val="000000"/>
              </a:solidFill>
              <a:latin typeface="Arial"/>
            </a:endParaRPr>
          </a:p>
        </p:txBody>
      </p:sp>
      <p:sp>
        <p:nvSpPr>
          <p:cNvPr id="371" name="content.2.subtitle"/>
          <p:cNvSpPr/>
          <p:nvPr/>
        </p:nvSpPr>
        <p:spPr>
          <a:xfrm>
            <a:off x="6602040" y="2142000"/>
            <a:ext cx="2130840" cy="2640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时间表能够帮助员工清晰了解行动计划，提高工作效率。</a:t>
            </a:r>
            <a:endParaRPr lang="en-US" sz="2000" b="0" strike="noStrike" spc="-1">
              <a:solidFill>
                <a:srgbClr val="000000"/>
              </a:solidFill>
              <a:latin typeface="Arial"/>
            </a:endParaRPr>
          </a:p>
        </p:txBody>
      </p:sp>
      <p:sp>
        <p:nvSpPr>
          <p:cNvPr id="372" name="content.2.title"/>
          <p:cNvSpPr/>
          <p:nvPr/>
        </p:nvSpPr>
        <p:spPr>
          <a:xfrm>
            <a:off x="6304320" y="1434600"/>
            <a:ext cx="272304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制定时间表</a:t>
            </a:r>
            <a:endParaRPr lang="en-US" sz="1800" b="0" strike="noStrike" spc="-1">
              <a:solidFill>
                <a:srgbClr val="000000"/>
              </a:solidFill>
              <a:latin typeface="Arial"/>
            </a:endParaRPr>
          </a:p>
        </p:txBody>
      </p:sp>
      <p:sp>
        <p:nvSpPr>
          <p:cNvPr id="373" name="content.3.subtitle"/>
          <p:cNvSpPr/>
          <p:nvPr/>
        </p:nvSpPr>
        <p:spPr>
          <a:xfrm>
            <a:off x="3900240" y="2141280"/>
            <a:ext cx="219672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2000" b="0" strike="noStrike" spc="-1">
                <a:solidFill>
                  <a:schemeClr val="dk1">
                    <a:lumMod val="85000"/>
                    <a:lumOff val="15000"/>
                  </a:schemeClr>
                </a:solidFill>
                <a:latin typeface="微软雅黑"/>
                <a:ea typeface="微软雅黑"/>
              </a:rPr>
              <a:t>明确责任分工可以保证每个人知道自己的职责，提高团队协作能力。</a:t>
            </a:r>
            <a:endParaRPr lang="en-US" sz="2000" b="0" strike="noStrike" spc="-1">
              <a:solidFill>
                <a:srgbClr val="000000"/>
              </a:solidFill>
              <a:latin typeface="Arial"/>
            </a:endParaRPr>
          </a:p>
        </p:txBody>
      </p:sp>
      <p:sp>
        <p:nvSpPr>
          <p:cNvPr id="374" name="content.3.title"/>
          <p:cNvSpPr/>
          <p:nvPr/>
        </p:nvSpPr>
        <p:spPr>
          <a:xfrm>
            <a:off x="3674880" y="1433880"/>
            <a:ext cx="264816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责任分工</a:t>
            </a:r>
            <a:endParaRPr lang="en-US" sz="1800" b="0" strike="noStrike" spc="-1">
              <a:solidFill>
                <a:srgbClr val="000000"/>
              </a:solidFill>
              <a:latin typeface="Arial"/>
            </a:endParaRPr>
          </a:p>
        </p:txBody>
      </p:sp>
      <p:sp>
        <p:nvSpPr>
          <p:cNvPr id="375" name="content.4.subtitle"/>
          <p:cNvSpPr/>
          <p:nvPr/>
        </p:nvSpPr>
        <p:spPr>
          <a:xfrm>
            <a:off x="9027720" y="2142000"/>
            <a:ext cx="2469960" cy="2641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376" name="content.4.title"/>
          <p:cNvSpPr/>
          <p:nvPr/>
        </p:nvSpPr>
        <p:spPr>
          <a:xfrm>
            <a:off x="8944560" y="1434600"/>
            <a:ext cx="2616480" cy="4402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377"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8" name="椭圆 1"/>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9" name="椭圆 3"/>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0" name="椭圆 5"/>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1"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2"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3"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4"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5"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6"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7"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8"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9"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实施措施</a:t>
            </a:r>
            <a:endParaRPr lang="en-US" sz="3600" b="0" strike="noStrike" spc="-1">
              <a:solidFill>
                <a:schemeClr val="dk1"/>
              </a:solidFill>
              <a:latin typeface="Arial"/>
            </a:endParaRPr>
          </a:p>
        </p:txBody>
      </p:sp>
      <p:sp>
        <p:nvSpPr>
          <p:cNvPr id="391"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9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培训员工是预防事故发生的重要措施，提高员工应对风险的能力。</a:t>
            </a:r>
            <a:endParaRPr lang="en-US" sz="1600" b="0" strike="noStrike" spc="-1">
              <a:solidFill>
                <a:srgbClr val="000000"/>
              </a:solidFill>
              <a:latin typeface="Arial"/>
            </a:endParaRPr>
          </a:p>
        </p:txBody>
      </p:sp>
      <p:sp>
        <p:nvSpPr>
          <p:cNvPr id="39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员工培训</a:t>
            </a:r>
            <a:endParaRPr lang="en-US" sz="2000" b="0" strike="noStrike" spc="-1">
              <a:solidFill>
                <a:srgbClr val="000000"/>
              </a:solidFill>
              <a:latin typeface="Arial"/>
            </a:endParaRPr>
          </a:p>
        </p:txBody>
      </p:sp>
      <p:sp>
        <p:nvSpPr>
          <p:cNvPr id="39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9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9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定期演练可以让员工熟悉应急流程，提高反应速度。</a:t>
            </a:r>
            <a:endParaRPr lang="en-US" sz="1600" b="0" strike="noStrike" spc="-1">
              <a:solidFill>
                <a:srgbClr val="000000"/>
              </a:solidFill>
              <a:latin typeface="Arial"/>
            </a:endParaRPr>
          </a:p>
        </p:txBody>
      </p:sp>
      <p:sp>
        <p:nvSpPr>
          <p:cNvPr id="39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定期演练</a:t>
            </a:r>
            <a:endParaRPr lang="en-US" sz="2000" b="0" strike="noStrike" spc="-1">
              <a:solidFill>
                <a:srgbClr val="000000"/>
              </a:solidFill>
              <a:latin typeface="Arial"/>
            </a:endParaRPr>
          </a:p>
        </p:txBody>
      </p:sp>
      <p:sp>
        <p:nvSpPr>
          <p:cNvPr id="3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9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定期检查设备能有效预防设备故障，降低事故风险。</a:t>
            </a:r>
            <a:endParaRPr lang="en-US" sz="1600" b="0" strike="noStrike" spc="-1">
              <a:solidFill>
                <a:srgbClr val="000000"/>
              </a:solidFill>
              <a:latin typeface="Arial"/>
            </a:endParaRPr>
          </a:p>
        </p:txBody>
      </p:sp>
      <p:sp>
        <p:nvSpPr>
          <p:cNvPr id="40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设备检查</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401" name="椭圆 8"/>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2" name="椭圆 9"/>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3" name="椭圆 10"/>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4" name="椭圆 12"/>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5" name="椭圆 1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6" name="椭圆 1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7" name="菱形 17"/>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8" name="菱形 18"/>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09" name="菱形 21"/>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0" name="菱形 22"/>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1" name="菱形 25"/>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2" name="菱形 32"/>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3" name="菱形 34"/>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5" name="content.2.title"/>
          <p:cNvSpPr/>
          <p:nvPr/>
        </p:nvSpPr>
        <p:spPr>
          <a:xfrm>
            <a:off x="3512160" y="2049840"/>
            <a:ext cx="26614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有效应对</a:t>
            </a:r>
            <a:endParaRPr lang="en-US" sz="1800" b="0" strike="noStrike" spc="-1">
              <a:solidFill>
                <a:srgbClr val="000000"/>
              </a:solidFill>
              <a:latin typeface="Arial"/>
            </a:endParaRPr>
          </a:p>
        </p:txBody>
      </p:sp>
      <p:sp>
        <p:nvSpPr>
          <p:cNvPr id="416" name="content.2.content"/>
          <p:cNvSpPr/>
          <p:nvPr/>
        </p:nvSpPr>
        <p:spPr>
          <a:xfrm>
            <a:off x="3699360" y="2511360"/>
            <a:ext cx="2143440" cy="319320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通过预案的执行，公司成功避免了一起高空作业事故</a:t>
            </a:r>
            <a:endParaRPr lang="en-US" sz="1800" b="0" strike="noStrike" spc="-1">
              <a:solidFill>
                <a:srgbClr val="000000"/>
              </a:solidFill>
              <a:latin typeface="Arial"/>
            </a:endParaRPr>
          </a:p>
          <a:p>
            <a:pPr defTabSz="914400">
              <a:lnSpc>
                <a:spcPct val="150000"/>
              </a:lnSpc>
              <a:tabLst>
                <a:tab pos="0"/>
              </a:tabLst>
            </a:pPr>
            <a:r>
              <a:rPr lang="zh-CN" sz="1800" b="0" strike="noStrike" spc="-1">
                <a:solidFill>
                  <a:schemeClr val="dk1">
                    <a:lumMod val="85000"/>
                    <a:lumOff val="15000"/>
                  </a:schemeClr>
                </a:solidFill>
                <a:latin typeface="微软雅黑"/>
                <a:ea typeface="微软雅黑"/>
              </a:rPr>
              <a:t>避免了潜在的人员伤亡和经济损失</a:t>
            </a:r>
            <a:endParaRPr lang="en-US" sz="1800" b="0" strike="noStrike" spc="-1">
              <a:solidFill>
                <a:srgbClr val="000000"/>
              </a:solidFill>
              <a:latin typeface="Arial"/>
            </a:endParaRPr>
          </a:p>
        </p:txBody>
      </p:sp>
      <p:sp>
        <p:nvSpPr>
          <p:cNvPr id="41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8" name="content.3.title"/>
          <p:cNvSpPr/>
          <p:nvPr/>
        </p:nvSpPr>
        <p:spPr>
          <a:xfrm>
            <a:off x="9102240" y="2049840"/>
            <a:ext cx="25783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安全管理</a:t>
            </a:r>
            <a:endParaRPr lang="en-US" sz="1800" b="0" strike="noStrike" spc="-1">
              <a:solidFill>
                <a:srgbClr val="000000"/>
              </a:solidFill>
              <a:latin typeface="Arial"/>
            </a:endParaRPr>
          </a:p>
        </p:txBody>
      </p:sp>
      <p:sp>
        <p:nvSpPr>
          <p:cNvPr id="419" name="content.3.content"/>
          <p:cNvSpPr/>
          <p:nvPr/>
        </p:nvSpPr>
        <p:spPr>
          <a:xfrm>
            <a:off x="9329400" y="2511360"/>
            <a:ext cx="2256480" cy="30920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公司坚持安全第一的原则</a:t>
            </a:r>
            <a:endParaRPr lang="en-US" sz="1800" b="0" strike="noStrike" spc="-1">
              <a:solidFill>
                <a:srgbClr val="000000"/>
              </a:solidFill>
              <a:latin typeface="Arial"/>
            </a:endParaRPr>
          </a:p>
          <a:p>
            <a:pPr defTabSz="914400">
              <a:lnSpc>
                <a:spcPct val="150000"/>
              </a:lnSpc>
            </a:pPr>
            <a:r>
              <a:rPr lang="zh-CN" sz="1800" b="0" strike="noStrike" spc="-1">
                <a:solidFill>
                  <a:schemeClr val="dk1">
                    <a:lumMod val="85000"/>
                    <a:lumOff val="15000"/>
                  </a:schemeClr>
                </a:solidFill>
                <a:latin typeface="微软雅黑"/>
                <a:ea typeface="微软雅黑"/>
              </a:rPr>
              <a:t>为员工提供安全的工作环境</a:t>
            </a:r>
            <a:endParaRPr lang="en-US" sz="1800" b="0" strike="noStrike" spc="-1">
              <a:solidFill>
                <a:srgbClr val="000000"/>
              </a:solidFill>
              <a:latin typeface="Arial"/>
            </a:endParaRPr>
          </a:p>
        </p:txBody>
      </p:sp>
      <p:sp>
        <p:nvSpPr>
          <p:cNvPr id="42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21" name="content.4.title"/>
          <p:cNvSpPr/>
          <p:nvPr/>
        </p:nvSpPr>
        <p:spPr>
          <a:xfrm>
            <a:off x="6407640" y="2049840"/>
            <a:ext cx="229968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员工反馈</a:t>
            </a:r>
            <a:endParaRPr lang="en-US" sz="1800" b="0" strike="noStrike" spc="-1">
              <a:solidFill>
                <a:srgbClr val="000000"/>
              </a:solidFill>
              <a:latin typeface="Arial"/>
            </a:endParaRPr>
          </a:p>
        </p:txBody>
      </p:sp>
      <p:sp>
        <p:nvSpPr>
          <p:cNvPr id="422" name="content.4.content"/>
          <p:cNvSpPr/>
          <p:nvPr/>
        </p:nvSpPr>
        <p:spPr>
          <a:xfrm>
            <a:off x="6520320" y="2511360"/>
            <a:ext cx="2292480" cy="30920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员工对公司的安全管理措施表示满意</a:t>
            </a:r>
            <a:endParaRPr lang="en-US" sz="1800" b="0" strike="noStrike" spc="-1">
              <a:solidFill>
                <a:srgbClr val="000000"/>
              </a:solidFill>
              <a:latin typeface="Arial"/>
            </a:endParaRPr>
          </a:p>
          <a:p>
            <a:pPr defTabSz="914400">
              <a:lnSpc>
                <a:spcPct val="150000"/>
              </a:lnSpc>
            </a:pPr>
            <a:r>
              <a:rPr lang="zh-CN" sz="1800" b="0" strike="noStrike" spc="-1">
                <a:solidFill>
                  <a:schemeClr val="dk1">
                    <a:lumMod val="85000"/>
                    <a:lumOff val="15000"/>
                  </a:schemeClr>
                </a:solidFill>
                <a:latin typeface="微软雅黑"/>
                <a:ea typeface="微软雅黑"/>
              </a:rPr>
              <a:t>感受到公司对员工的关怀</a:t>
            </a:r>
            <a:endParaRPr lang="en-US" sz="1800" b="0" strike="noStrike" spc="-1">
              <a:solidFill>
                <a:srgbClr val="000000"/>
              </a:solidFill>
              <a:latin typeface="Arial"/>
            </a:endParaRPr>
          </a:p>
        </p:txBody>
      </p:sp>
      <p:sp>
        <p:nvSpPr>
          <p:cNvPr id="423" name="PlaceHolder 1"/>
          <p:cNvSpPr>
            <a:spLocks noGrp="1"/>
          </p:cNvSpPr>
          <p:nvPr>
            <p:ph type="title" idx="4294967295"/>
          </p:nvPr>
        </p:nvSpPr>
        <p:spPr>
          <a:xfrm>
            <a:off x="210240" y="360000"/>
            <a:ext cx="1058940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a:t>
            </a:r>
            <a:endParaRPr lang="en-US" sz="3600" b="0" strike="noStrike" spc="-1">
              <a:solidFill>
                <a:schemeClr val="dk1"/>
              </a:solidFill>
              <a:latin typeface="Arial"/>
            </a:endParaRPr>
          </a:p>
        </p:txBody>
      </p:sp>
      <p:sp>
        <p:nvSpPr>
          <p:cNvPr id="42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25" name="content.1.title"/>
          <p:cNvSpPr/>
          <p:nvPr/>
        </p:nvSpPr>
        <p:spPr>
          <a:xfrm>
            <a:off x="882000" y="2049840"/>
            <a:ext cx="27162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1"/>
                </a:solidFill>
                <a:latin typeface="微软雅黑"/>
                <a:ea typeface="微软雅黑"/>
              </a:rPr>
              <a:t>高空作业应急预案</a:t>
            </a:r>
            <a:endParaRPr lang="en-US" sz="1800" b="0" strike="noStrike" spc="-1">
              <a:solidFill>
                <a:srgbClr val="000000"/>
              </a:solidFill>
              <a:latin typeface="Arial"/>
            </a:endParaRPr>
          </a:p>
        </p:txBody>
      </p:sp>
      <p:sp>
        <p:nvSpPr>
          <p:cNvPr id="426" name="content.1.content"/>
          <p:cNvSpPr/>
          <p:nvPr/>
        </p:nvSpPr>
        <p:spPr>
          <a:xfrm>
            <a:off x="1101240" y="2511360"/>
            <a:ext cx="2053800" cy="3092040"/>
          </a:xfrm>
          <a:prstGeom prst="rect">
            <a:avLst/>
          </a:prstGeom>
          <a:noFill/>
          <a:ln w="0">
            <a:noFill/>
          </a:ln>
        </p:spPr>
        <p:style>
          <a:lnRef idx="0"/>
          <a:fillRef idx="0"/>
          <a:effectRef idx="0"/>
          <a:fontRef idx="minor"/>
        </p:style>
        <p:txBody>
          <a:bodyPr lIns="0" tIns="0" rIns="0" bIns="0" anchor="t">
            <a:noAutofit/>
          </a:bodyPr>
          <a:lstStyle/>
          <a:p>
            <a:r>
              <a:rPr lang="zh-CN" sz="1800" b="0" strike="noStrike" spc="-1">
                <a:solidFill>
                  <a:schemeClr val="dk1">
                    <a:lumMod val="85000"/>
                    <a:lumOff val="15000"/>
                  </a:schemeClr>
                </a:solidFill>
                <a:latin typeface="微软雅黑"/>
                <a:ea typeface="微软雅黑"/>
              </a:rPr>
              <a:t>某建筑公司制定了高空作业应急预案</a:t>
            </a:r>
            <a:endParaRPr lang="en-US" sz="1800" b="0" strike="noStrike" spc="-1">
              <a:solidFill>
                <a:srgbClr val="000000"/>
              </a:solidFill>
              <a:latin typeface="Arial"/>
            </a:endParaRPr>
          </a:p>
          <a:p>
            <a:r>
              <a:rPr lang="zh-CN" sz="1800" b="0" strike="noStrike" spc="-1">
                <a:solidFill>
                  <a:schemeClr val="dk1">
                    <a:lumMod val="85000"/>
                    <a:lumOff val="15000"/>
                  </a:schemeClr>
                </a:solidFill>
                <a:latin typeface="微软雅黑"/>
                <a:ea typeface="微软雅黑"/>
              </a:rPr>
              <a:t>确保在高空作业中遇到事故时能够及时救援</a:t>
            </a:r>
            <a:endParaRPr lang="en-US" sz="1800" b="0" strike="noStrike" spc="-1">
              <a:solidFill>
                <a:srgbClr val="000000"/>
              </a:solidFill>
              <a:latin typeface="Arial"/>
            </a:endParaRPr>
          </a:p>
          <a:p>
            <a:pPr defTabSz="914400">
              <a:lnSpc>
                <a:spcPct val="150000"/>
              </a:lnSpc>
            </a:pPr>
            <a:r>
              <a:rPr lang="zh-CN" sz="1800" b="0" strike="noStrike" spc="-1">
                <a:solidFill>
                  <a:schemeClr val="dk1">
                    <a:lumMod val="85000"/>
                    <a:lumOff val="15000"/>
                  </a:schemeClr>
                </a:solidFill>
                <a:latin typeface="微软雅黑"/>
                <a:ea typeface="微软雅黑"/>
              </a:rPr>
              <a:t>保障员工的生命安全</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20000"/>
            <a:lumOff val="80000"/>
          </a:schemeClr>
        </a:solidFill>
      </p:bgPr>
    </p:bg>
    <p:spTree>
      <p:nvGrpSpPr>
        <p:cNvPr id="1" name=""/>
        <p:cNvGrpSpPr/>
        <p:nvPr/>
      </p:nvGrpSpPr>
      <p:grpSpPr>
        <a:xfrm>
          <a:off x="0" y="0"/>
          <a:ext cx="0" cy="0"/>
        </a:xfrm>
      </p:grpSpPr>
      <p:sp>
        <p:nvSpPr>
          <p:cNvPr id="427" name="椭圆 4"/>
          <p:cNvSpPr/>
          <p:nvPr/>
        </p:nvSpPr>
        <p:spPr>
          <a:xfrm>
            <a:off x="-533880" y="1646640"/>
            <a:ext cx="369360" cy="369360"/>
          </a:xfrm>
          <a:prstGeom prst="ellipse">
            <a:avLst/>
          </a:prstGeom>
          <a:solidFill>
            <a:srgbClr val="BECCC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28" name="椭圆 15"/>
          <p:cNvSpPr/>
          <p:nvPr/>
        </p:nvSpPr>
        <p:spPr>
          <a:xfrm>
            <a:off x="-533880" y="2153160"/>
            <a:ext cx="369360" cy="369360"/>
          </a:xfrm>
          <a:prstGeom prst="ellipse">
            <a:avLst/>
          </a:prstGeom>
          <a:solidFill>
            <a:srgbClr val="6E7D76"/>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29" name="椭圆 16"/>
          <p:cNvSpPr/>
          <p:nvPr/>
        </p:nvSpPr>
        <p:spPr>
          <a:xfrm>
            <a:off x="-533880" y="2689920"/>
            <a:ext cx="369360" cy="369360"/>
          </a:xfrm>
          <a:prstGeom prst="ellipse">
            <a:avLst/>
          </a:prstGeom>
          <a:solidFill>
            <a:srgbClr val="826A5E"/>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0" name="椭圆 20"/>
          <p:cNvSpPr/>
          <p:nvPr/>
        </p:nvSpPr>
        <p:spPr>
          <a:xfrm>
            <a:off x="-533880" y="3178800"/>
            <a:ext cx="369360" cy="369360"/>
          </a:xfrm>
          <a:prstGeom prst="ellipse">
            <a:avLst/>
          </a:prstGeom>
          <a:solidFill>
            <a:srgbClr val="CF786F"/>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1" name="椭圆 23"/>
          <p:cNvSpPr/>
          <p:nvPr/>
        </p:nvSpPr>
        <p:spPr>
          <a:xfrm>
            <a:off x="-533880" y="3667680"/>
            <a:ext cx="369360" cy="369360"/>
          </a:xfrm>
          <a:prstGeom prst="ellipse">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2" name="椭圆 24"/>
          <p:cNvSpPr/>
          <p:nvPr/>
        </p:nvSpPr>
        <p:spPr>
          <a:xfrm>
            <a:off x="-533880" y="4156920"/>
            <a:ext cx="369360" cy="369360"/>
          </a:xfrm>
          <a:prstGeom prst="ellipse">
            <a:avLst/>
          </a:prstGeom>
          <a:solidFill>
            <a:srgbClr val="EAA965"/>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3" name="菱形 11"/>
          <p:cNvSpPr/>
          <p:nvPr/>
        </p:nvSpPr>
        <p:spPr>
          <a:xfrm>
            <a:off x="-498240" y="4156920"/>
            <a:ext cx="1460880" cy="146088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4" name="菱形 26"/>
          <p:cNvSpPr/>
          <p:nvPr/>
        </p:nvSpPr>
        <p:spPr>
          <a:xfrm>
            <a:off x="8605440" y="-571320"/>
            <a:ext cx="1926000" cy="1926000"/>
          </a:xfrm>
          <a:prstGeom prst="diamond">
            <a:avLst/>
          </a:prstGeom>
          <a:solidFill>
            <a:srgbClr val="4874CB"/>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5" name="菱形 27"/>
          <p:cNvSpPr/>
          <p:nvPr/>
        </p:nvSpPr>
        <p:spPr>
          <a:xfrm>
            <a:off x="7058520" y="563400"/>
            <a:ext cx="1583280" cy="158328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6" name="菱形 28"/>
          <p:cNvSpPr/>
          <p:nvPr/>
        </p:nvSpPr>
        <p:spPr>
          <a:xfrm>
            <a:off x="538560" y="3333240"/>
            <a:ext cx="853200" cy="853200"/>
          </a:xfrm>
          <a:prstGeom prst="diamond">
            <a:avLst/>
          </a:prstGeom>
          <a:solidFill>
            <a:srgbClr val="ECBCB0"/>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7" name="菱形 29"/>
          <p:cNvSpPr/>
          <p:nvPr/>
        </p:nvSpPr>
        <p:spPr>
          <a:xfrm>
            <a:off x="538560" y="623160"/>
            <a:ext cx="1285920" cy="1285920"/>
          </a:xfrm>
          <a:prstGeom prst="diamond">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8" name="菱形 30"/>
          <p:cNvSpPr/>
          <p:nvPr/>
        </p:nvSpPr>
        <p:spPr>
          <a:xfrm>
            <a:off x="7551720" y="3333240"/>
            <a:ext cx="1285920" cy="1285920"/>
          </a:xfrm>
          <a:prstGeom prst="diamond">
            <a:avLst/>
          </a:prstGeom>
          <a:solidFill>
            <a:srgbClr val="F6D9BC"/>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39" name="菱形 36"/>
          <p:cNvSpPr/>
          <p:nvPr/>
        </p:nvSpPr>
        <p:spPr>
          <a:xfrm>
            <a:off x="1746360" y="3662640"/>
            <a:ext cx="853200" cy="853200"/>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p:style>
        <p:txBody>
          <a:bodyPr horzOverflow="overflow" numCol="1" spcCol="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4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41" name="title"/>
          <p:cNvSpPr/>
          <p:nvPr/>
        </p:nvSpPr>
        <p:spPr>
          <a:xfrm>
            <a:off x="6095880" y="741600"/>
            <a:ext cx="57481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关注员工安全</a:t>
            </a:r>
            <a:endParaRPr lang="en-US" sz="2200" b="0" strike="noStrike" spc="-1">
              <a:solidFill>
                <a:srgbClr val="000000"/>
              </a:solidFill>
              <a:latin typeface="Arial"/>
            </a:endParaRPr>
          </a:p>
        </p:txBody>
      </p:sp>
      <p:sp>
        <p:nvSpPr>
          <p:cNvPr id="442" name="content"/>
          <p:cNvSpPr/>
          <p:nvPr/>
        </p:nvSpPr>
        <p:spPr>
          <a:xfrm>
            <a:off x="6095520" y="2215440"/>
            <a:ext cx="574884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员工安全是企业的生命线，制定科学合理的风险应对策略和计划能够有效保障员工的安全。公司应该重视风险控制和应急预案，培训员工，定期检查设备，定期演练，确保员工在工作中得到安全保障。</a:t>
            </a:r>
            <a:endParaRPr lang="en-US" sz="1800" b="0" strike="noStrike" spc="-1">
              <a:solidFill>
                <a:srgbClr val="000000"/>
              </a:solidFill>
              <a:latin typeface="Arial"/>
            </a:endParaRPr>
          </a:p>
        </p:txBody>
      </p:sp>
      <p:sp>
        <p:nvSpPr>
          <p:cNvPr id="44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44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https://d.book118.com/316055032155010102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工作风险应对实践</vt:lpstr>
      <vt:lpstr>目录</vt:lpstr>
      <vt:lpstr>第1章 工作风险应对实践简介</vt:lpstr>
      <vt:lpstr> </vt:lpstr>
      <vt:lpstr>为什么重要？</vt:lpstr>
      <vt:lpstr>实践的基本原则</vt:lpstr>
      <vt:lpstr>实践的步骤</vt:lpstr>
      <vt:lpstr>第2章 风险识别和评估</vt:lpstr>
      <vt:lpstr> </vt:lpstr>
      <vt:lpstr>方法</vt:lpstr>
      <vt:lpstr>工具</vt:lpstr>
      <vt:lpstr>案例分析</vt:lpstr>
      <vt:lpstr>风险评估的重要性</vt:lpstr>
      <vt:lpstr>第3章 应对策略和计划</vt:lpstr>
      <vt:lpstr>制定策略</vt:lpstr>
      <vt:lpstr>制定计划</vt:lpstr>
      <vt:lpstr>实施措施</vt:lpstr>
      <vt:lpstr>案例分析</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2024-09-27T14:34:06.467</cp:lastPrinted>
  <dcterms:created xsi:type="dcterms:W3CDTF">2024-09-27T06:34:06Z</dcterms:created>
  <dcterms:modified xsi:type="dcterms:W3CDTF">2024-09-27T06:34:08Z</dcterms:modified>
</cp:coreProperties>
</file>