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1" r:id="rId34"/>
  </p:sldIdLst>
  <p:sldSz cx="7562088" cy="10693400"/>
  <p:notesSz cx="6858000" cy="9144000"/>
  <p:custDataLst>
    <p:tags r:id="rId3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tags" Target="tags/tag1.xml" /><Relationship Id="rId36" Type="http://schemas.openxmlformats.org/officeDocument/2006/relationships/presProps" Target="presProps.xml" /><Relationship Id="rId37" Type="http://schemas.openxmlformats.org/officeDocument/2006/relationships/viewProps" Target="viewProps.xml" /><Relationship Id="rId38" Type="http://schemas.openxmlformats.org/officeDocument/2006/relationships/theme" Target="theme/theme1.xml" /><Relationship Id="rId39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29C35-0BA4-4E45-BAB2-4F4985D0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0DBE3-B5E8-477D-A8C3-904043F3D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6C825-7CAD-4093-9341-74FD587AA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DA164-7851-4C94-9166-CD83DE4F5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F2785-C838-47E9-851C-99FA6ABD7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A8407-3CFB-4B70-BBB1-BB591B923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C35AC7-81E4-484E-B6D3-303D49A9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3CB61-975D-4EF0-8F41-966943400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120B2-732F-497E-A086-DD85C20D5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C88FC-F95C-48F1-ACE0-B7FB9AFC0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197F3-F008-42F4-9684-1047E634C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png" /><Relationship Id="rId7" Type="http://schemas.openxmlformats.org/officeDocument/2006/relationships/image" Target="../media/image8.jpeg" /><Relationship Id="rId8" Type="http://schemas.openxmlformats.org/officeDocument/2006/relationships/image" Target="../media/image9.jpeg" /><Relationship Id="rId9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400004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1141577" y="998549"/>
            <a:ext cx="5290184" cy="5620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62"/>
              </a:lnSpc>
            </a:pPr>
            <a:endParaRPr lang="Arial" altLang="Arial" sz="100"/>
          </a:p>
          <a:p>
            <a:pPr marL="2360295" algn="l" rtl="0" eaLnBrk="0">
              <a:lnSpc>
                <a:spcPct val="100000"/>
              </a:lnSpc>
            </a:pP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15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1500"/>
          </a:p>
          <a:p>
            <a:pPr marL="13334" algn="l" rtl="0" eaLnBrk="0">
              <a:lnSpc>
                <a:spcPct val="83000"/>
              </a:lnSpc>
              <a:spcBef>
                <a:spcPts val="1140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一、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改革典型案例征集结果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.....................................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................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二、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全国十大改革标杆案例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......................................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...............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（一）深化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 加快塑造产业竞争新优势（浙江省经济和信息</a:t>
            </a:r>
            <a:endParaRPr lang="FangSong" altLang="FangSong" sz="1200"/>
          </a:p>
          <a:p>
            <a:pPr marL="276225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化厅）</a:t>
            </a:r>
            <a:r>
              <a:rPr sz="12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..............................................5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（二）</a:t>
            </a:r>
            <a:r>
              <a:rPr sz="12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改革探索与实践（安徽省经济和信息化厅）</a:t>
            </a:r>
            <a:r>
              <a:rPr sz="1200" kern="0" spc="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........11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（三）实施企业综合评价 深化评价结果  用 坚持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为导向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推动</a:t>
            </a:r>
            <a:endParaRPr lang="FangSong" altLang="FangSong" sz="1200"/>
          </a:p>
          <a:p>
            <a:pPr marL="274320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工业经济高质量发展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（南京市工业和信息化局）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...........................................17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（四）提速扩面算好工业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亩均账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 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腾换集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聚种出工业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高产田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（宁波市经济</a:t>
            </a:r>
            <a:endParaRPr lang="FangSong" altLang="FangSong" sz="1200"/>
          </a:p>
          <a:p>
            <a:pPr marL="274320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和信息化局）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........................................................23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（五）深化改革赋能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推动提质增效（马鞍山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市经济和信息化局）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.............28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（六）打造亩均评价生态</a:t>
            </a:r>
            <a:r>
              <a:rPr sz="1200" kern="0" spc="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加速产业迭代升级（海宁市经济和信息化局）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.32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（七）深化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 提升高质量发展含金量（平湖市经济和信息化</a:t>
            </a:r>
            <a:endParaRPr lang="FangSong" altLang="FangSong" sz="1200"/>
          </a:p>
          <a:p>
            <a:pPr marL="273050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局）</a:t>
            </a:r>
            <a:r>
              <a:rPr sz="12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................................38</a:t>
            </a:r>
            <a:endParaRPr lang="Times New Roman" altLang="Times New Roman" sz="1200"/>
          </a:p>
          <a:p>
            <a:pPr marL="264795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（八）</a:t>
            </a:r>
            <a:r>
              <a:rPr sz="12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武义工业企业数智管理服务应用案例（武义县经济商务局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、天道金科</a:t>
            </a:r>
            <a:endParaRPr lang="FangSong" altLang="FangSong" sz="1200"/>
          </a:p>
          <a:p>
            <a:pPr marL="271779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股份有限公司）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.....................................................43</a:t>
            </a:r>
            <a:endParaRPr lang="Times New Roman" altLang="Times New Roman" sz="1200"/>
          </a:p>
          <a:p>
            <a:pPr algn="r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（九）低效用地结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老树发嫩芽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（临沭县工业和信息化局、临沂</a:t>
            </a:r>
            <a:endParaRPr lang="FangSong" altLang="FangSong" sz="1200"/>
          </a:p>
          <a:p>
            <a:pPr marL="277495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市工业和信息化局）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..........................................................49</a:t>
            </a:r>
            <a:endParaRPr lang="Times New Roman" altLang="Times New Roman" sz="12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264795" algn="l" rtl="0" eaLnBrk="0">
              <a:lnSpc>
                <a:spcPct val="93000"/>
              </a:lnSpc>
              <a:spcBef>
                <a:spcPts val="2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（十）创新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金融活水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助力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亩均改革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（中国农业银行安徽省分行）</a:t>
            </a:r>
            <a:r>
              <a:rPr sz="1200" kern="0" spc="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.......54</a:t>
            </a:r>
            <a:endParaRPr lang="Times New Roman" altLang="Times New Roma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/>
          <p:nvPr/>
        </p:nvSpPr>
        <p:spPr>
          <a:xfrm>
            <a:off x="1168169" y="998549"/>
            <a:ext cx="5257165" cy="29483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62"/>
              </a:lnSpc>
            </a:pPr>
            <a:endParaRPr lang="Arial" altLang="Arial" sz="100"/>
          </a:p>
          <a:p>
            <a:pPr marL="2216785" algn="l" rtl="0" eaLnBrk="0">
              <a:lnSpc>
                <a:spcPct val="100000"/>
              </a:lnSpc>
            </a:pP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</a:t>
            </a:r>
            <a:r>
              <a:rPr sz="15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15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1500"/>
          </a:p>
          <a:p>
            <a:pPr marL="12700" algn="l" rtl="0" eaLnBrk="0">
              <a:lnSpc>
                <a:spcPct val="83000"/>
              </a:lnSpc>
              <a:spcBef>
                <a:spcPts val="1140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企业亩均体检报告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.............................................................................................8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安徽省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改革思维导图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........12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全国首创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亩均英雄贷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金融服务模式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........13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南京市工业企业资源集约利用绩效综合评价系统大数据平台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...................19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创新产品推广应用和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宁对接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平台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........20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原沙发厂通过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腾笼换鸟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升级为正泰新能源工厂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........35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57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嘉创智谷小微企业园改建前后对比图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...........................................................40</a:t>
            </a:r>
            <a:endParaRPr lang="Times New Roman" altLang="Times New Roman" sz="1200"/>
          </a:p>
          <a:p>
            <a:pPr marL="12700" algn="l" rtl="0" eaLnBrk="0">
              <a:lnSpc>
                <a:spcPct val="83000"/>
              </a:lnSpc>
              <a:spcBef>
                <a:spcPts val="113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政府端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浙政钉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和企业端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浙里办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应用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........................................................46</a:t>
            </a:r>
            <a:endParaRPr lang="Times New Roman" altLang="Times New Roman" sz="12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4000"/>
              </a:lnSpc>
              <a:spcBef>
                <a:spcPts val="6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项目盘活前后形象图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.......................................................................................51</a:t>
            </a:r>
            <a:endParaRPr lang="Times New Roman" altLang="Times New Roman" sz="1200"/>
          </a:p>
        </p:txBody>
      </p:sp>
      <p:sp>
        <p:nvSpPr>
          <p:cNvPr id="6" name="textbox 6"/>
          <p:cNvSpPr/>
          <p:nvPr/>
        </p:nvSpPr>
        <p:spPr>
          <a:xfrm>
            <a:off x="1149122" y="4662244"/>
            <a:ext cx="5276215" cy="571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64"/>
              </a:lnSpc>
            </a:pPr>
            <a:endParaRPr lang="Arial" altLang="Arial" sz="100"/>
          </a:p>
          <a:p>
            <a:pPr marL="2226945" algn="l" rtl="0" eaLnBrk="0">
              <a:lnSpc>
                <a:spcPct val="100000"/>
              </a:lnSpc>
            </a:pPr>
            <a:r>
              <a:rPr sz="15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表</a:t>
            </a:r>
            <a:r>
              <a:rPr sz="1500" kern="0" spc="3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15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5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15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marL="12700" algn="l" rtl="0" eaLnBrk="0">
              <a:lnSpc>
                <a:spcPct val="94000"/>
              </a:lnSpc>
              <a:spcBef>
                <a:spcPts val="5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表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全国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改革典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型案例（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年度）</a:t>
            </a: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.............................................1</a:t>
            </a:r>
            <a:endParaRPr lang="Times New Roman" altLang="Times New Roma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8"/>
          <p:cNvSpPr/>
          <p:nvPr/>
        </p:nvSpPr>
        <p:spPr>
          <a:xfrm>
            <a:off x="1135977" y="970422"/>
            <a:ext cx="5381625" cy="5692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63"/>
              </a:lnSpc>
            </a:pPr>
            <a:endParaRPr lang="Arial" altLang="Arial" sz="100"/>
          </a:p>
          <a:p>
            <a:pPr marL="426084" algn="l" rtl="0" eaLnBrk="0">
              <a:lnSpc>
                <a:spcPct val="96000"/>
              </a:lnSpc>
            </a:pP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6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年度“亩均论英雄”改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革典型案例征集结果</a:t>
            </a:r>
            <a:endParaRPr lang="SimHei" altLang="SimHei" sz="1600"/>
          </a:p>
          <a:p>
            <a:pPr marL="375920" algn="l" rtl="0" eaLnBrk="0">
              <a:lnSpc>
                <a:spcPct val="89000"/>
              </a:lnSpc>
              <a:spcBef>
                <a:spcPts val="1156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制造业高质量发展是经济高质量发展的核心，推进新型工业化、</a:t>
            </a:r>
            <a:endParaRPr lang="FangSong" altLang="FangSong" sz="1300"/>
          </a:p>
          <a:p>
            <a:pPr marL="12700" indent="1270" algn="l" rtl="0" eaLnBrk="0">
              <a:lnSpc>
                <a:spcPct val="200000"/>
              </a:lnSpc>
              <a:spcBef>
                <a:spcPts val="157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建设社会主义现代化强国要把制造业高质量发展放在更突出的位置。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实践证明，“亩均论英雄”改革在已成为先行地区转变发展方式、优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化经济结构、转换增长动力的有力抓手。为进一步推动“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亩均论英雄”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改革在推进新型工业化、助力制造业高质量发展和深化对企精准服务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等方面发挥更大更积极  用，在全国范围内宣传推广一批先行地区典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型案例，中国信息通信研究院于今年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月在全国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范围内组织开展了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“亩均论英雄”改革典型案例征集活动，</a:t>
            </a:r>
            <a:r>
              <a:rPr sz="1300" kern="0" spc="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经公开征集、各地报送、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梳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理初筛、专家评议等环节，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历时三个多月，</a:t>
            </a:r>
            <a:r>
              <a:rPr sz="1300" kern="0" spc="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在对全国各地区报送的案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例优选和分类基础上，收录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年度改革标杆案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例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3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个，优秀实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践案例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个，专项创新案例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个（具体见表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45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个典型案例覆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盖浙江、安徽、江苏、山东、江西、广东、陕西等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个省份、</a:t>
            </a:r>
            <a:r>
              <a:rPr sz="1300" kern="0" spc="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级市、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个区县以及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家银行系统。</a:t>
            </a:r>
            <a:endParaRPr lang="FangSong" altLang="FangSong" sz="1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840105" algn="l" rtl="0" eaLnBrk="0">
              <a:lnSpc>
                <a:spcPct val="94000"/>
              </a:lnSpc>
              <a:spcBef>
                <a:spcPts val="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表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 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全国“亩均论英雄”改革典型案例（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endParaRPr lang="FangSong" altLang="FangSong" sz="1200"/>
          </a:p>
        </p:txBody>
      </p:sp>
      <p:graphicFrame>
        <p:nvGraphicFramePr>
          <p:cNvPr id="10" name="table 10"/>
          <p:cNvGraphicFramePr>
            <a:graphicFrameLocks noGrp="1"/>
          </p:cNvGraphicFramePr>
          <p:nvPr/>
        </p:nvGraphicFramePr>
        <p:xfrm>
          <a:off x="1144523" y="6703060"/>
          <a:ext cx="5272405" cy="3065780"/>
        </p:xfrm>
        <a:graphic>
          <a:graphicData uri="http://schemas.openxmlformats.org/drawingml/2006/table">
            <a:tbl>
              <a:tblPr/>
              <a:tblGrid>
                <a:gridCol w="295275"/>
                <a:gridCol w="3056889"/>
                <a:gridCol w="1920239"/>
              </a:tblGrid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"/>
                    </a:p>
                    <a:p>
                      <a:pPr marL="77469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序</a:t>
                      </a:r>
                      <a:endParaRPr lang="FangSong" altLang="FangSong" sz="1100"/>
                    </a:p>
                    <a:p>
                      <a:pPr marL="85725" algn="l" rtl="0" eaLnBrk="0">
                        <a:lnSpc>
                          <a:spcPts val="1391"/>
                        </a:lnSpc>
                      </a:pPr>
                      <a:r>
                        <a:rPr sz="11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号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228725" algn="l" rtl="0" eaLnBrk="0">
                        <a:lnSpc>
                          <a:spcPct val="99000"/>
                        </a:lnSpc>
                      </a:pPr>
                      <a:r>
                        <a:rPr sz="1100" b="1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案例名称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658494" algn="l" rtl="0" eaLnBrk="0">
                        <a:lnSpc>
                          <a:spcPct val="99000"/>
                        </a:lnSpc>
                      </a:pPr>
                      <a:r>
                        <a:rPr sz="11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报送单位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21204" algn="l" rtl="0" eaLnBrk="0">
                        <a:lnSpc>
                          <a:spcPct val="93000"/>
                        </a:lnSpc>
                        <a:spcBef>
                          <a:spcPts val="5"/>
                        </a:spcBef>
                      </a:pPr>
                      <a:r>
                        <a:rPr sz="11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改革标杆（</a:t>
                      </a:r>
                      <a:r>
                        <a:rPr sz="12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 </a:t>
                      </a:r>
                      <a:r>
                        <a:rPr sz="11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个）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30175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1238885" indent="-110998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深化“亩均论英雄”改革 加快塑造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产业竞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争新优势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1145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浙江省经济和信息化厅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15570" algn="l" rtl="0" eaLnBrk="0">
                        <a:lnSpc>
                          <a:spcPct val="76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55499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“亩均论英雄”改革探索与实践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5740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安徽省经济和信息化厅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2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marL="118745" algn="l" rtl="0" eaLnBrk="0">
                        <a:lnSpc>
                          <a:spcPct val="76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28638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实施企业综合评价 深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化评价结果  用</a:t>
                      </a:r>
                      <a:endParaRPr lang="FangSong" altLang="FangSong" sz="1200"/>
                    </a:p>
                    <a:p>
                      <a:pPr marL="94614" algn="l" rtl="0" eaLnBrk="0">
                        <a:lnSpc>
                          <a:spcPct val="93000"/>
                        </a:lnSpc>
                        <a:spcBef>
                          <a:spcPts val="4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坚持“亩均论英雄”为导向推动工业经济高</a:t>
                      </a:r>
                      <a:endParaRPr lang="FangSong" altLang="FangSong" sz="1200"/>
                    </a:p>
                    <a:p>
                      <a:pPr marL="1231264" algn="l" rtl="0" eaLnBrk="0">
                        <a:lnSpc>
                          <a:spcPct val="89000"/>
                        </a:lnSpc>
                        <a:spcBef>
                          <a:spcPts val="47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质量发展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1000"/>
                    </a:p>
                    <a:p>
                      <a:pPr marL="210820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南京市工业和信息化局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645"/>
                        </a:lnSpc>
                      </a:pPr>
                      <a:endParaRPr lang="Arial" altLang="Arial" sz="100"/>
                    </a:p>
                    <a:p>
                      <a:pPr marL="114935" algn="l" rtl="0" eaLnBrk="0">
                        <a:lnSpc>
                          <a:spcPct val="76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544830" indent="-1270" algn="l" rtl="0" eaLnBrk="0">
                        <a:lnSpc>
                          <a:spcPct val="92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提速扩面算好工业“亩均账”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    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腾换集聚种出工业“高产田”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12090" algn="l" rtl="0" eaLnBrk="0">
                        <a:lnSpc>
                          <a:spcPct val="93000"/>
                        </a:lnSpc>
                        <a:spcBef>
                          <a:spcPts val="7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宁波市经济和信息化局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120014" algn="l" rtl="0" eaLnBrk="0">
                        <a:lnSpc>
                          <a:spcPct val="75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5861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深化改革赋能 推动提质增效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30810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马鞍山市经济和信息化局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1937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8003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打造亩均评价生态 加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速产业迭代升级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574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海宁市经济和信息化局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box 12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3753953" y="9946575"/>
            <a:ext cx="69850" cy="125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50"/>
              </a:lnSpc>
            </a:pPr>
            <a:endParaRPr lang="Arial" altLang="Arial" sz="100"/>
          </a:p>
          <a:p>
            <a:pPr algn="r" rtl="0" eaLnBrk="0">
              <a:lnSpc>
                <a:spcPct val="93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endParaRPr lang="Times New Roman" altLang="Times New Roman" sz="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" name="table 18"/>
          <p:cNvGraphicFramePr>
            <a:graphicFrameLocks noGrp="1"/>
          </p:cNvGraphicFramePr>
          <p:nvPr/>
        </p:nvGraphicFramePr>
        <p:xfrm>
          <a:off x="1144523" y="914906"/>
          <a:ext cx="5273040" cy="8646793"/>
        </p:xfrm>
        <a:graphic>
          <a:graphicData uri="http://schemas.openxmlformats.org/drawingml/2006/table">
            <a:tbl>
              <a:tblPr/>
              <a:tblGrid>
                <a:gridCol w="295909"/>
                <a:gridCol w="3056889"/>
                <a:gridCol w="1920239"/>
              </a:tblGrid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"/>
                    </a:p>
                    <a:p>
                      <a:pPr marL="77469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序</a:t>
                      </a:r>
                      <a:endParaRPr lang="FangSong" altLang="FangSong" sz="1100"/>
                    </a:p>
                    <a:p>
                      <a:pPr marL="85725" algn="l" rtl="0" eaLnBrk="0">
                        <a:lnSpc>
                          <a:spcPts val="1391"/>
                        </a:lnSpc>
                      </a:pPr>
                      <a:r>
                        <a:rPr sz="11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号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228089" algn="l" rtl="0" eaLnBrk="0">
                        <a:lnSpc>
                          <a:spcPct val="99000"/>
                        </a:lnSpc>
                      </a:pPr>
                      <a:r>
                        <a:rPr sz="1100" b="1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案例名称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657859" algn="l" rtl="0" eaLnBrk="0">
                        <a:lnSpc>
                          <a:spcPct val="99000"/>
                        </a:lnSpc>
                      </a:pPr>
                      <a:r>
                        <a:rPr sz="11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报送单位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118110" algn="l" rtl="0" eaLnBrk="0">
                        <a:lnSpc>
                          <a:spcPct val="75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1303655" indent="-117538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深化“亩均论英雄”改革 提升高质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量发展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含金量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3834" algn="l" rtl="0" eaLnBrk="0">
                        <a:lnSpc>
                          <a:spcPct val="93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平湖市经济和信息化局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21920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2448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武义工业企业数智管理服务应用案例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"/>
                    </a:p>
                    <a:p>
                      <a:pPr marL="362584" algn="l" rtl="0" eaLnBrk="0">
                        <a:lnSpc>
                          <a:spcPct val="93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武义县经济商务局</a:t>
                      </a:r>
                      <a:endParaRPr lang="FangSong" altLang="FangSong" sz="1200"/>
                    </a:p>
                    <a:p>
                      <a:pPr marL="205740" algn="l" rtl="0" eaLnBrk="0">
                        <a:lnSpc>
                          <a:spcPct val="86000"/>
                        </a:lnSpc>
                        <a:spcBef>
                          <a:spcPts val="70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天道金科股份有限公司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18745" algn="l" rtl="0" eaLnBrk="0">
                        <a:lnSpc>
                          <a:spcPct val="76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2382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低效用地结“金瓜” 企业“老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树发嫩芽”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"/>
                    </a:p>
                    <a:p>
                      <a:pPr marL="21082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临沭县工业和信息化局   临沂市工业和信息化局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10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31242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创新“金融活水”助力“亩均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改革”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14351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中国农业银行安徽省分行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04695" algn="l" rtl="0" eaLnBrk="0">
                        <a:lnSpc>
                          <a:spcPct val="93000"/>
                        </a:lnSpc>
                        <a:spcBef>
                          <a:spcPts val="5"/>
                        </a:spcBef>
                      </a:pPr>
                      <a:r>
                        <a:rPr sz="11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优秀实践（</a:t>
                      </a:r>
                      <a:r>
                        <a:rPr sz="12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 </a:t>
                      </a:r>
                      <a:r>
                        <a:rPr sz="11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个）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1309369" indent="-122237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首创“健康体检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+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土地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管家” 双翼赋能高质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量发展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35750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安徽省自然资源厅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696594" indent="-455930" algn="l" rtl="0" eaLnBrk="0">
                        <a:lnSpc>
                          <a:spcPct val="92000"/>
                        </a:lnSpc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积极稳妥推进企业“亩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产论英雄”改革    推动江西工业高质量发展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9550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江西省工业和信息化厅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49"/>
                        </a:lnSpc>
                      </a:pPr>
                      <a:endParaRPr lang="Arial" altLang="Arial" sz="100"/>
                    </a:p>
                    <a:p>
                      <a:pPr marL="92075" algn="l" rtl="0" eaLnBrk="0">
                        <a:lnSpc>
                          <a:spcPct val="76000"/>
                        </a:lnSpc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77495" algn="l" rtl="0" eaLnBrk="0">
                        <a:lnSpc>
                          <a:spcPct val="92000"/>
                        </a:lnSpc>
                        <a:spcBef>
                          <a:spcPts val="7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优化要素资源配置 助推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产业转型升级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4470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泰州市工业和信息化局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44475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扎实推动“亩均论英雄”改革落地见效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27000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榆林市发展和改革委员会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99694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常州国家高新区工业企业用地增效工程案例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356234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新北区经济发展局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5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16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471169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吴江工业企业大数据云平台案例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447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吴江区工业和信息化局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17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1398269" indent="-1224914" algn="l" rtl="0" eaLnBrk="0">
                        <a:lnSpc>
                          <a:spcPct val="92000"/>
                        </a:lnSpc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“五化推进”模式持续深化“亩均论英雄”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改革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201295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镇海区经济和信息化局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92075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6162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深化“亩均论英雄”改革</a:t>
                      </a:r>
                      <a:r>
                        <a:rPr sz="1200" kern="0" spc="-2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3.0</a:t>
                      </a:r>
                      <a:r>
                        <a:rPr sz="1200" kern="0" spc="1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实践案例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06375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乐清市经济和信息化局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829"/>
                        </a:lnSpc>
                      </a:pPr>
                      <a:endParaRPr lang="Arial" altLang="Arial" sz="100"/>
                    </a:p>
                    <a:p>
                      <a:pPr marL="92075" algn="l" rtl="0" eaLnBrk="0">
                        <a:lnSpc>
                          <a:spcPct val="76000"/>
                        </a:lnSpc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238759" indent="8636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强体制机制 重改革创新 严评价流程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   </a:t>
                      </a: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全面推进 “亩均论英雄”改革深入实践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600"/>
                    </a:p>
                    <a:p>
                      <a:pPr marL="205104" algn="l" rtl="0" eaLnBrk="0">
                        <a:lnSpc>
                          <a:spcPct val="93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安吉县经济和信息化局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46050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以</a:t>
                      </a:r>
                      <a:r>
                        <a:rPr sz="12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</a:t>
                      </a: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“亩均”评价英雄</a:t>
                      </a:r>
                      <a:r>
                        <a:rPr sz="1200" kern="0" spc="2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</a:t>
                      </a: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以</a:t>
                      </a:r>
                      <a:r>
                        <a:rPr sz="1200" kern="0" spc="-7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金融“贷”动未来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431800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博望区人民政府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669"/>
                        </a:lnSpc>
                      </a:pPr>
                      <a:endParaRPr lang="Arial" altLang="Arial" sz="100"/>
                    </a:p>
                    <a:p>
                      <a:pPr marL="77469" algn="l" rtl="0" eaLnBrk="0">
                        <a:lnSpc>
                          <a:spcPct val="76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715644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山城小县探索工业高产地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897255" indent="-76200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宁国市亩均效益评价办公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室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93700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亩产效益评价机制的</a:t>
                      </a:r>
                      <a:r>
                        <a:rPr sz="1200" kern="0" spc="-2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“经开探索”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205104" indent="-72389" algn="l" rtl="0" eaLnBrk="0">
                        <a:lnSpc>
                          <a:spcPct val="92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淄博经济开发区党工委管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委会工业和科技创新局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15"/>
                        </a:lnSpc>
                      </a:pPr>
                      <a:endParaRPr lang="Arial" altLang="Arial" sz="100"/>
                    </a:p>
                    <a:p>
                      <a:pPr marL="77469" algn="l" rtl="0" eaLnBrk="0">
                        <a:lnSpc>
                          <a:spcPct val="76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1396364" indent="-1269364" algn="l" rtl="0" eaLnBrk="0">
                        <a:lnSpc>
                          <a:spcPct val="92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打好“亩产效益”组合拳 锻造工业发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展新 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引擎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447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岚山区工业和信息化局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  <a:spcBef>
                          <a:spcPts val="5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47942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守正创新打造税收指标评价体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系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"/>
                    </a:p>
                    <a:p>
                      <a:pPr marL="889635" indent="-75120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国家税务总局安徽省税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务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24320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安徽省“亩均论英雄”大数据平台案例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204470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北京泰策科技有限公司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09775" algn="l" rtl="0" eaLnBrk="0">
                        <a:lnSpc>
                          <a:spcPct val="93000"/>
                        </a:lnSpc>
                        <a:spcBef>
                          <a:spcPts val="7"/>
                        </a:spcBef>
                      </a:pPr>
                      <a:r>
                        <a:rPr sz="11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专项创新（</a:t>
                      </a:r>
                      <a:r>
                        <a:rPr sz="12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 </a:t>
                      </a:r>
                      <a:r>
                        <a:rPr sz="11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个</a:t>
                      </a:r>
                      <a:r>
                        <a:rPr sz="11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）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26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1385569" indent="-1300480" algn="l" rtl="0" eaLnBrk="0">
                        <a:lnSpc>
                          <a:spcPct val="92000"/>
                        </a:lnSpc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徐州市工业企业资源集约利用综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合评价系统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案例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0025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徐州市工业和信息化局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27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"/>
                    </a:p>
                    <a:p>
                      <a:pPr marL="315595" indent="-6921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坚持亩均效益评价全要素、全环节覆盖</a:t>
                      </a:r>
                      <a:r>
                        <a:rPr sz="12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  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推动“亩均论英雄”改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革向纵深推进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"/>
                    </a:p>
                    <a:p>
                      <a:pPr marL="424815" indent="-29781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合肥市亩均效益评价工作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领导小组办公室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" name="textbox 20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24" name="textbox 24"/>
          <p:cNvSpPr/>
          <p:nvPr/>
        </p:nvSpPr>
        <p:spPr>
          <a:xfrm>
            <a:off x="3742834" y="9946575"/>
            <a:ext cx="8128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" name="table 26"/>
          <p:cNvGraphicFramePr>
            <a:graphicFrameLocks noGrp="1"/>
          </p:cNvGraphicFramePr>
          <p:nvPr/>
        </p:nvGraphicFramePr>
        <p:xfrm>
          <a:off x="1144523" y="914906"/>
          <a:ext cx="5273040" cy="7037703"/>
        </p:xfrm>
        <a:graphic>
          <a:graphicData uri="http://schemas.openxmlformats.org/drawingml/2006/table">
            <a:tbl>
              <a:tblPr/>
              <a:tblGrid>
                <a:gridCol w="295909"/>
                <a:gridCol w="3056889"/>
                <a:gridCol w="1920239"/>
              </a:tblGrid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4000"/>
                        </a:lnSpc>
                      </a:pPr>
                      <a:endParaRPr lang="Arial" altLang="Arial" sz="100"/>
                    </a:p>
                    <a:p>
                      <a:pPr marL="77469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11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序</a:t>
                      </a:r>
                      <a:endParaRPr lang="FangSong" altLang="FangSong" sz="1100"/>
                    </a:p>
                    <a:p>
                      <a:pPr marL="85725" algn="l" rtl="0" eaLnBrk="0">
                        <a:lnSpc>
                          <a:spcPts val="1391"/>
                        </a:lnSpc>
                      </a:pPr>
                      <a:r>
                        <a:rPr sz="11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号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1228089" algn="l" rtl="0" eaLnBrk="0">
                        <a:lnSpc>
                          <a:spcPct val="99000"/>
                        </a:lnSpc>
                      </a:pPr>
                      <a:r>
                        <a:rPr sz="1100" b="1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案例名称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700"/>
                    </a:p>
                    <a:p>
                      <a:pPr marL="657859" algn="l" rtl="0" eaLnBrk="0">
                        <a:lnSpc>
                          <a:spcPct val="99000"/>
                        </a:lnSpc>
                      </a:pPr>
                      <a:r>
                        <a:rPr sz="1100" b="1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报送单位</a:t>
                      </a:r>
                      <a:endParaRPr lang="FangSong" altLang="FangSong" sz="11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513080" algn="l" rtl="0" eaLnBrk="0">
                        <a:lnSpc>
                          <a:spcPct val="93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盘活存量求增量 提高亩均效益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21018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吉安市工业和信息化局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746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100"/>
                    </a:p>
                    <a:p>
                      <a:pPr marL="617219" algn="l" rtl="0" eaLnBrk="0">
                        <a:lnSpc>
                          <a:spcPct val="83000"/>
                        </a:lnSpc>
                        <a:spcBef>
                          <a:spcPts val="1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创新“亩产效益”评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价机制</a:t>
                      </a:r>
                      <a:endParaRPr lang="FangSong" altLang="FangSong" sz="1200"/>
                    </a:p>
                    <a:p>
                      <a:pPr marL="704215" algn="l" rtl="0" eaLnBrk="0">
                        <a:lnSpc>
                          <a:spcPts val="1455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助力工业经济高质量发展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206375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东营市工业和信息化局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80644" algn="l" rtl="0" eaLnBrk="0">
                        <a:lnSpc>
                          <a:spcPct val="76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30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32079" algn="l" rtl="0" eaLnBrk="0">
                        <a:lnSpc>
                          <a:spcPct val="94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坚持市县一体 全力攻坚“亩产效益”改革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8279" algn="l" rtl="0" eaLnBrk="0">
                        <a:lnSpc>
                          <a:spcPct val="93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济宁市工业和信息化局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80644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89217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细化评价 创新应用</a:t>
                      </a:r>
                      <a:endParaRPr lang="FangSong" altLang="FangSong" sz="1200"/>
                    </a:p>
                    <a:p>
                      <a:pPr marL="315595" algn="l" rtl="0" eaLnBrk="0">
                        <a:lnSpc>
                          <a:spcPct val="87000"/>
                        </a:lnSpc>
                        <a:spcBef>
                          <a:spcPts val="43"/>
                        </a:spcBef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推动“亩产效益”评价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改革走深走实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357504" algn="l" rtl="0" eaLnBrk="0">
                        <a:lnSpc>
                          <a:spcPct val="94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海市工业和信息化局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10"/>
                        </a:lnSpc>
                      </a:pPr>
                      <a:endParaRPr lang="Arial" altLang="Arial" sz="100"/>
                    </a:p>
                    <a:p>
                      <a:pPr marL="80644" algn="l" rtl="0" eaLnBrk="0">
                        <a:lnSpc>
                          <a:spcPct val="76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544194" indent="-12382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构建“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1+1+5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”评价结果  用机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制    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推动要素向高产高效领域集中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3050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日照市工业和信息化局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774"/>
                        </a:lnSpc>
                      </a:pPr>
                      <a:endParaRPr lang="Arial" altLang="Arial" sz="100"/>
                    </a:p>
                    <a:p>
                      <a:pPr marL="80644" algn="l" rtl="0" eaLnBrk="0">
                        <a:lnSpc>
                          <a:spcPct val="76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620394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产业园区</a:t>
                      </a:r>
                      <a:r>
                        <a:rPr sz="1200" kern="0" spc="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</a:t>
                      </a: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“三优化三提升”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512444" indent="-38227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无锡高新区（新吴区）工  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80644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25754" algn="l" rtl="0" eaLnBrk="0">
                        <a:lnSpc>
                          <a:spcPct val="94000"/>
                        </a:lnSpc>
                        <a:spcBef>
                          <a:spcPts val="7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“亩均论英雄”改革赋能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园区提质增效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738505" indent="-606425" algn="l" rtl="0" eaLnBrk="0">
                        <a:lnSpc>
                          <a:spcPct val="92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淮南经济技术开发区管理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委员会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49"/>
                        </a:lnSpc>
                      </a:pPr>
                      <a:endParaRPr lang="Arial" altLang="Arial" sz="100"/>
                    </a:p>
                    <a:p>
                      <a:pPr marL="80644" algn="l" rtl="0" eaLnBrk="0">
                        <a:lnSpc>
                          <a:spcPct val="76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600709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向资源要效益</a:t>
                      </a:r>
                      <a:r>
                        <a:rPr sz="1200" kern="0" spc="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</a:t>
                      </a: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以绿色促发展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0660" algn="l" rtl="0" eaLnBrk="0">
                        <a:lnSpc>
                          <a:spcPct val="94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建湖县工业和信息化局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800"/>
                    </a:p>
                    <a:p>
                      <a:pPr marL="80644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36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1380489" indent="-1290319" algn="l" rtl="0" eaLnBrk="0">
                        <a:lnSpc>
                          <a:spcPct val="92000"/>
                        </a:lnSpc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深化“亩均论英雄”实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施全域存量工业提质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增效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736600" indent="-612775" algn="l" rtl="0" eaLnBrk="0">
                        <a:lnSpc>
                          <a:spcPct val="92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钱塘区经济信息化和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科学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技术局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58"/>
                        </a:lnSpc>
                      </a:pPr>
                      <a:endParaRPr lang="Arial" altLang="Arial" sz="100"/>
                    </a:p>
                    <a:p>
                      <a:pPr marL="80644" algn="l" rtl="0" eaLnBrk="0">
                        <a:lnSpc>
                          <a:spcPct val="76000"/>
                        </a:lnSpc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37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401954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“四链”融合推进海岛工业全域治理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0660" algn="l" rtl="0" eaLnBrk="0">
                        <a:lnSpc>
                          <a:spcPct val="93000"/>
                        </a:lnSpc>
                        <a:spcBef>
                          <a:spcPts val="6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岱山县经济和信息化局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80644" algn="l" rtl="0" eaLnBrk="0">
                        <a:lnSpc>
                          <a:spcPct val="76000"/>
                        </a:lnSpc>
                        <a:spcBef>
                          <a:spcPts val="4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38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49554" algn="l" rtl="0" eaLnBrk="0">
                        <a:lnSpc>
                          <a:spcPct val="94000"/>
                        </a:lnSpc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“亩均论英雄”及闲置土地高效配置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改革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5104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安福县工业和信息化局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80644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39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1153794" indent="-1025525" algn="l" rtl="0" eaLnBrk="0">
                        <a:lnSpc>
                          <a:spcPct val="92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把好亩产效益方向盘 驶向工业经济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高质量  发展快车道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43751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崂山区人民政府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7000"/>
                        </a:lnSpc>
                      </a:pPr>
                      <a:endParaRPr lang="Arial" altLang="Arial" sz="1000"/>
                    </a:p>
                    <a:p>
                      <a:pPr marL="76835" algn="l" rtl="0" eaLnBrk="0">
                        <a:lnSpc>
                          <a:spcPct val="76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40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31"/>
                        </a:lnSpc>
                      </a:pPr>
                      <a:endParaRPr lang="Arial" altLang="Arial" sz="100"/>
                    </a:p>
                    <a:p>
                      <a:pPr marL="125095" algn="l" rtl="0" eaLnBrk="0">
                        <a:lnSpc>
                          <a:spcPct val="93000"/>
                        </a:lnSpc>
                      </a:pP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用好“亩均”指挥棒 传统产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业焕发新活力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"/>
                    </a:p>
                    <a:p>
                      <a:pPr marL="130175" algn="l" rtl="0" eaLnBrk="0">
                        <a:lnSpc>
                          <a:spcPct val="94000"/>
                        </a:lnSpc>
                      </a:pPr>
                      <a:r>
                        <a:rPr sz="1200" kern="0" spc="-8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东营区工业和信息化局、</a:t>
                      </a:r>
                      <a:endParaRPr lang="FangSong" altLang="FangSong" sz="1200"/>
                    </a:p>
                    <a:p>
                      <a:pPr marL="679450" indent="-541019" algn="l" rtl="0" eaLnBrk="0">
                        <a:lnSpc>
                          <a:spcPct val="94000"/>
                        </a:lnSpc>
                        <a:spcBef>
                          <a:spcPts val="63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国家税务总局东营市东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营  </a:t>
                      </a:r>
                      <a:r>
                        <a:rPr sz="1200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区税务局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4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6835" algn="l" rtl="0" eaLnBrk="0">
                        <a:lnSpc>
                          <a:spcPct val="76000"/>
                        </a:lnSpc>
                        <a:spcBef>
                          <a:spcPts val="3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41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100"/>
                    </a:p>
                    <a:p>
                      <a:pPr marL="1310005" indent="-1176655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实施“亩产效益”评价 助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推工业经济高质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量发展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432434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邹城市人民政府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6835" algn="l" rtl="0" eaLnBrk="0">
                        <a:lnSpc>
                          <a:spcPct val="76000"/>
                        </a:lnSpc>
                        <a:spcBef>
                          <a:spcPts val="5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42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98450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以亩均论英雄 促进制造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业高质量发展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205104" algn="l" rtl="0" eaLnBrk="0">
                        <a:lnSpc>
                          <a:spcPct val="94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黄埔区工业和信息化局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76835" algn="l" rtl="0" eaLnBrk="0">
                        <a:lnSpc>
                          <a:spcPct val="76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43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100"/>
                    </a:p>
                    <a:p>
                      <a:pPr marL="772794" indent="-448944" algn="l" rtl="0" eaLnBrk="0">
                        <a:lnSpc>
                          <a:spcPct val="92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实施制造业高质量发展综合评价改革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   </a:t>
                      </a: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推动要素资源高效配置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32079" algn="l" rtl="0" eaLnBrk="0">
                        <a:lnSpc>
                          <a:spcPct val="93000"/>
                        </a:lnSpc>
                        <a:spcBef>
                          <a:spcPts val="7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高明区经济和科技促进局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327"/>
                        </a:lnSpc>
                      </a:pPr>
                      <a:endParaRPr lang="Arial" altLang="Arial" sz="100"/>
                    </a:p>
                    <a:p>
                      <a:pPr marL="76835" algn="l" rtl="0" eaLnBrk="0">
                        <a:lnSpc>
                          <a:spcPct val="76000"/>
                        </a:lnSpc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44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1461769" indent="-1288414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“四维一体”组织开展“亩均论英雄”评价</a:t>
                      </a:r>
                      <a:r>
                        <a:rPr sz="12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</a:t>
                      </a:r>
                      <a:r>
                        <a:rPr sz="12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工作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293370" indent="-168910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勉县“亩均论英雄”综合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改革领导小组办公室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5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76835" algn="l" rtl="0" eaLnBrk="0">
                        <a:lnSpc>
                          <a:spcPct val="76000"/>
                        </a:lnSpc>
                        <a:spcBef>
                          <a:spcPts val="4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45</a:t>
                      </a:r>
                      <a:endParaRPr lang="Times New Roman" altLang="Times New Roma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"/>
                    </a:p>
                    <a:p>
                      <a:pPr marL="1385569" indent="-1289050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宁博一体化高新区产业园建设项目一期工程</a:t>
                      </a:r>
                      <a:r>
                        <a:rPr sz="1200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  </a:t>
                      </a: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案例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"/>
                    </a:p>
                    <a:p>
                      <a:pPr marL="812165" indent="-668655" algn="l" rtl="0" eaLnBrk="0">
                        <a:lnSpc>
                          <a:spcPct val="93000"/>
                        </a:lnSpc>
                        <a:spcBef>
                          <a:spcPts val="1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中国农业发展银行安徽省  </a:t>
                      </a:r>
                      <a:r>
                        <a:rPr sz="12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FangSong"/>
                          <a:ea typeface="FangSong"/>
                          <a:cs typeface="FangSong"/>
                        </a:rPr>
                        <a:t>分行</a:t>
                      </a:r>
                      <a:endParaRPr lang="FangSong" altLang="FangSong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8" name="textbox 28"/>
          <p:cNvSpPr/>
          <p:nvPr/>
        </p:nvSpPr>
        <p:spPr>
          <a:xfrm>
            <a:off x="1138098" y="8020446"/>
            <a:ext cx="5292725" cy="1520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38"/>
              </a:lnSpc>
            </a:pPr>
            <a:endParaRPr lang="Arial" altLang="Arial" sz="100"/>
          </a:p>
          <a:p>
            <a:pPr marL="14604" algn="l" rtl="0" eaLnBrk="0">
              <a:lnSpc>
                <a:spcPct val="98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注：按照行政区划排序，排名不分先后。                     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来源：中国信息通信研究院</a:t>
            </a:r>
            <a:endParaRPr lang="FangSong" altLang="FangSong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2745" algn="l" rtl="0" eaLnBrk="0">
              <a:lnSpc>
                <a:spcPct val="89000"/>
              </a:lnSpc>
              <a:spcBef>
                <a:spcPts val="397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从典型案例看，各地推动“亩均论英雄”改革呈现以下几方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面亮</a:t>
            </a:r>
            <a:endParaRPr lang="FangSong" altLang="FangSong" sz="1300"/>
          </a:p>
          <a:p>
            <a:pPr marL="12700" indent="15875" algn="l" rtl="0" eaLnBrk="0">
              <a:lnSpc>
                <a:spcPct val="205000"/>
              </a:lnSpc>
              <a:spcBef>
                <a:spcPts val="8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点：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一是强化组织领导深化机制保障协调。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各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地构建“行政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政策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考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核”三位一体组织体系，省市县联动和各部门协同推进，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通过成立领</a:t>
            </a:r>
            <a:endParaRPr lang="FangSong" altLang="FangSong" sz="1300"/>
          </a:p>
        </p:txBody>
      </p:sp>
      <p:sp>
        <p:nvSpPr>
          <p:cNvPr id="30" name="textbox 30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3745150" y="9946575"/>
            <a:ext cx="7873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textbox 36"/>
          <p:cNvSpPr/>
          <p:nvPr/>
        </p:nvSpPr>
        <p:spPr>
          <a:xfrm>
            <a:off x="1136774" y="1013185"/>
            <a:ext cx="5342890" cy="8543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46"/>
              </a:lnSpc>
            </a:pPr>
            <a:endParaRPr lang="Arial" altLang="Arial" sz="100"/>
          </a:p>
          <a:p>
            <a:pPr marL="22859" algn="l" rtl="0" eaLnBrk="0">
              <a:lnSpc>
                <a:spcPct val="99000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导小组、工  小组、亩均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效益办等和出台配套办法、工  细则、操</a:t>
            </a:r>
            <a:endParaRPr lang="FangSong" altLang="FangSong" sz="1300"/>
          </a:p>
          <a:p>
            <a:pPr marL="22225" algn="l" rtl="0" eaLnBrk="0">
              <a:lnSpc>
                <a:spcPct val="89000"/>
              </a:lnSpc>
              <a:spcBef>
                <a:spcPts val="1572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手册等保障落实，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评价手段上正向激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励和反向推动相结合，评价方式</a:t>
            </a:r>
            <a:endParaRPr lang="FangSong" altLang="FangSong" sz="1300"/>
          </a:p>
          <a:p>
            <a:pPr marL="12700" indent="5714" algn="l" rtl="0" eaLnBrk="0">
              <a:lnSpc>
                <a:spcPct val="200000"/>
              </a:lnSpc>
              <a:spcBef>
                <a:spcPts val="173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上地企相结合，评价主体上实现全覆盖。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二是评价体系聚焦高质量且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彰显特色。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各地构建的评价体系聚焦高质量发展的统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一要求，同时兼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顾发展基础、行业特点和企业现实，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核心指标的基础上增加动态指标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且分行业、有豁免，还探索设立加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分项或扣分项， 做到因地制宜，不 断丰富、迭代和优化。</a:t>
            </a:r>
            <a:r>
              <a:rPr sz="1300" kern="0" spc="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三是推动数字化赋能和平台建设应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。部分地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区推动建立高效公开的数字化应用平台，摸清企业销售、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税收、用地、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用工、用能、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排污等“家底”，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构建“企业全景画像”，形成“企业体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检报告”，实现“可视化、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可评价、可管控、可反馈”，评价结果及时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推送给企业， 实现一企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一策定向服务。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四是结果应用上实施差异化要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素配置。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各地坚持利用效率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高，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要素供给多，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依据亩均效益综合评价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结果，在用地、用能、</a:t>
            </a:r>
            <a:r>
              <a:rPr sz="1300" kern="0" spc="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排污、科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技、金融、财政、 人才、评优等方面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实行差异化要素配置， 促进资源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要素向优质企业集聚，引导潜力企业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提档升级，低效企业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转型退出。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五是深化对企精准服务减轻企业负担</a:t>
            </a:r>
            <a:r>
              <a:rPr sz="1300" b="1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部分地区依托企业亩均效益综合评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价和资源要素优化配置， 从加强政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策供给、加大要素保障、加快平台赋能等做好对企保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障，从优化政务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服务、针对性帮扶指导和提升发展环境等深化对企服务，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从加大财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支持、加强金融服务和优化税收体系加大对企支持，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多措并举减轻企 业负担。</a:t>
            </a:r>
            <a:r>
              <a:rPr sz="13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六是积极盘活低效用地实现“腾笼换鸟”。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部分地区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出台低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效用地分类处置办法，推动低效企业改建小微企业园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，探索形成兼并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重组、 招引复苏、标杆扩张、改造提升等盘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活提升方式，</a:t>
            </a:r>
            <a:r>
              <a:rPr sz="1300" kern="0" spc="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结合低效用</a:t>
            </a:r>
            <a:endParaRPr lang="FangSong" altLang="FangSong" sz="1300"/>
          </a:p>
        </p:txBody>
      </p:sp>
      <p:sp>
        <p:nvSpPr>
          <p:cNvPr id="38" name="textbox 38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42" name="textbox 42"/>
          <p:cNvSpPr/>
          <p:nvPr/>
        </p:nvSpPr>
        <p:spPr>
          <a:xfrm>
            <a:off x="3742255" y="9946575"/>
            <a:ext cx="81914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textbox 44"/>
          <p:cNvSpPr/>
          <p:nvPr/>
        </p:nvSpPr>
        <p:spPr>
          <a:xfrm>
            <a:off x="1134270" y="1013185"/>
            <a:ext cx="5382259" cy="8580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15240" algn="l" rtl="0" eaLnBrk="0">
              <a:lnSpc>
                <a:spcPct val="8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地企业生产经营情  实行“一企一策”，同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时大力推广“亩均英雄贷”</a:t>
            </a:r>
            <a:endParaRPr lang="FangSong" altLang="FangSong" sz="1300"/>
          </a:p>
          <a:p>
            <a:pPr marL="26669" indent="-8254" algn="l" rtl="0" eaLnBrk="0">
              <a:lnSpc>
                <a:spcPct val="204000"/>
              </a:lnSpc>
              <a:spcBef>
                <a:spcPts val="29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金融服务模式， 助力低效用地实现“腾笼换鸟”和“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科技—产业—金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融”</a:t>
            </a:r>
            <a:r>
              <a:rPr sz="13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良性循环。</a:t>
            </a:r>
            <a:endParaRPr lang="FangSong" altLang="FangSong" sz="1300"/>
          </a:p>
          <a:p>
            <a:pPr marL="427355" algn="l" rtl="0" eaLnBrk="0">
              <a:lnSpc>
                <a:spcPct val="96000"/>
              </a:lnSpc>
              <a:spcBef>
                <a:spcPts val="1249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</a:t>
            </a:r>
            <a:r>
              <a:rPr sz="1600" kern="0" spc="-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年度“亩均论英雄”全国十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大改革标杆案例</a:t>
            </a:r>
            <a:endParaRPr lang="SimHei" altLang="SimHei" sz="1600"/>
          </a:p>
          <a:p>
            <a:pPr marL="526415" algn="l" rtl="0" eaLnBrk="0">
              <a:lnSpc>
                <a:spcPct val="87000"/>
              </a:lnSpc>
              <a:spcBef>
                <a:spcPts val="1049"/>
              </a:spcBef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（一）深化“亩均论英雄”改革</a:t>
            </a:r>
            <a:r>
              <a:rPr sz="15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加快塑造产业竞争新</a:t>
            </a:r>
            <a:endParaRPr lang="KaiTi" altLang="KaiTi" sz="1500"/>
          </a:p>
          <a:p>
            <a:pPr marL="12700" algn="l" rtl="0" eaLnBrk="0">
              <a:lnSpc>
                <a:spcPts val="3119"/>
              </a:lnSpc>
            </a:pP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优势（浙江省经济和信息化厅）</a:t>
            </a:r>
            <a:endParaRPr lang="KaiTi" altLang="KaiTi" sz="15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452755" algn="l" rtl="0" eaLnBrk="0">
              <a:lnSpc>
                <a:spcPct val="91000"/>
              </a:lnSpc>
              <a:spcBef>
                <a:spcPts val="397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【概述】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浙江在全国率先实施“亩均论英雄”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改革，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出台全国首</a:t>
            </a:r>
            <a:endParaRPr lang="FangSong" altLang="FangSong" sz="1300"/>
          </a:p>
          <a:p>
            <a:pPr marL="13334" indent="4444" algn="l" rtl="0" eaLnBrk="0">
              <a:lnSpc>
                <a:spcPct val="200000"/>
              </a:lnSpc>
              <a:spcBef>
                <a:spcPts val="126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个省级指导性文件。主要做法是通过开展亩均效益综合评价，配套实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施用地、用能、</a:t>
            </a: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金融、财政、 排污等要素优化配置政策，引导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地区走“重效益、重创新、</a:t>
            </a:r>
            <a:r>
              <a:rPr sz="1300" kern="0" spc="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少消耗”的高质量发展道路，实现要素优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化配置，</a:t>
            </a:r>
            <a:r>
              <a:rPr sz="1300" kern="0" spc="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全要素生产率提升， 产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业转型升级。经过多年实践，</a:t>
            </a:r>
            <a:r>
              <a:rPr sz="1300" kern="0" spc="3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浙江亩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均效益稳步提升，</a:t>
            </a:r>
            <a:r>
              <a:rPr sz="1300" kern="0" spc="4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2017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年到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年，全省规上工业亩均税收从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25.2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亩提高到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34.8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亩均增加值从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103.2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亩提高到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176.9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亩，规上工业企业全员劳动生产率从每人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21.6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元提高到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29.6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万元，规上制造业企业研发费用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占营业收入的比重提高到</a:t>
            </a:r>
            <a:r>
              <a:rPr sz="13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3.11%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国家发展改革委、工业和信息化部向全国推广浙江“亩均论英雄”改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革实践经验，《人民日报》、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新华社、 央视新闻联播、央视专题片《人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类文明新形态—</a:t>
            </a:r>
            <a:r>
              <a:rPr sz="1300" kern="0" spc="-4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中国式现代化》等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先后报道浙江“亩均论英雄”改革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做法成效。改革影响辐射全国，已在全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国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多个省市推行。</a:t>
            </a:r>
            <a:endParaRPr lang="FangSong" altLang="FangSong" sz="1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440055" algn="l" rtl="0" eaLnBrk="0">
              <a:lnSpc>
                <a:spcPct val="99000"/>
              </a:lnSpc>
              <a:spcBef>
                <a:spcPts val="486"/>
              </a:spcBef>
            </a:pP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经验做法</a:t>
            </a:r>
            <a:endParaRPr lang="KaiTi" altLang="KaiTi" sz="16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82904" algn="l" rtl="0" eaLnBrk="0">
              <a:lnSpc>
                <a:spcPct val="89000"/>
              </a:lnSpc>
              <a:spcBef>
                <a:spcPts val="39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浙江“七山一水两分田”，资源、能源、环境约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束一直是困扰经</a:t>
            </a:r>
            <a:endParaRPr lang="FangSong" altLang="FangSong" sz="1300"/>
          </a:p>
          <a:p>
            <a:pPr marL="24765" algn="l" rtl="0" eaLnBrk="0">
              <a:lnSpc>
                <a:spcPts val="3119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济发展的难题。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2006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绍兴县率先开展“亩产论英雄”，探索破解</a:t>
            </a:r>
            <a:endParaRPr lang="FangSong" altLang="FangSong" sz="1300"/>
          </a:p>
        </p:txBody>
      </p:sp>
      <p:sp>
        <p:nvSpPr>
          <p:cNvPr id="46" name="textbox 46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3745961" y="9948196"/>
            <a:ext cx="78105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0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textbox 52"/>
          <p:cNvSpPr/>
          <p:nvPr/>
        </p:nvSpPr>
        <p:spPr>
          <a:xfrm>
            <a:off x="1135183" y="1013185"/>
            <a:ext cx="5381625" cy="85413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23495" algn="l" rtl="0" eaLnBrk="0">
              <a:lnSpc>
                <a:spcPct val="89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资源环境约束、转变经济发展方式的有效途径。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2017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浙江全面实</a:t>
            </a:r>
            <a:endParaRPr lang="FangSong" altLang="FangSong" sz="1300"/>
          </a:p>
          <a:p>
            <a:pPr marL="14604" indent="1905" algn="l" rtl="0" eaLnBrk="0">
              <a:lnSpc>
                <a:spcPct val="201000"/>
              </a:lnSpc>
              <a:spcBef>
                <a:spcPts val="65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施“亩均论英雄”改革，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年浙江省政府出台《关于深化“亩均论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英雄”改革的指导意见》，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2019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年浙江省政府办公厅出台《关于深化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制造业企业资源要素优化配置改革的若干意见》，促进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改革向纵深发展，通过开展亩均效益综合评价，</a:t>
            </a:r>
            <a:r>
              <a:rPr sz="13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引导要素优化配置，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提高全要素生产率，促进产业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转型升级和经济高质量发展。</a:t>
            </a:r>
            <a:endParaRPr lang="FangSong" altLang="FangSong" sz="1300"/>
          </a:p>
          <a:p>
            <a:pPr marL="382270" algn="l" rtl="0" eaLnBrk="0">
              <a:lnSpc>
                <a:spcPct val="91000"/>
              </a:lnSpc>
              <a:spcBef>
                <a:spcPts val="1577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围绕“论什么”，构建亩均效益评价体系。一是“论”六大核心指</a:t>
            </a:r>
            <a:endParaRPr lang="SimHei" altLang="SimHei" sz="1300"/>
          </a:p>
          <a:p>
            <a:pPr marL="15875" indent="-3175" algn="l" rtl="0" eaLnBrk="0">
              <a:lnSpc>
                <a:spcPct val="200000"/>
              </a:lnSpc>
              <a:spcBef>
                <a:spcPts val="135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标， 算好经济账  资源账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环境账。</a:t>
            </a:r>
            <a:r>
              <a:rPr sz="13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以亩均税收、亩均增加值、全员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劳动生产率、研发投入强度、 单位能耗增加值、单位排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放增加值为核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心指标， 全面建立涵盖工业、服务业以及各类园区平台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的亩均效益评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价指标体系。打通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个省级有关部门</a:t>
            </a: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132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00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万条数据，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开发浙里“亩均论英雄”数字化场景应用， 让“评价数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据多跑路、基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层企业少跑腿”。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浙江省实现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规上工业企业和用地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亩以上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的规下工业企业亩均效益综合评价全覆盖，在全省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万余家工业企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业中牢固树立“重效益、重创新、</a:t>
            </a:r>
            <a:r>
              <a:rPr sz="1300" kern="0" spc="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少消耗”的高质量发展导向。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“论”企业发展实绩，</a:t>
            </a:r>
            <a:r>
              <a:rPr sz="13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让评价体系更为科学合理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。评价过程突出分类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分业， 对民生保障类、</a:t>
            </a:r>
            <a:r>
              <a:rPr sz="13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科技创新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类、新兴产业培育类、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产业链关键环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节企业等加大扶持培育力度；对初创企业、“小升规”企业、重大项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目建设期内企业等，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视情设置一定过渡期暂不评价；对高耗能高排放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行业加大单位能耗增加值、单位排放增加值等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绿色发展指标的权重。 同时， 鼓励各地结合当地发展基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础和产业特色，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丰富评价指标体系，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既遵照全省统一的要求，又充分彰显地方特点，符合企业现实需求。</a:t>
            </a:r>
            <a:endParaRPr lang="FangSong" altLang="FangSong" sz="1300"/>
          </a:p>
        </p:txBody>
      </p:sp>
      <p:sp>
        <p:nvSpPr>
          <p:cNvPr id="54" name="textbox 54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3745382" y="9946575"/>
            <a:ext cx="7873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textbox 60"/>
          <p:cNvSpPr/>
          <p:nvPr/>
        </p:nvSpPr>
        <p:spPr>
          <a:xfrm>
            <a:off x="1135446" y="1012301"/>
            <a:ext cx="5348604" cy="8543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11"/>
              </a:lnSpc>
            </a:pPr>
            <a:endParaRPr lang="Arial" altLang="Arial" sz="100"/>
          </a:p>
          <a:p>
            <a:pPr marL="382270" algn="l" rtl="0" eaLnBrk="0">
              <a:lnSpc>
                <a:spcPct val="91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围绕“怎么论”，建立正向激励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反向推动的工作机制。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一是加</a:t>
            </a:r>
            <a:endParaRPr lang="SimHei" altLang="SimHei" sz="1300"/>
          </a:p>
          <a:p>
            <a:pPr marL="15240" algn="l" rtl="0" eaLnBrk="0">
              <a:lnSpc>
                <a:spcPct val="200000"/>
              </a:lnSpc>
              <a:spcBef>
                <a:spcPts val="130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大正向激励力度。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坚持利用效率高， 要素供给多， 全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省统一、规范实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施、政策协同，依据亩均效益综合评价结果，配套实施金融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、用地、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用能、 排污、财政等要素优化配置政策，对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类企业给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予优先支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持，促进资源要素向亩均效益高的企业集聚，努力实现以最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小的资源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环境消耗换取最大的发展效益。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浙江省针对亩均效益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类企业，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优先支持财政奖补资金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289.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亿元，优先支持用地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7.5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有力促进了企业、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产业转型升级。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将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论英雄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改革理念前移，融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入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标准地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改革， 发挥改革共振效应。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二是加大反向推动力度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。深入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实施制造业“腾笼换鸟、凤凰涅槃”攻坚行动，加强对低效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用地（企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业）的分类帮扶、综合治理。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利用大数据精准识别低效工业地块、园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区、企业，</a:t>
            </a:r>
            <a:r>
              <a:rPr sz="1300" kern="0" spc="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落实属地政府主体责任和职能部门协同责任，</a:t>
            </a: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兼并重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组、整体腾退、搬迁入园、改造提升、</a:t>
            </a:r>
            <a:r>
              <a:rPr sz="1300" kern="0" spc="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依法整治等途径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系统治理， 帮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扶一批低效企业提质增效，</a:t>
            </a:r>
            <a:r>
              <a:rPr sz="1300" kern="0" spc="4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同步  展“可连片、可整合、可利用”产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业新空间。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2021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年至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推动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16598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家高耗低效企业改造提升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或依法退出，盘活用地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22.7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腾出用能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566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万吨标准煤。</a:t>
            </a:r>
            <a:endParaRPr lang="FangSong" altLang="FangSong" sz="1300"/>
          </a:p>
          <a:p>
            <a:pPr marL="381634" algn="l" rtl="0" eaLnBrk="0">
              <a:lnSpc>
                <a:spcPct val="91000"/>
              </a:lnSpc>
              <a:spcBef>
                <a:spcPts val="1566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围绕“谁英雄”，加快形成比学赶超浓厚氛围。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一是通过公开公</a:t>
            </a:r>
            <a:endParaRPr lang="SimHei" altLang="SimHei" sz="1300"/>
          </a:p>
          <a:p>
            <a:pPr marL="12700" indent="6350" algn="l" rtl="0" eaLnBrk="0">
              <a:lnSpc>
                <a:spcPct val="201000"/>
              </a:lnSpc>
              <a:spcBef>
                <a:spcPts val="65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正评价，</a:t>
            </a:r>
            <a:r>
              <a:rPr sz="1300" kern="0" spc="3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让“英雄”有地位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。创新实施“亩均效益领跑者”行动。每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年择优遴选出一批制造业、服务业、开发区、高新区、</a:t>
            </a: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特色小镇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、小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微企业园“亩均效益领跑者”，在全省制造业大会上予以表彰。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开发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“亩均发展指数”，对每一家企业形成“亩均体检报告”，通过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数字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化应用将结果推送给企业，</a:t>
            </a:r>
            <a:r>
              <a:rPr sz="1300" kern="0" spc="4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目前浙江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省已有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40591</a:t>
            </a:r>
            <a:r>
              <a:rPr sz="13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家企业得到推送。</a:t>
            </a:r>
            <a:endParaRPr lang="FangSong" altLang="FangSong" sz="1300"/>
          </a:p>
        </p:txBody>
      </p:sp>
      <p:sp>
        <p:nvSpPr>
          <p:cNvPr id="62" name="textbox 62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3744687" y="9948196"/>
            <a:ext cx="79375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35"/>
              </a:lnSpc>
            </a:pPr>
            <a:endParaRPr lang="Arial" altLang="Arial" sz="100"/>
          </a:p>
          <a:p>
            <a:pPr marL="12700" algn="l" rtl="0" eaLnBrk="0">
              <a:lnSpc>
                <a:spcPct val="7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68"/>
          <p:cNvSpPr/>
          <p:nvPr/>
        </p:nvSpPr>
        <p:spPr>
          <a:xfrm>
            <a:off x="1133090" y="1012575"/>
            <a:ext cx="5264784" cy="33737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24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企业可据此详细了解自身各指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标情况，对标所在行业、所在区域以及</a:t>
            </a:r>
            <a:endParaRPr lang="FangSong" altLang="FangSong" sz="1300"/>
          </a:p>
          <a:p>
            <a:pPr marL="12700" algn="l" rtl="0" eaLnBrk="0">
              <a:lnSpc>
                <a:spcPct val="200000"/>
              </a:lnSpc>
              <a:spcBef>
                <a:spcPts val="24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全省标杆值、平均值情况，精准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分析差距和优势，形成争先进、促提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升的浓厚氛围。</a:t>
            </a:r>
            <a:r>
              <a:rPr sz="1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二是通过“提高亩均效益十法”,</a:t>
            </a:r>
            <a:r>
              <a:rPr sz="1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让“英雄”越来越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b="1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针对低效企业面临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的共性问题，总结推广腾笼换鸟法、机器换人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法、空间换地法、电商换市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法、品牌增值法、兼并提效法、管理增效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法、循环利用法、设计赋值法、新品迭代法等“提高亩均效益十法”,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从土地资源、空间利用、生产模式、品牌赋能等方面，精准瞄准企业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的痛点，有针对性加强帮扶指导，帮助低效企业提升亩均效益，让“英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雄”竞相涌现。</a:t>
            </a:r>
            <a:endParaRPr lang="FangSong" altLang="FangSong" sz="1300"/>
          </a:p>
        </p:txBody>
      </p:sp>
      <p:sp>
        <p:nvSpPr>
          <p:cNvPr id="70" name="textbox 70"/>
          <p:cNvSpPr/>
          <p:nvPr/>
        </p:nvSpPr>
        <p:spPr>
          <a:xfrm>
            <a:off x="1133090" y="6912264"/>
            <a:ext cx="5288279" cy="2654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79"/>
              </a:lnSpc>
            </a:pPr>
            <a:endParaRPr lang="Arial" altLang="Arial" sz="100"/>
          </a:p>
          <a:p>
            <a:pPr marL="3562350" algn="l" rtl="0" eaLnBrk="0">
              <a:lnSpc>
                <a:spcPct val="85000"/>
              </a:lnSpc>
            </a:pPr>
            <a:r>
              <a:rPr sz="11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来源：浙江省经济和信息化厅</a:t>
            </a:r>
            <a:endParaRPr lang="FangSong" altLang="FangSong" sz="1100"/>
          </a:p>
          <a:p>
            <a:pPr marL="1873250" algn="l" rtl="0" eaLnBrk="0">
              <a:lnSpc>
                <a:spcPts val="2445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</a:t>
            </a:r>
            <a:r>
              <a:rPr sz="1100" kern="0" spc="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1</a:t>
            </a:r>
            <a:r>
              <a:rPr sz="1100" kern="0" spc="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企业亩均体检报告</a:t>
            </a:r>
            <a:endParaRPr lang="FangSong" altLang="FangSong" sz="11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415290" algn="l" rtl="0" eaLnBrk="0">
              <a:lnSpc>
                <a:spcPct val="100000"/>
              </a:lnSpc>
              <a:spcBef>
                <a:spcPts val="491"/>
              </a:spcBef>
            </a:pPr>
            <a:r>
              <a:rPr sz="1600" b="1" kern="0" spc="-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2.取得成效</a:t>
            </a:r>
            <a:endParaRPr lang="KaiTi" altLang="KaiTi" sz="16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374650" algn="l" rtl="0" eaLnBrk="0">
              <a:lnSpc>
                <a:spcPct val="89000"/>
              </a:lnSpc>
              <a:spcBef>
                <a:spcPts val="398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浙江持之以恒实施“八八战略”,深化推进“亩均论英雄”改革，</a:t>
            </a:r>
            <a:endParaRPr lang="FangSong" altLang="FangSong" sz="1300"/>
          </a:p>
          <a:p>
            <a:pPr marL="12700" algn="l" rtl="0" eaLnBrk="0">
              <a:lnSpc>
                <a:spcPct val="201000"/>
              </a:lnSpc>
              <a:spcBef>
                <a:spcPts val="43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着力破解“成长的烦恼”,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随着指标体系、政策体系、工作体系、评价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体系的不断完善，改革的“四梁八柱”逐步建起、不断夯实，资源利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用效率和经济发展质量显著提高，为奋力谱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写中国式现代化浙江新篇</a:t>
            </a:r>
            <a:endParaRPr lang="FangSong" altLang="FangSong" sz="1300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98204" y="4438616"/>
            <a:ext cx="5010110" cy="2438416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2308977" y="544305"/>
            <a:ext cx="2941320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85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亩 均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英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雄 ”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 革 典 型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例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集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2 3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900"/>
          </a:p>
        </p:txBody>
      </p:sp>
      <p:sp>
        <p:nvSpPr>
          <p:cNvPr id="76" name="rect"/>
          <p:cNvSpPr/>
          <p:nvPr/>
        </p:nvSpPr>
        <p:spPr>
          <a:xfrm>
            <a:off x="1126747" y="665476"/>
            <a:ext cx="5308592" cy="571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textbox 78"/>
          <p:cNvSpPr/>
          <p:nvPr/>
        </p:nvSpPr>
        <p:spPr>
          <a:xfrm>
            <a:off x="3723911" y="9953505"/>
            <a:ext cx="69214" cy="113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6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extbox 80"/>
          <p:cNvSpPr/>
          <p:nvPr/>
        </p:nvSpPr>
        <p:spPr>
          <a:xfrm>
            <a:off x="1134494" y="1013185"/>
            <a:ext cx="5431154" cy="854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10"/>
              </a:lnSpc>
            </a:pPr>
            <a:endParaRPr lang="Arial" altLang="Arial" sz="100"/>
          </a:p>
          <a:p>
            <a:pPr marL="22225" algn="l" rtl="0" eaLnBrk="0">
              <a:lnSpc>
                <a:spcPct val="100000"/>
              </a:lnSpc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章贡献力量。</a:t>
            </a:r>
            <a:endParaRPr lang="FangSong" altLang="FangSong" sz="1300"/>
          </a:p>
          <a:p>
            <a:pPr marL="374015" algn="l" rtl="0" eaLnBrk="0">
              <a:lnSpc>
                <a:spcPct val="91000"/>
              </a:lnSpc>
              <a:spcBef>
                <a:spcPts val="1551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亩均效益稳步提升</a:t>
            </a:r>
            <a:r>
              <a:rPr sz="13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全省规上工业亩均税收从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2017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年的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25.2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</a:t>
            </a:r>
            <a:endParaRPr lang="FangSong" altLang="FangSong" sz="1300"/>
          </a:p>
          <a:p>
            <a:pPr marL="15240" indent="6985" algn="l" rtl="0" eaLnBrk="0">
              <a:lnSpc>
                <a:spcPct val="203000"/>
              </a:lnSpc>
              <a:spcBef>
                <a:spcPts val="3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元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亩，提高到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年的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34.8</a:t>
            </a:r>
            <a:r>
              <a:rPr sz="13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亩，亩均增加值由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103.2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提高到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176.9</a:t>
            </a: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亩，全员劳动生产率由每人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21.6</a:t>
            </a: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万元提高到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29.6  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万元，规上制造业企业研发费用占营业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收入的比重提高到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3.1%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marL="370840" algn="l" rtl="0" eaLnBrk="0">
              <a:lnSpc>
                <a:spcPct val="91000"/>
              </a:lnSpc>
              <a:spcBef>
                <a:spcPts val="1556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产业结构绿色低碳转型。</a:t>
            </a:r>
            <a:r>
              <a:rPr sz="13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“亩均论英雄”改革完整、准确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、全面</a:t>
            </a:r>
            <a:endParaRPr lang="FangSong" altLang="FangSong" sz="1300"/>
          </a:p>
          <a:p>
            <a:pPr marL="20954" indent="635" algn="l" rtl="0" eaLnBrk="0">
              <a:lnSpc>
                <a:spcPct val="201000"/>
              </a:lnSpc>
              <a:spcBef>
                <a:spcPts val="75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贯彻新发展理念，在全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社会营造单位资源要素消耗产出论英雄的导向，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有力推动产业结构朝绿色低碳方向转型升级。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3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浙江规上工业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能耗强度较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2017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年下降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19.4%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；截至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累计创建国家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级绿色工厂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281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家、绿色工业园区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个，建成省级绿色低碳工厂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379  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家、 绿色低碳工业园区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个。</a:t>
            </a:r>
            <a:endParaRPr lang="FangSong" altLang="FangSong" sz="1300"/>
          </a:p>
          <a:p>
            <a:pPr marL="374015" algn="l" rtl="0" eaLnBrk="0">
              <a:lnSpc>
                <a:spcPct val="91000"/>
              </a:lnSpc>
              <a:spcBef>
                <a:spcPts val="1546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市场主体活力不断激发。</a:t>
            </a:r>
            <a:r>
              <a:rPr sz="1300" kern="0" spc="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“亩均论英雄”改革通过加强产业政策</a:t>
            </a:r>
            <a:endParaRPr lang="FangSong" altLang="FangSong" sz="1300"/>
          </a:p>
          <a:p>
            <a:pPr marL="20320" indent="12700" algn="l" rtl="0" eaLnBrk="0">
              <a:lnSpc>
                <a:spcPct val="201000"/>
              </a:lnSpc>
              <a:spcBef>
                <a:spcPts val="75"/>
              </a:spcBef>
              <a:tabLst>
                <a:tab pos="201929"/>
              </a:tabLst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引导，充分发挥企业在市场竞争中的主体  用，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鼓励和支持企业主动  对标国际国内行业先进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300" kern="0" spc="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强化创新投入、加强生产经营管理、全力开 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	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市场，不断提升核心竞争力。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累计培育国家级制造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业单项冠军企业  （产品）</a:t>
            </a:r>
            <a:r>
              <a:rPr sz="1300" kern="0" spc="-3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189</a:t>
            </a:r>
            <a:r>
              <a:rPr sz="1300" kern="0" spc="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家， 居全国第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；培育国家级专精特新“小巨人”企业 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1432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家。</a:t>
            </a:r>
            <a:endParaRPr lang="FangSong" altLang="FangSong" sz="1300"/>
          </a:p>
          <a:p>
            <a:pPr marL="375920" algn="l" rtl="0" eaLnBrk="0">
              <a:lnSpc>
                <a:spcPct val="91000"/>
              </a:lnSpc>
              <a:spcBef>
                <a:spcPts val="1546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营商环境更加优化友好。</a:t>
            </a:r>
            <a:r>
              <a:rPr sz="1300" kern="0" spc="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“亩均论英雄”改革从定性分析到定量</a:t>
            </a:r>
            <a:endParaRPr lang="FangSong" altLang="FangSong" sz="1300"/>
          </a:p>
          <a:p>
            <a:pPr marL="18415" indent="-1270" algn="l" rtl="0" eaLnBrk="0">
              <a:lnSpc>
                <a:spcPct val="202000"/>
              </a:lnSpc>
              <a:spcBef>
                <a:spcPts val="3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评价，改变了以规模体量论英雄的主观判断模式，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通过客观数据将中  小企业、 民营企业中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的好企业精准识别出来，使其与大企业站在同一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起跑线上公平享受政策。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年中国民营企业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500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强排名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中，浙江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占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107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席，连续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年稳居全国之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首。</a:t>
            </a:r>
            <a:endParaRPr lang="FangSong" altLang="FangSong" sz="1300"/>
          </a:p>
        </p:txBody>
      </p:sp>
      <p:sp>
        <p:nvSpPr>
          <p:cNvPr id="82" name="textbox 82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3745034" y="9946575"/>
            <a:ext cx="7873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7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textbox 88"/>
          <p:cNvSpPr/>
          <p:nvPr/>
        </p:nvSpPr>
        <p:spPr>
          <a:xfrm>
            <a:off x="1135800" y="1001923"/>
            <a:ext cx="5434329" cy="8667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70"/>
              </a:lnSpc>
            </a:pPr>
            <a:endParaRPr lang="Arial" altLang="Arial" sz="100"/>
          </a:p>
          <a:p>
            <a:pPr marL="422909" algn="l" rtl="0" eaLnBrk="0">
              <a:lnSpc>
                <a:spcPct val="95000"/>
              </a:lnSpc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推广价值</a:t>
            </a:r>
            <a:endParaRPr lang="KaiTi" altLang="KaiTi" sz="16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74015" algn="l" rtl="0" eaLnBrk="0">
              <a:lnSpc>
                <a:spcPct val="91000"/>
              </a:lnSpc>
              <a:spcBef>
                <a:spcPts val="396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坚持自下而上与自上而下相统一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。浙江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“亩均论英雄”改革发于</a:t>
            </a:r>
            <a:endParaRPr lang="FangSong" altLang="FangSong" sz="1300"/>
          </a:p>
          <a:p>
            <a:pPr marL="13970" indent="-1905" algn="l" rtl="0" eaLnBrk="0">
              <a:lnSpc>
                <a:spcPct val="203000"/>
              </a:lnSpc>
              <a:spcBef>
                <a:spcPts val="3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基层、源于实践，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把基层在改革创新中形成的理性认识和解决方法通  过试点进行深化提升，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在整合可复制推广的试点经验后，形成全省制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度创新成果，体制机制相对成熟完善。</a:t>
            </a:r>
            <a:endParaRPr lang="FangSong" altLang="FangSong" sz="1300"/>
          </a:p>
          <a:p>
            <a:pPr marL="374015" algn="l" rtl="0" eaLnBrk="0">
              <a:lnSpc>
                <a:spcPct val="91000"/>
              </a:lnSpc>
              <a:spcBef>
                <a:spcPts val="1556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坚持改革突破与依法行政相统一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。浙江一直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高度重视依法行政，</a:t>
            </a:r>
            <a:endParaRPr lang="FangSong" altLang="FangSong" sz="1300"/>
          </a:p>
          <a:p>
            <a:pPr marL="14604" indent="4444" algn="l" rtl="0" eaLnBrk="0">
              <a:lnSpc>
                <a:spcPct val="202000"/>
              </a:lnSpc>
              <a:spcBef>
                <a:spcPts val="44"/>
              </a:spcBef>
            </a:pP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通过地方立法、出台行政规范性文件等方式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，对改革涉及的基础性、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全局性、创新性举措予以固化，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确保改革在法治轨道上深化推进，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关做法具备较好的制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度保障。</a:t>
            </a:r>
            <a:endParaRPr lang="FangSong" altLang="FangSong" sz="1300"/>
          </a:p>
          <a:p>
            <a:pPr marL="374015" algn="l" rtl="0" eaLnBrk="0">
              <a:lnSpc>
                <a:spcPct val="91000"/>
              </a:lnSpc>
              <a:spcBef>
                <a:spcPts val="1561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坚持有效市场与有为政府相统一。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亩均论英雄”改革是增创“市</a:t>
            </a:r>
            <a:endParaRPr lang="FangSong" altLang="FangSong" sz="1300"/>
          </a:p>
          <a:p>
            <a:pPr marL="17145" indent="-2540" algn="l" rtl="0" eaLnBrk="0">
              <a:lnSpc>
                <a:spcPct val="202000"/>
              </a:lnSpc>
              <a:spcBef>
                <a:spcPts val="18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场有效、政府有为、企业有利、百姓受益”体制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机制新优势的最佳结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合点。充分发挥市场在资源配置中的决定性  用，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把企业单位资源的  市场产出  为综合评价的主要依据；更好发挥政府  用，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利用政府掌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握的资源要素  为杠杆，推动资源要素向优质高效领域集中。</a:t>
            </a:r>
            <a:endParaRPr lang="FangSong" altLang="FangSong" sz="1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17830" algn="l" rtl="0" eaLnBrk="0">
              <a:lnSpc>
                <a:spcPct val="95000"/>
              </a:lnSpc>
              <a:spcBef>
                <a:spcPts val="484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获奖和报道情况</a:t>
            </a:r>
            <a:endParaRPr lang="KaiTi" altLang="KaiT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452119" algn="l" rtl="0" eaLnBrk="0">
              <a:lnSpc>
                <a:spcPct val="89000"/>
              </a:lnSpc>
              <a:spcBef>
                <a:spcPts val="394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央视专题片《人类文明新形态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——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中国式现</a:t>
            </a:r>
            <a:endParaRPr lang="FangSong" altLang="FangSong" sz="1300"/>
          </a:p>
          <a:p>
            <a:pPr marL="13970" algn="l" rtl="0" eaLnBrk="0">
              <a:lnSpc>
                <a:spcPts val="3119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代化》</a:t>
            </a:r>
            <a:r>
              <a:rPr sz="13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第二集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共同富裕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深度报道了浙江省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改革工  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2119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月，《浙江升级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改革的调查研究》获</a:t>
            </a:r>
            <a:endParaRPr lang="FangSong" altLang="FangSong" sz="1300"/>
          </a:p>
          <a:p>
            <a:pPr marL="15240" algn="l" rtl="0" eaLnBrk="0">
              <a:lnSpc>
                <a:spcPts val="3119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年度工业和信息化优秀研究成果三等奖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2119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国家发展改革委印发浙江高质量发展建设共</a:t>
            </a:r>
            <a:endParaRPr lang="FangSong" altLang="FangSong" sz="1300"/>
          </a:p>
          <a:p>
            <a:pPr algn="r" rtl="0" eaLnBrk="0">
              <a:lnSpc>
                <a:spcPts val="3119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同富裕示范区第一批典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型经验，推介浙江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改革经验做法。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452119" algn="l" rtl="0" eaLnBrk="0">
              <a:lnSpc>
                <a:spcPct val="100000"/>
              </a:lnSpc>
              <a:spcBef>
                <a:spcPts val="2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2020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月，《浙江省深化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改革推动资源要素</a:t>
            </a:r>
            <a:endParaRPr lang="FangSong" altLang="FangSong" sz="1300"/>
          </a:p>
        </p:txBody>
      </p:sp>
      <p:sp>
        <p:nvSpPr>
          <p:cNvPr id="90" name="textbox 90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3725379" y="9946575"/>
            <a:ext cx="1270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extbox 96"/>
          <p:cNvSpPr/>
          <p:nvPr/>
        </p:nvSpPr>
        <p:spPr>
          <a:xfrm>
            <a:off x="1098724" y="1013185"/>
            <a:ext cx="5417820" cy="8618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52069" algn="l" rtl="0" eaLnBrk="0">
              <a:lnSpc>
                <a:spcPct val="89000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优化配置情  评估及政策建议》获评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2018-2019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年度工业和信息化优</a:t>
            </a:r>
            <a:endParaRPr lang="FangSong" altLang="FangSong" sz="1300"/>
          </a:p>
          <a:p>
            <a:pPr marL="59055" algn="l" rtl="0" eaLnBrk="0">
              <a:lnSpc>
                <a:spcPts val="3119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秀研究成果二等奖。</a:t>
            </a:r>
            <a:endParaRPr lang="FangSong" altLang="FangSong" sz="13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489584" algn="l" rtl="0" eaLnBrk="0">
              <a:lnSpc>
                <a:spcPct val="99000"/>
              </a:lnSpc>
              <a:spcBef>
                <a:spcPts val="396"/>
              </a:spcBef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2020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月，人民日报刊发《浙江深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改革》。</a:t>
            </a:r>
            <a:endParaRPr lang="FangSong" altLang="FangSong" sz="1300"/>
          </a:p>
          <a:p>
            <a:pPr marL="489584" algn="l" rtl="0" eaLnBrk="0">
              <a:lnSpc>
                <a:spcPct val="89000"/>
              </a:lnSpc>
              <a:spcBef>
                <a:spcPts val="1566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2019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人民日报头版头条刊发《企业精耕细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，迈</a:t>
            </a:r>
            <a:endParaRPr lang="FangSong" altLang="FangSong" sz="1300"/>
          </a:p>
          <a:p>
            <a:pPr marL="70485" indent="2540" algn="l" rtl="0" eaLnBrk="0">
              <a:lnSpc>
                <a:spcPct val="205000"/>
              </a:lnSpc>
              <a:spcBef>
                <a:spcPts val="13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向高质量发展—浙江落实腾笼换鸟、凤凰涅槃，推广“亩均论英雄”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改革》。</a:t>
            </a:r>
            <a:endParaRPr lang="FangSong" altLang="FangSong" sz="1300"/>
          </a:p>
          <a:p>
            <a:pPr marL="488950" algn="l" rtl="0" eaLnBrk="0">
              <a:lnSpc>
                <a:spcPct val="89000"/>
              </a:lnSpc>
              <a:spcBef>
                <a:spcPts val="1561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）新华社国内动态清样</a:t>
            </a:r>
            <a:r>
              <a:rPr sz="13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第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3202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期刊发《浙江深化工企</a:t>
            </a:r>
            <a:endParaRPr lang="FangSong" altLang="FangSong" sz="1300"/>
          </a:p>
          <a:p>
            <a:pPr marL="50800" algn="l" rtl="0" eaLnBrk="0">
              <a:lnSpc>
                <a:spcPts val="3119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改革，优化资源要素配置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》。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88950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央视《新闻联播》播出新闻《坚持高质量发</a:t>
            </a:r>
            <a:endParaRPr lang="FangSong" altLang="FangSong" sz="1300"/>
          </a:p>
          <a:p>
            <a:pPr marL="50165" indent="1270" algn="l" rtl="0" eaLnBrk="0">
              <a:lnSpc>
                <a:spcPct val="205000"/>
              </a:lnSpc>
              <a:spcBef>
                <a:spcPts val="3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展笃定前行，高质量发展推动中国经济行稳致远》，报道了浙江深化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改革推动经济高质量发展的经验做法。</a:t>
            </a:r>
            <a:endParaRPr lang="FangSong" altLang="FangSong" sz="1300"/>
          </a:p>
          <a:p>
            <a:pPr marL="488315" algn="l" rtl="0" eaLnBrk="0">
              <a:lnSpc>
                <a:spcPct val="89000"/>
              </a:lnSpc>
              <a:spcBef>
                <a:spcPts val="1572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国务院发展研究中心调查研究报告（第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</a:t>
            </a:r>
            <a:endParaRPr lang="Times New Roman" altLang="Times New Roman" sz="1300"/>
          </a:p>
          <a:p>
            <a:pPr marL="59055" algn="l" rtl="0" eaLnBrk="0">
              <a:lnSpc>
                <a:spcPts val="3119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号）刊发《浙江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英雄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改革的经验与启示》。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88315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2017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工业和信息化部信息（第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697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期）刊发《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</a:t>
            </a:r>
            <a:endParaRPr lang="FangSong" altLang="FangSong" sz="1300"/>
          </a:p>
          <a:p>
            <a:pPr marL="60325" algn="l" rtl="0" eaLnBrk="0">
              <a:lnSpc>
                <a:spcPts val="3119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江深化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 加快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推动经济高质量发展》。</a:t>
            </a:r>
            <a:endParaRPr lang="FangSong" altLang="FangSong" sz="1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561975" algn="l" rtl="0" eaLnBrk="0">
              <a:lnSpc>
                <a:spcPct val="87000"/>
              </a:lnSpc>
              <a:spcBef>
                <a:spcPts val="450"/>
              </a:spcBef>
            </a:pP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（二）“亩均论英雄”改革探</a:t>
            </a:r>
            <a:r>
              <a:rPr sz="15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索与实践（安徽省经济和</a:t>
            </a:r>
            <a:endParaRPr lang="KaiTi" altLang="KaiTi" sz="1500"/>
          </a:p>
          <a:p>
            <a:pPr marL="46990" algn="l" rtl="0" eaLnBrk="0">
              <a:lnSpc>
                <a:spcPts val="3119"/>
              </a:lnSpc>
            </a:pPr>
            <a:r>
              <a:rPr sz="1500" b="1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信息化厅）</a:t>
            </a:r>
            <a:endParaRPr lang="KaiTi" altLang="KaiTi" sz="15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488315" algn="l" rtl="0" eaLnBrk="0">
              <a:lnSpc>
                <a:spcPct val="91000"/>
              </a:lnSpc>
              <a:spcBef>
                <a:spcPts val="397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【概述】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安徽省“亩均论英雄”改革自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2021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月全面启动以</a:t>
            </a:r>
            <a:endParaRPr lang="FangSong" altLang="FangSong" sz="1300"/>
          </a:p>
          <a:p>
            <a:pPr marL="52069" indent="3175" algn="l" rtl="0" eaLnBrk="0">
              <a:lnSpc>
                <a:spcPct val="202000"/>
              </a:lnSpc>
              <a:spcBef>
                <a:spcPts val="13"/>
              </a:spcBef>
              <a:tabLst>
                <a:tab pos="229870"/>
              </a:tabLst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来，坚持省市县三级联动、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协同推进、创新实践，</a:t>
            </a:r>
            <a:r>
              <a:rPr sz="1300" kern="0" spc="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充分发挥改革牵引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	用，深化要素市场化配置， 全国首创“亩均英雄贷”金融服务模式，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联合沪苏浙成立“亩均论英雄”改革服务联盟，安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徽省“亩均论英雄”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大数据平台上线运行， 改革管理成果获中国管理科学奖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促进奖，安徽</a:t>
            </a:r>
            <a:endParaRPr lang="FangSong" altLang="FangSong" sz="1300"/>
          </a:p>
        </p:txBody>
      </p:sp>
      <p:sp>
        <p:nvSpPr>
          <p:cNvPr id="98" name="textbox 98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3727501" y="9946575"/>
            <a:ext cx="12318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textbox 104"/>
          <p:cNvSpPr/>
          <p:nvPr/>
        </p:nvSpPr>
        <p:spPr>
          <a:xfrm>
            <a:off x="1114047" y="1025601"/>
            <a:ext cx="5328284" cy="5012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38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省委、省政府领导多次作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出肯定性批示。2023年6月，安徽省经济和</a:t>
            </a:r>
            <a:endParaRPr lang="FangSong" altLang="FangSong" sz="1200"/>
          </a:p>
          <a:p>
            <a:pPr marL="12700" algn="l" rtl="0" eaLnBrk="0">
              <a:lnSpc>
                <a:spcPct val="220000"/>
              </a:lnSpc>
              <a:spcBef>
                <a:spcPts val="50"/>
              </a:spcBef>
            </a:pP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信息化厅参加全国“亩均论英雄”促进制造业高质量发展交流研讨会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 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并作经验交流发言。2022 年全省规上工业亩均税收和亩均营业收入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分别为20</a:t>
            </a:r>
            <a:r>
              <a:rPr sz="12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.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8万元、405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.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8万元；2023年1-</a:t>
            </a:r>
            <a:r>
              <a:rPr sz="12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10月，共发放“亩均英雄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贷”2573</a:t>
            </a:r>
            <a:r>
              <a:rPr sz="12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.</a:t>
            </a:r>
            <a:r>
              <a:rPr sz="12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7亿</a:t>
            </a: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元，超2022年全年。</a:t>
            </a:r>
            <a:endParaRPr lang="FangSong" altLang="FangSong" sz="12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47040" algn="l" rtl="0" eaLnBrk="0">
              <a:lnSpc>
                <a:spcPct val="99000"/>
              </a:lnSpc>
              <a:spcBef>
                <a:spcPts val="422"/>
              </a:spcBef>
            </a:pPr>
            <a:r>
              <a:rPr sz="14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1.经验做法</a:t>
            </a:r>
            <a:endParaRPr lang="SimHei" altLang="SimHei" sz="1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395604" algn="l" rtl="0" eaLnBrk="0">
              <a:lnSpc>
                <a:spcPct val="85000"/>
              </a:lnSpc>
              <a:spcBef>
                <a:spcPts val="372"/>
              </a:spcBef>
            </a:pPr>
            <a:r>
              <a:rPr sz="12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建立科学评价体系，促管理升级。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安徽坚持省指导、市主导、县</a:t>
            </a:r>
            <a:endParaRPr lang="FangSong" altLang="FangSong" sz="1200"/>
          </a:p>
          <a:p>
            <a:pPr marL="12700" algn="l" rtl="0" eaLnBrk="0">
              <a:lnSpc>
                <a:spcPct val="217000"/>
              </a:lnSpc>
              <a:spcBef>
                <a:spcPts val="50"/>
              </a:spcBef>
            </a:pP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主体，省级层面建立联席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会议制度，市县成立工作专班，形成省市县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联动和部门协同的工作推进机制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。持续开展规上工业企业评价，全面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推开占地5亩以上规下工业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企业评价。明确评价主要指标，统</a:t>
            </a:r>
            <a:r>
              <a:rPr sz="12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</a:t>
            </a:r>
            <a:r>
              <a:rPr sz="1200" kern="0" spc="-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指标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200" kern="0" spc="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口径，各地可结合实际，增设其</a:t>
            </a:r>
            <a:r>
              <a:rPr sz="1200" kern="0" spc="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他评价指标，设立加分项或扣分项，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200" kern="0" spc="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科学、合理实施评价工作，列出企业评价的“体检单”,开出激励约 </a:t>
            </a:r>
            <a:r>
              <a:rPr sz="1200" kern="0" spc="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束的“处方单”,亮</a:t>
            </a:r>
            <a:r>
              <a:rPr sz="1200" kern="0" spc="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出制造业高质量发展的“成绩单”。</a:t>
            </a:r>
            <a:endParaRPr lang="FangSong" altLang="FangSong" sz="12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215612" y="6191265"/>
            <a:ext cx="5162600" cy="2863799"/>
            <a:chExt cx="5162600" cy="2863799"/>
          </a:xfrm>
        </p:grpSpPr>
        <p:pic>
          <p:nvPicPr>
            <p:cNvPr id="106" name="picture 10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162600" cy="2863799"/>
            </a:xfrm>
            <a:prstGeom prst="rect">
              <a:avLst/>
            </a:prstGeom>
          </p:spPr>
        </p:pic>
        <p:sp>
          <p:nvSpPr>
            <p:cNvPr id="108" name="textbox 108"/>
            <p:cNvSpPr/>
            <p:nvPr/>
          </p:nvSpPr>
          <p:spPr>
            <a:xfrm>
              <a:off x="488976" y="60568"/>
              <a:ext cx="4256404" cy="27552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961"/>
                </a:lnSpc>
              </a:pPr>
              <a:endParaRPr lang="Arial" altLang="Arial" sz="100"/>
            </a:p>
            <a:p>
              <a:pPr marL="1354455" algn="l" rtl="0" eaLnBrk="0">
                <a:lnSpc>
                  <a:spcPct val="96000"/>
                </a:lnSpc>
              </a:pPr>
              <a:r>
                <a:rPr sz="1200" b="1" kern="0" spc="-8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“亩均论英雄”改革</a:t>
              </a:r>
              <a:endParaRPr lang="SimHei" altLang="SimHei" sz="1200"/>
            </a:p>
            <a:p>
              <a:pPr marL="1974214" algn="l" rtl="0" eaLnBrk="0">
                <a:lnSpc>
                  <a:spcPct val="97000"/>
                </a:lnSpc>
                <a:spcBef>
                  <a:spcPts val="226"/>
                </a:spcBef>
              </a:pPr>
              <a:r>
                <a:rPr sz="700" kern="0" spc="-20">
                  <a:solidFill>
                    <a:srgbClr val="000000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牵引</a:t>
              </a:r>
              <a:endParaRPr lang="YouYuan" altLang="YouYuan" sz="700"/>
            </a:p>
            <a:p>
              <a:pPr marL="2850514" algn="l" rtl="0" eaLnBrk="0">
                <a:lnSpc>
                  <a:spcPct val="96000"/>
                </a:lnSpc>
                <a:spcBef>
                  <a:spcPts val="1021"/>
                </a:spcBef>
              </a:pPr>
              <a:r>
                <a:rPr sz="1200" kern="0" spc="-10">
                  <a:solidFill>
                    <a:srgbClr val="F88D22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国</a:t>
              </a:r>
              <a:endParaRPr lang="SimSun" altLang="SimSun" sz="1200"/>
            </a:p>
            <a:p>
              <a:pPr marL="469265" algn="l" rtl="0" eaLnBrk="0">
                <a:lnSpc>
                  <a:spcPts val="433"/>
                </a:lnSpc>
                <a:spcBef>
                  <a:spcPts val="350"/>
                </a:spcBef>
              </a:pPr>
              <a:r>
                <a:rPr sz="300" kern="0" spc="-10">
                  <a:solidFill>
                    <a:srgbClr val="000000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均营业</a:t>
              </a:r>
              <a:endParaRPr lang="YouYuan" altLang="YouYuan" sz="300"/>
            </a:p>
            <a:p>
              <a:pPr marL="2736214" algn="l" rtl="0" eaLnBrk="0">
                <a:lnSpc>
                  <a:spcPct val="98000"/>
                </a:lnSpc>
                <a:spcBef>
                  <a:spcPts val="238"/>
                </a:spcBef>
              </a:pP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金</a:t>
              </a:r>
              <a:r>
                <a:rPr sz="4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融</a:t>
              </a:r>
              <a:endParaRPr lang="SimHei" altLang="SimHei" sz="400"/>
            </a:p>
            <a:p>
              <a:pPr marL="628015" algn="l" rtl="0" eaLnBrk="0">
                <a:lnSpc>
                  <a:spcPts val="405"/>
                </a:lnSpc>
                <a:spcBef>
                  <a:spcPts val="372"/>
                </a:spcBef>
              </a:pPr>
              <a:r>
                <a:rPr sz="300" kern="0" spc="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生严率</a:t>
              </a:r>
              <a:endParaRPr lang="SimHei" altLang="SimHei" sz="300"/>
            </a:p>
            <a:p>
              <a:pPr marL="1238250" algn="l" rtl="0" eaLnBrk="0">
                <a:lnSpc>
                  <a:spcPct val="95000"/>
                </a:lnSpc>
                <a:spcBef>
                  <a:spcPts val="54"/>
                </a:spcBef>
              </a:pPr>
              <a:r>
                <a:rPr sz="500" kern="0" spc="-10">
                  <a:solidFill>
                    <a:srgbClr val="FFFFFF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A</a:t>
              </a:r>
              <a:r>
                <a:rPr sz="500" kern="0" spc="-10">
                  <a:solidFill>
                    <a:srgbClr val="FFFFFF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类(优先发展类)</a:t>
              </a:r>
              <a:endParaRPr lang="YouYuan" altLang="YouYuan" sz="500"/>
            </a:p>
            <a:p>
              <a:pPr marL="685800" algn="l" rtl="0" eaLnBrk="0">
                <a:lnSpc>
                  <a:spcPct val="94000"/>
                </a:lnSpc>
                <a:spcBef>
                  <a:spcPts val="23"/>
                </a:spcBef>
              </a:pPr>
              <a:r>
                <a:rPr sz="4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标</a:t>
              </a:r>
              <a:endParaRPr lang="SimHei" altLang="SimHei" sz="400"/>
            </a:p>
            <a:p>
              <a:pPr marL="1422400" algn="l" rtl="0" eaLnBrk="0">
                <a:lnSpc>
                  <a:spcPct val="78000"/>
                </a:lnSpc>
                <a:spcBef>
                  <a:spcPts val="2"/>
                </a:spcBef>
              </a:pPr>
              <a:r>
                <a:rPr sz="400" kern="0" spc="60">
                  <a:solidFill>
                    <a:srgbClr val="A2D096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前20%</a:t>
              </a:r>
              <a:endParaRPr lang="LiSu" altLang="LiSu" sz="400"/>
            </a:p>
            <a:p>
              <a:pPr marL="1238250" algn="l" rtl="0" eaLnBrk="0">
                <a:lnSpc>
                  <a:spcPct val="95000"/>
                </a:lnSpc>
                <a:spcBef>
                  <a:spcPts val="619"/>
                </a:spcBef>
              </a:pP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B</a:t>
              </a:r>
              <a:r>
                <a:rPr sz="400" kern="0" spc="-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类 (</a:t>
              </a:r>
              <a:r>
                <a:rPr sz="400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鼓</a:t>
              </a:r>
              <a:r>
                <a:rPr sz="400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励</a:t>
              </a:r>
              <a:r>
                <a:rPr sz="400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提</a:t>
              </a:r>
              <a:r>
                <a:rPr sz="400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升</a:t>
              </a:r>
              <a:r>
                <a:rPr sz="400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类</a:t>
              </a:r>
              <a:r>
                <a:rPr sz="400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400" kern="0" spc="-2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)</a:t>
              </a:r>
              <a:endParaRPr lang="SimSun" altLang="SimSun" sz="400"/>
            </a:p>
            <a:p>
              <a:pPr marL="1295400" algn="l" rtl="0" eaLnBrk="0">
                <a:lnSpc>
                  <a:spcPts val="619"/>
                </a:lnSpc>
                <a:spcBef>
                  <a:spcPts val="207"/>
                </a:spcBef>
              </a:pPr>
              <a:r>
                <a:rPr sz="500" kern="0" spc="40">
                  <a:solidFill>
                    <a:srgbClr val="4CCE2C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20-65%(含)</a:t>
              </a:r>
              <a:endParaRPr lang="LiSu" altLang="LiSu" sz="500"/>
            </a:p>
            <a:p>
              <a:pPr marL="1238250" algn="l" rtl="0" eaLnBrk="0">
                <a:lnSpc>
                  <a:spcPct val="95000"/>
                </a:lnSpc>
                <a:spcBef>
                  <a:spcPts val="568"/>
                </a:spcBef>
              </a:pP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C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类 (</a:t>
              </a:r>
              <a:r>
                <a:rPr sz="4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规</a:t>
              </a:r>
              <a:r>
                <a:rPr sz="400" kern="0" spc="-7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范</a:t>
              </a:r>
              <a:r>
                <a:rPr sz="4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转</a:t>
              </a:r>
              <a:r>
                <a:rPr sz="4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型</a:t>
              </a:r>
              <a:r>
                <a:rPr sz="400" kern="0" spc="-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类</a:t>
              </a:r>
              <a:r>
                <a:rPr sz="400" kern="0" spc="-8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4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)</a:t>
              </a:r>
              <a:endParaRPr lang="SimHei" altLang="SimHei" sz="400"/>
            </a:p>
            <a:p>
              <a:pPr marL="1295400" algn="l" rtl="0" eaLnBrk="0">
                <a:lnSpc>
                  <a:spcPct val="96000"/>
                </a:lnSpc>
                <a:spcBef>
                  <a:spcPts val="103"/>
                </a:spcBef>
              </a:pPr>
              <a:r>
                <a:rPr sz="500" kern="0" spc="5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65-95%(含)</a:t>
              </a:r>
              <a:endParaRPr lang="SimHei" altLang="SimHei" sz="500"/>
            </a:p>
            <a:p>
              <a:pPr marL="1238250" algn="l" rtl="0" eaLnBrk="0">
                <a:lnSpc>
                  <a:spcPct val="85000"/>
                </a:lnSpc>
                <a:spcBef>
                  <a:spcPts val="710"/>
                </a:spcBef>
              </a:pPr>
              <a:r>
                <a:rPr sz="400" kern="0" spc="5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D </a:t>
              </a:r>
              <a:r>
                <a:rPr sz="4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类(调控期扶类</a:t>
              </a:r>
              <a:endParaRPr lang="SimHei" altLang="SimHei" sz="400"/>
            </a:p>
            <a:p>
              <a:pPr marL="1428750" algn="l" rtl="0" eaLnBrk="0">
                <a:lnSpc>
                  <a:spcPts val="712"/>
                </a:lnSpc>
              </a:pPr>
              <a:r>
                <a:rPr sz="5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后5%</a:t>
              </a:r>
              <a:endParaRPr lang="SimHei" altLang="SimHei" sz="500"/>
            </a:p>
            <a:p>
              <a:pPr marL="1778635" algn="l" rtl="0" eaLnBrk="0">
                <a:lnSpc>
                  <a:spcPct val="97000"/>
                </a:lnSpc>
                <a:spcBef>
                  <a:spcPts val="541"/>
                </a:spcBef>
              </a:pPr>
              <a:r>
                <a:rPr sz="700" b="1" kern="0" spc="40">
                  <a:solidFill>
                    <a:srgbClr val="00A7E5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提档升级提质增效</a:t>
              </a:r>
              <a:endParaRPr lang="YouYuan" altLang="YouYuan" sz="700"/>
            </a:p>
            <a:p>
              <a:pPr marL="2113914" algn="l" rtl="0" eaLnBrk="0">
                <a:lnSpc>
                  <a:spcPct val="95000"/>
                </a:lnSpc>
                <a:spcBef>
                  <a:spcPts val="489"/>
                </a:spcBef>
              </a:pPr>
              <a:r>
                <a:rPr sz="500" kern="0" spc="-20">
                  <a:solidFill>
                    <a:srgbClr val="000000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健全评价、故策、服务体系建设，实</a:t>
              </a:r>
              <a:r>
                <a:rPr sz="500" kern="0" spc="-30">
                  <a:solidFill>
                    <a:srgbClr val="000000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施一个提效行动，构建一个协同机制</a:t>
              </a:r>
              <a:endParaRPr lang="YouYuan" altLang="YouYuan" sz="500"/>
            </a:p>
            <a:p>
              <a:pPr marL="2628900" algn="l" rtl="0" eaLnBrk="0">
                <a:lnSpc>
                  <a:spcPct val="96000"/>
                </a:lnSpc>
                <a:spcBef>
                  <a:spcPts val="490"/>
                </a:spcBef>
              </a:pPr>
              <a:r>
                <a:rPr sz="500" kern="0" spc="-20">
                  <a:solidFill>
                    <a:srgbClr val="000000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联席会议机制，清单化</a:t>
              </a:r>
              <a:r>
                <a:rPr sz="500" kern="0" spc="-30">
                  <a:solidFill>
                    <a:srgbClr val="000000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、闭环式推进</a:t>
              </a:r>
              <a:endParaRPr lang="YouYuan" altLang="YouYuan" sz="500"/>
            </a:p>
            <a:p>
              <a:pPr marL="2184400" algn="l" rtl="0" eaLnBrk="0">
                <a:lnSpc>
                  <a:spcPct val="92000"/>
                </a:lnSpc>
                <a:spcBef>
                  <a:spcPts val="483"/>
                </a:spcBef>
              </a:pPr>
              <a:r>
                <a:rPr sz="500" kern="0" spc="-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理论研究，改革咨询专家库，结对服务，党校</a:t>
              </a:r>
              <a:r>
                <a:rPr sz="500" kern="0" spc="-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专题教学，省级大数据平台</a:t>
              </a:r>
              <a:endParaRPr lang="SimHei" altLang="SimHei" sz="500"/>
            </a:p>
            <a:p>
              <a:pPr marL="2254250" algn="l" rtl="0" eaLnBrk="0">
                <a:lnSpc>
                  <a:spcPct val="96000"/>
                </a:lnSpc>
                <a:spcBef>
                  <a:spcPts val="492"/>
                </a:spcBef>
              </a:pPr>
              <a:r>
                <a:rPr sz="400" kern="0" spc="70">
                  <a:solidFill>
                    <a:srgbClr val="FFFFFF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成立全国第</a:t>
              </a:r>
              <a:r>
                <a:rPr sz="400" kern="0" spc="-90">
                  <a:solidFill>
                    <a:srgbClr val="FFFFFF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 </a:t>
              </a:r>
              <a:r>
                <a:rPr sz="400" kern="0" spc="70">
                  <a:solidFill>
                    <a:srgbClr val="FFFFFF">
                      <a:alpha val="100000"/>
                    </a:srgbClr>
                  </a:solidFill>
                  <a:latin typeface="YouYuan"/>
                  <a:ea typeface="YouYuan"/>
                  <a:cs typeface="YouYuan"/>
                </a:rPr>
                <a:t>一个改革服务联盟，总结推广提升由均效益十二条路径</a:t>
              </a:r>
              <a:endParaRPr lang="YouYuan" altLang="YouYuan" sz="400"/>
            </a:p>
            <a:p>
              <a:pPr marL="2190750" algn="l" rtl="0" eaLnBrk="0">
                <a:lnSpc>
                  <a:spcPct val="94000"/>
                </a:lnSpc>
                <a:spcBef>
                  <a:spcPts val="667"/>
                </a:spcBef>
              </a:pPr>
              <a:r>
                <a:rPr sz="400" kern="0" spc="8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始政府营查激励，且城经齐、省级以上开发区、制选</a:t>
              </a:r>
              <a:r>
                <a:rPr sz="400" kern="0" spc="7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业10强具老核再</a:t>
              </a:r>
              <a:endParaRPr lang="SimSun" altLang="SimSun" sz="400"/>
            </a:p>
            <a:p>
              <a:pPr algn="l" rtl="0" eaLnBrk="0">
                <a:lnSpc>
                  <a:spcPct val="124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5000"/>
                </a:lnSpc>
                <a:spcBef>
                  <a:spcPts val="1"/>
                </a:spcBef>
              </a:pPr>
              <a:r>
                <a:rPr sz="400" kern="0" spc="80">
                  <a:solidFill>
                    <a:srgbClr val="03AAE7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初步形成合肥市以由均提效行动、马颗山市以盘活增效、直城市以数据互联互通、芜湖市以</a:t>
              </a:r>
              <a:r>
                <a:rPr sz="400" kern="0" spc="70">
                  <a:solidFill>
                    <a:srgbClr val="03AAE7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降本增效、游州市以产业培育、钢陵市以节能降耗为改革重点的态势</a:t>
              </a:r>
              <a:endParaRPr lang="SimHei" altLang="SimHei" sz="400"/>
            </a:p>
          </p:txBody>
        </p:sp>
        <p:pic>
          <p:nvPicPr>
            <p:cNvPr id="110" name="picture 1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2489262" y="1660471"/>
              <a:ext cx="517468" cy="130245"/>
            </a:xfrm>
            <a:prstGeom prst="rect">
              <a:avLst/>
            </a:prstGeom>
          </p:spPr>
        </p:pic>
        <p:pic>
          <p:nvPicPr>
            <p:cNvPr id="112" name="picture 1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511580" y="1441470"/>
              <a:ext cx="253974" cy="120621"/>
            </a:xfrm>
            <a:prstGeom prst="rect">
              <a:avLst/>
            </a:prstGeom>
          </p:spPr>
        </p:pic>
        <p:pic>
          <p:nvPicPr>
            <p:cNvPr id="114" name="picture 11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3854494" y="584180"/>
              <a:ext cx="260321" cy="88862"/>
            </a:xfrm>
            <a:prstGeom prst="rect">
              <a:avLst/>
            </a:prstGeom>
          </p:spPr>
        </p:pic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2597168" y="1028705"/>
              <a:ext cx="82592" cy="222208"/>
            </a:xfrm>
            <a:prstGeom prst="rect">
              <a:avLst/>
            </a:prstGeom>
          </p:spPr>
        </p:pic>
        <p:pic>
          <p:nvPicPr>
            <p:cNvPr id="118" name="picture 118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 rot="21600000">
              <a:off x="3556012" y="1104841"/>
              <a:ext cx="139719" cy="120728"/>
            </a:xfrm>
            <a:prstGeom prst="rect">
              <a:avLst/>
            </a:prstGeom>
          </p:spPr>
        </p:pic>
        <p:pic>
          <p:nvPicPr>
            <p:cNvPr id="120" name="picture 12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2787668" y="552420"/>
              <a:ext cx="209541" cy="76244"/>
            </a:xfrm>
            <a:prstGeom prst="rect">
              <a:avLst/>
            </a:prstGeom>
          </p:spPr>
        </p:pic>
        <p:pic>
          <p:nvPicPr>
            <p:cNvPr id="122" name="picture 122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 rot="21600000">
              <a:off x="3562360" y="552420"/>
              <a:ext cx="76244" cy="63518"/>
            </a:xfrm>
            <a:prstGeom prst="rect">
              <a:avLst/>
            </a:prstGeom>
          </p:spPr>
        </p:pic>
      </p:grpSp>
      <p:sp>
        <p:nvSpPr>
          <p:cNvPr id="124" name="textbox 124"/>
          <p:cNvSpPr/>
          <p:nvPr/>
        </p:nvSpPr>
        <p:spPr>
          <a:xfrm>
            <a:off x="2384068" y="9154158"/>
            <a:ext cx="4045584" cy="493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8"/>
              </a:lnSpc>
            </a:pPr>
            <a:endParaRPr lang="Arial" altLang="Arial" sz="100"/>
          </a:p>
          <a:p>
            <a:pPr algn="r" rtl="0" eaLnBrk="0">
              <a:lnSpc>
                <a:spcPct val="93000"/>
              </a:lnSpc>
            </a:pPr>
            <a:r>
              <a:rPr sz="11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来源：安徽省经济和信息化厅</a:t>
            </a:r>
            <a:endParaRPr lang="FangSong" altLang="FangSong" sz="1100"/>
          </a:p>
          <a:p>
            <a:pPr marL="12700" algn="l" rtl="0" eaLnBrk="0">
              <a:lnSpc>
                <a:spcPts val="2455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2 安徽省“亩均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论英雄”改革思维导图</a:t>
            </a:r>
            <a:endParaRPr lang="FangSong" altLang="FangSong" sz="1200"/>
          </a:p>
        </p:txBody>
      </p:sp>
      <p:sp>
        <p:nvSpPr>
          <p:cNvPr id="126" name="textbox 126"/>
          <p:cNvSpPr/>
          <p:nvPr/>
        </p:nvSpPr>
        <p:spPr>
          <a:xfrm>
            <a:off x="2315366" y="581415"/>
            <a:ext cx="2928620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5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</a:t>
            </a:r>
            <a:r>
              <a:rPr sz="7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亩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</a:t>
            </a:r>
            <a:r>
              <a:rPr sz="7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英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雄</a:t>
            </a:r>
            <a:r>
              <a:rPr sz="7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”</a:t>
            </a:r>
            <a:r>
              <a:rPr sz="7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</a:t>
            </a:r>
            <a:r>
              <a:rPr sz="7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革</a:t>
            </a:r>
            <a:r>
              <a:rPr sz="7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典</a:t>
            </a:r>
            <a:r>
              <a:rPr sz="7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例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集  (</a:t>
            </a:r>
            <a:r>
              <a:rPr sz="7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700" kern="0" spc="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700" kern="0" spc="2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7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700"/>
          </a:p>
        </p:txBody>
      </p:sp>
      <p:sp>
        <p:nvSpPr>
          <p:cNvPr id="128" name="textbox 128"/>
          <p:cNvSpPr/>
          <p:nvPr/>
        </p:nvSpPr>
        <p:spPr>
          <a:xfrm>
            <a:off x="2987304" y="8294747"/>
            <a:ext cx="447040" cy="5880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4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00" kern="0" spc="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顶层设计是前提</a:t>
            </a:r>
            <a:endParaRPr lang="SimHei" altLang="SimHei" sz="400"/>
          </a:p>
          <a:p>
            <a:pPr marL="12700" algn="l" rtl="0" eaLnBrk="0">
              <a:lnSpc>
                <a:spcPct val="95000"/>
              </a:lnSpc>
              <a:spcBef>
                <a:spcPts val="610"/>
              </a:spcBef>
            </a:pP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协同维进足关键</a:t>
            </a:r>
            <a:endParaRPr lang="YouYuan" altLang="YouYuan" sz="400"/>
          </a:p>
          <a:p>
            <a:pPr marL="12700" algn="l" rtl="0" eaLnBrk="0">
              <a:lnSpc>
                <a:spcPct val="95000"/>
              </a:lnSpc>
              <a:spcBef>
                <a:spcPts val="479"/>
              </a:spcBef>
            </a:pPr>
            <a:r>
              <a:rPr sz="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创新引1额是动力</a:t>
            </a:r>
            <a:endParaRPr lang="SimHei" altLang="SimHei" sz="400"/>
          </a:p>
          <a:p>
            <a:pPr marL="12700" algn="l" rtl="0" eaLnBrk="0">
              <a:lnSpc>
                <a:spcPct val="95000"/>
              </a:lnSpc>
              <a:spcBef>
                <a:spcPts val="498"/>
              </a:spcBef>
            </a:pPr>
            <a:r>
              <a:rPr sz="5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高效服务是</a:t>
            </a:r>
            <a:endParaRPr lang="SimHei" altLang="SimHei" sz="5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2700" algn="l" rtl="0" eaLnBrk="0">
              <a:lnSpc>
                <a:spcPct val="75000"/>
              </a:lnSpc>
              <a:spcBef>
                <a:spcPts val="2"/>
              </a:spcBef>
            </a:pP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考核激励是保障</a:t>
            </a:r>
            <a:endParaRPr lang="LiSu" altLang="LiSu" sz="400"/>
          </a:p>
        </p:txBody>
      </p:sp>
      <p:sp>
        <p:nvSpPr>
          <p:cNvPr id="130" name="textbox 130"/>
          <p:cNvSpPr/>
          <p:nvPr/>
        </p:nvSpPr>
        <p:spPr>
          <a:xfrm>
            <a:off x="5643779" y="7591716"/>
            <a:ext cx="648969" cy="339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13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86000"/>
              </a:lnSpc>
            </a:pPr>
            <a:r>
              <a:rPr sz="12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改造提升</a:t>
            </a: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盘活增效</a:t>
            </a:r>
            <a:endParaRPr lang="SimHei" altLang="SimHei" sz="1200"/>
          </a:p>
        </p:txBody>
      </p:sp>
      <p:sp>
        <p:nvSpPr>
          <p:cNvPr id="132" name="textbox 132"/>
          <p:cNvSpPr/>
          <p:nvPr/>
        </p:nvSpPr>
        <p:spPr>
          <a:xfrm>
            <a:off x="1329937" y="7411431"/>
            <a:ext cx="480059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527"/>
              </a:lnSpc>
            </a:pPr>
            <a:endParaRPr lang="Arial" altLang="Arial" sz="100"/>
          </a:p>
          <a:p>
            <a:pPr marL="62230" indent="-50165" algn="l" rtl="0" eaLnBrk="0">
              <a:lnSpc>
                <a:spcPct val="87000"/>
              </a:lnSpc>
            </a:pPr>
            <a:r>
              <a:rPr sz="12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标准地</a:t>
            </a:r>
            <a:r>
              <a:rPr sz="12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改革</a:t>
            </a:r>
            <a:endParaRPr lang="SimHei" altLang="SimHei" sz="1200"/>
          </a:p>
        </p:txBody>
      </p:sp>
      <p:sp>
        <p:nvSpPr>
          <p:cNvPr id="134" name="textbox 134"/>
          <p:cNvSpPr/>
          <p:nvPr/>
        </p:nvSpPr>
        <p:spPr>
          <a:xfrm>
            <a:off x="5025669" y="7148859"/>
            <a:ext cx="327025" cy="353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2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2500" kern="0" spc="-140">
                <a:solidFill>
                  <a:srgbClr val="F9932E">
                    <a:alpha val="100000"/>
                  </a:srgbClr>
                </a:solidFill>
                <a:latin typeface="STHupo"/>
                <a:ea typeface="STHupo"/>
                <a:cs typeface="STHupo"/>
              </a:rPr>
              <a:t>息</a:t>
            </a:r>
            <a:endParaRPr lang="STHupo" altLang="STHupo" sz="2500"/>
          </a:p>
        </p:txBody>
      </p:sp>
      <p:sp>
        <p:nvSpPr>
          <p:cNvPr id="136" name="textbox 136"/>
          <p:cNvSpPr/>
          <p:nvPr/>
        </p:nvSpPr>
        <p:spPr>
          <a:xfrm>
            <a:off x="2062118" y="8437347"/>
            <a:ext cx="554990" cy="1981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355"/>
              </a:lnSpc>
            </a:pPr>
            <a:r>
              <a:rPr sz="1100" b="1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实践</a:t>
            </a: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经</a:t>
            </a:r>
            <a:r>
              <a:rPr sz="1100" b="1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验</a:t>
            </a:r>
            <a:endParaRPr lang="SimSun" altLang="SimSun" sz="1100"/>
          </a:p>
        </p:txBody>
      </p:sp>
      <p:sp>
        <p:nvSpPr>
          <p:cNvPr id="138" name="textbox 138"/>
          <p:cNvSpPr/>
          <p:nvPr/>
        </p:nvSpPr>
        <p:spPr>
          <a:xfrm>
            <a:off x="2072891" y="6678119"/>
            <a:ext cx="375920" cy="196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4"/>
              </a:lnSpc>
            </a:pPr>
            <a:endParaRPr lang="Arial" altLang="Arial" sz="100"/>
          </a:p>
          <a:p>
            <a:pPr marL="12700" algn="l" rtl="0" eaLnBrk="0">
              <a:lnSpc>
                <a:spcPct val="74000"/>
              </a:lnSpc>
            </a:pPr>
            <a:r>
              <a:rPr sz="400" kern="0" spc="50">
                <a:solidFill>
                  <a:srgbClr val="FFFFFF">
                    <a:alpha val="100000"/>
                  </a:srgbClr>
                </a:solidFill>
                <a:latin typeface="LiSu"/>
                <a:ea typeface="LiSu"/>
                <a:cs typeface="LiSu"/>
              </a:rPr>
              <a:t>规上工业企业</a:t>
            </a:r>
            <a:endParaRPr lang="LiSu" altLang="LiSu" sz="400"/>
          </a:p>
          <a:p>
            <a:pPr algn="l" rtl="0" eaLnBrk="0">
              <a:lnSpc>
                <a:spcPct val="109000"/>
              </a:lnSpc>
            </a:pPr>
            <a:endParaRPr lang="Arial" altLang="Arial" sz="400"/>
          </a:p>
          <a:p>
            <a:pPr marL="12700" algn="l" rtl="0" eaLnBrk="0">
              <a:lnSpc>
                <a:spcPct val="96000"/>
              </a:lnSpc>
              <a:spcBef>
                <a:spcPts val="4"/>
              </a:spcBef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主要指标</a:t>
            </a:r>
            <a:endParaRPr lang="SimHei" altLang="SimHei" sz="400"/>
          </a:p>
        </p:txBody>
      </p:sp>
      <p:sp>
        <p:nvSpPr>
          <p:cNvPr id="140" name="textbox 140"/>
          <p:cNvSpPr/>
          <p:nvPr/>
        </p:nvSpPr>
        <p:spPr>
          <a:xfrm>
            <a:off x="3666709" y="7653819"/>
            <a:ext cx="860425" cy="84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合理满足土地、用能、信贷</a:t>
            </a: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需求</a:t>
            </a:r>
            <a:endParaRPr lang="SimHei" altLang="SimHei" sz="400"/>
          </a:p>
        </p:txBody>
      </p:sp>
      <p:sp>
        <p:nvSpPr>
          <p:cNvPr id="142" name="textbox 142"/>
          <p:cNvSpPr/>
          <p:nvPr/>
        </p:nvSpPr>
        <p:spPr>
          <a:xfrm>
            <a:off x="5070101" y="7698197"/>
            <a:ext cx="263525" cy="1911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706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4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合理满足</a:t>
            </a:r>
            <a:endParaRPr lang="SimHei" altLang="SimHei" sz="400"/>
          </a:p>
          <a:p>
            <a:pPr marL="12700" algn="l" rtl="0" eaLnBrk="0">
              <a:lnSpc>
                <a:spcPts val="896"/>
              </a:lnSpc>
            </a:pPr>
            <a:r>
              <a:rPr sz="400" kern="0" spc="6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人才需求</a:t>
            </a:r>
            <a:endParaRPr lang="YouYuan" altLang="YouYuan" sz="400"/>
          </a:p>
        </p:txBody>
      </p:sp>
      <p:sp>
        <p:nvSpPr>
          <p:cNvPr id="144" name="textbox 144"/>
          <p:cNvSpPr/>
          <p:nvPr/>
        </p:nvSpPr>
        <p:spPr>
          <a:xfrm>
            <a:off x="2189095" y="7371929"/>
            <a:ext cx="280670" cy="205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411"/>
              </a:lnSpc>
            </a:pPr>
            <a:r>
              <a:rPr sz="1100" b="1" kern="0" spc="-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企</a:t>
            </a:r>
            <a:r>
              <a:rPr sz="11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业</a:t>
            </a:r>
            <a:endParaRPr lang="SimSun" altLang="SimSun" sz="1100"/>
          </a:p>
        </p:txBody>
      </p:sp>
      <p:sp>
        <p:nvSpPr>
          <p:cNvPr id="146" name="textbox 146"/>
          <p:cNvSpPr/>
          <p:nvPr/>
        </p:nvSpPr>
        <p:spPr>
          <a:xfrm>
            <a:off x="1578834" y="7838978"/>
            <a:ext cx="380365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0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b="1" kern="0" spc="-10">
                <a:solidFill>
                  <a:srgbClr val="00A7E4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双招双引</a:t>
            </a:r>
            <a:endParaRPr lang="YouYuan" altLang="YouYuan" sz="700"/>
          </a:p>
        </p:txBody>
      </p:sp>
      <p:sp>
        <p:nvSpPr>
          <p:cNvPr id="148" name="textbox 148"/>
          <p:cNvSpPr/>
          <p:nvPr/>
        </p:nvSpPr>
        <p:spPr>
          <a:xfrm>
            <a:off x="2682475" y="6809255"/>
            <a:ext cx="226059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主要指标</a:t>
            </a:r>
            <a:endParaRPr lang="SimHei" altLang="SimHei" sz="400"/>
          </a:p>
          <a:p>
            <a:pPr algn="l" rtl="0" eaLnBrk="0">
              <a:lnSpc>
                <a:spcPct val="154000"/>
              </a:lnSpc>
            </a:pPr>
            <a:endParaRPr lang="Arial" altLang="Arial" sz="100"/>
          </a:p>
          <a:p>
            <a:pPr marL="12700" algn="l" rtl="0" eaLnBrk="0">
              <a:lnSpc>
                <a:spcPts val="405"/>
              </a:lnSpc>
              <a:spcBef>
                <a:spcPts val="1"/>
              </a:spcBef>
            </a:pPr>
            <a:r>
              <a:rPr sz="300" kern="0" spc="40">
                <a:solidFill>
                  <a:srgbClr val="F5B8AB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由均税收</a:t>
            </a:r>
            <a:endParaRPr lang="SimHei" altLang="SimHei" sz="300"/>
          </a:p>
        </p:txBody>
      </p:sp>
      <p:sp>
        <p:nvSpPr>
          <p:cNvPr id="150" name="rect"/>
          <p:cNvSpPr/>
          <p:nvPr/>
        </p:nvSpPr>
        <p:spPr>
          <a:xfrm>
            <a:off x="1126747" y="678481"/>
            <a:ext cx="5308592" cy="4444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" name="textbox 152"/>
          <p:cNvSpPr/>
          <p:nvPr/>
        </p:nvSpPr>
        <p:spPr>
          <a:xfrm>
            <a:off x="2072892" y="7006121"/>
            <a:ext cx="429894" cy="831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00" kern="0" spc="-10">
                <a:solidFill>
                  <a:srgbClr val="F55232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研戏轻热验入强度</a:t>
            </a:r>
            <a:endParaRPr lang="SimSun" altLang="SimSun" sz="400"/>
          </a:p>
        </p:txBody>
      </p:sp>
      <p:sp>
        <p:nvSpPr>
          <p:cNvPr id="154" name="textbox 154"/>
          <p:cNvSpPr/>
          <p:nvPr/>
        </p:nvSpPr>
        <p:spPr>
          <a:xfrm>
            <a:off x="4047707" y="7274719"/>
            <a:ext cx="177800" cy="14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6"/>
              </a:lnSpc>
            </a:pPr>
            <a:endParaRPr lang="Arial" altLang="Arial" sz="100"/>
          </a:p>
          <a:p>
            <a:pPr marL="12700" indent="82550" algn="l" rtl="0" eaLnBrk="0">
              <a:lnSpc>
                <a:spcPct val="99000"/>
              </a:lnSpc>
            </a:pPr>
            <a:r>
              <a:rPr sz="400" kern="0" spc="-10">
                <a:solidFill>
                  <a:srgbClr val="FFFFFF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BH   </a:t>
            </a:r>
            <a:r>
              <a:rPr sz="4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龋录</a:t>
            </a:r>
            <a:endParaRPr lang="SimSun" altLang="SimSun" sz="400"/>
          </a:p>
        </p:txBody>
      </p:sp>
      <p:sp>
        <p:nvSpPr>
          <p:cNvPr id="156" name="textbox 156"/>
          <p:cNvSpPr/>
          <p:nvPr/>
        </p:nvSpPr>
        <p:spPr>
          <a:xfrm>
            <a:off x="3666709" y="7183845"/>
            <a:ext cx="114300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</a:t>
            </a:r>
            <a:r>
              <a:rPr sz="4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A!</a:t>
            </a:r>
            <a:endParaRPr lang="SimSun" altLang="SimSun" sz="400"/>
          </a:p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marL="12700" algn="l" rtl="0" eaLnBrk="0">
              <a:lnSpc>
                <a:spcPct val="97000"/>
              </a:lnSpc>
              <a:spcBef>
                <a:spcPts val="2"/>
              </a:spcBef>
            </a:pPr>
            <a:r>
              <a:rPr sz="5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</a:t>
            </a:r>
            <a:endParaRPr lang="SimHei" altLang="SimHei" sz="500"/>
          </a:p>
        </p:txBody>
      </p:sp>
      <p:sp>
        <p:nvSpPr>
          <p:cNvPr id="158" name="textbox 158"/>
          <p:cNvSpPr/>
          <p:nvPr/>
        </p:nvSpPr>
        <p:spPr>
          <a:xfrm>
            <a:off x="4746230" y="7867392"/>
            <a:ext cx="111125" cy="129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器</a:t>
            </a:r>
            <a:endParaRPr lang="SimSun" altLang="SimSun" sz="700"/>
          </a:p>
        </p:txBody>
      </p:sp>
      <p:sp>
        <p:nvSpPr>
          <p:cNvPr id="160" name="textbox 160"/>
          <p:cNvSpPr/>
          <p:nvPr/>
        </p:nvSpPr>
        <p:spPr>
          <a:xfrm>
            <a:off x="4758925" y="6789583"/>
            <a:ext cx="110489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4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监</a:t>
            </a:r>
            <a:endParaRPr lang="SimSun" altLang="SimSun" sz="700"/>
          </a:p>
        </p:txBody>
      </p:sp>
      <p:sp>
        <p:nvSpPr>
          <p:cNvPr id="162" name="textbox 162"/>
          <p:cNvSpPr/>
          <p:nvPr/>
        </p:nvSpPr>
        <p:spPr>
          <a:xfrm>
            <a:off x="5476490" y="7204478"/>
            <a:ext cx="110489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號</a:t>
            </a:r>
            <a:endParaRPr lang="SimSun" altLang="SimSun" sz="700"/>
          </a:p>
        </p:txBody>
      </p:sp>
      <p:sp>
        <p:nvSpPr>
          <p:cNvPr id="164" name="textbox 164"/>
          <p:cNvSpPr/>
          <p:nvPr/>
        </p:nvSpPr>
        <p:spPr>
          <a:xfrm>
            <a:off x="4365231" y="7363524"/>
            <a:ext cx="107950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0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7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露</a:t>
            </a:r>
            <a:endParaRPr lang="SimHei" altLang="SimHei" sz="700"/>
          </a:p>
        </p:txBody>
      </p:sp>
      <p:sp>
        <p:nvSpPr>
          <p:cNvPr id="166" name="textbox 166"/>
          <p:cNvSpPr/>
          <p:nvPr/>
        </p:nvSpPr>
        <p:spPr>
          <a:xfrm>
            <a:off x="5070101" y="7437920"/>
            <a:ext cx="161925" cy="77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405"/>
              </a:lnSpc>
            </a:pPr>
            <a:r>
              <a:rPr sz="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色通道“</a:t>
            </a:r>
            <a:endParaRPr lang="SimHei" altLang="SimHei" sz="200"/>
          </a:p>
        </p:txBody>
      </p:sp>
      <p:sp>
        <p:nvSpPr>
          <p:cNvPr id="168" name="textbox 168"/>
          <p:cNvSpPr/>
          <p:nvPr/>
        </p:nvSpPr>
        <p:spPr>
          <a:xfrm>
            <a:off x="4784314" y="6993802"/>
            <a:ext cx="148589" cy="83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2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财 政</a:t>
            </a:r>
            <a:endParaRPr lang="SimSun" altLang="SimSun" sz="400"/>
          </a:p>
        </p:txBody>
      </p:sp>
      <p:sp>
        <p:nvSpPr>
          <p:cNvPr id="170" name="textbox 170"/>
          <p:cNvSpPr/>
          <p:nvPr/>
        </p:nvSpPr>
        <p:spPr>
          <a:xfrm>
            <a:off x="3755649" y="6995579"/>
            <a:ext cx="125095" cy="86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73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土地</a:t>
            </a:r>
            <a:endParaRPr lang="SimHei" altLang="SimHei" sz="400"/>
          </a:p>
        </p:txBody>
      </p:sp>
      <p:sp>
        <p:nvSpPr>
          <p:cNvPr id="172" name="textbox 172"/>
          <p:cNvSpPr/>
          <p:nvPr/>
        </p:nvSpPr>
        <p:spPr>
          <a:xfrm>
            <a:off x="3666709" y="9964017"/>
            <a:ext cx="104775" cy="109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1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7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12</a:t>
            </a:r>
            <a:endParaRPr lang="SimSun" altLang="SimSun" sz="700"/>
          </a:p>
        </p:txBody>
      </p:sp>
      <p:sp>
        <p:nvSpPr>
          <p:cNvPr id="174" name="textbox 174"/>
          <p:cNvSpPr/>
          <p:nvPr/>
        </p:nvSpPr>
        <p:spPr>
          <a:xfrm>
            <a:off x="5146272" y="7008026"/>
            <a:ext cx="126364" cy="70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44"/>
              </a:lnSpc>
            </a:pPr>
            <a:endParaRPr lang="Arial" altLang="Arial" sz="100"/>
          </a:p>
          <a:p>
            <a:pPr marL="12700" algn="l" rtl="0" eaLnBrk="0">
              <a:lnSpc>
                <a:spcPct val="73000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人才</a:t>
            </a:r>
            <a:endParaRPr lang="LiSu" altLang="LiSu" sz="400"/>
          </a:p>
        </p:txBody>
      </p:sp>
      <p:sp>
        <p:nvSpPr>
          <p:cNvPr id="176" name="textbox 176"/>
          <p:cNvSpPr/>
          <p:nvPr/>
        </p:nvSpPr>
        <p:spPr>
          <a:xfrm>
            <a:off x="3666709" y="6823428"/>
            <a:ext cx="108585" cy="68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5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300" kern="0" spc="5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模式</a:t>
            </a:r>
            <a:endParaRPr lang="LiSu" altLang="LiSu" sz="300"/>
          </a:p>
        </p:txBody>
      </p:sp>
      <p:sp>
        <p:nvSpPr>
          <p:cNvPr id="178" name="textbox 178"/>
          <p:cNvSpPr/>
          <p:nvPr/>
        </p:nvSpPr>
        <p:spPr>
          <a:xfrm>
            <a:off x="2180874" y="7076558"/>
            <a:ext cx="72389" cy="838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2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司</a:t>
            </a:r>
            <a:endParaRPr lang="SimSun" altLang="SimSun" sz="400"/>
          </a:p>
        </p:txBody>
      </p:sp>
      <p:sp>
        <p:nvSpPr>
          <p:cNvPr id="180" name="textbox 180"/>
          <p:cNvSpPr/>
          <p:nvPr/>
        </p:nvSpPr>
        <p:spPr>
          <a:xfrm>
            <a:off x="3666709" y="7435637"/>
            <a:ext cx="89535" cy="45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3"/>
              </a:lnSpc>
            </a:pPr>
            <a:endParaRPr lang="Arial" altLang="Arial" sz="100"/>
          </a:p>
          <a:p>
            <a:pPr algn="r" rtl="0" eaLnBrk="0">
              <a:lnSpc>
                <a:spcPts val="151"/>
              </a:lnSpc>
            </a:pPr>
            <a:r>
              <a:rPr sz="1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endParaRPr lang="SimSun" altLang="SimSun" sz="100"/>
          </a:p>
        </p:txBody>
      </p:sp>
      <p:sp>
        <p:nvSpPr>
          <p:cNvPr id="182" name="textbox 182"/>
          <p:cNvSpPr/>
          <p:nvPr/>
        </p:nvSpPr>
        <p:spPr>
          <a:xfrm>
            <a:off x="3850861" y="6791224"/>
            <a:ext cx="65405" cy="577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53"/>
              </a:lnSpc>
            </a:pPr>
            <a:r>
              <a:rPr sz="700" kern="0" spc="-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endParaRPr lang="SimSun" altLang="SimSun" sz="700"/>
          </a:p>
        </p:txBody>
      </p:sp>
      <p:sp>
        <p:nvSpPr>
          <p:cNvPr id="184" name="textbox 184"/>
          <p:cNvSpPr/>
          <p:nvPr/>
        </p:nvSpPr>
        <p:spPr>
          <a:xfrm>
            <a:off x="3615929" y="8293585"/>
            <a:ext cx="72389" cy="62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292"/>
              </a:lnSpc>
            </a:pPr>
            <a:r>
              <a:rPr sz="4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→</a:t>
            </a:r>
            <a:endParaRPr lang="SimSun" altLang="SimSun" sz="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textbox 186"/>
          <p:cNvSpPr/>
          <p:nvPr/>
        </p:nvSpPr>
        <p:spPr>
          <a:xfrm>
            <a:off x="1133090" y="1011804"/>
            <a:ext cx="5318759" cy="4959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24"/>
              </a:lnSpc>
            </a:pPr>
            <a:endParaRPr lang="Arial" altLang="Arial" sz="100"/>
          </a:p>
          <a:p>
            <a:pPr marL="376554" algn="l" rtl="0" eaLnBrk="0">
              <a:lnSpc>
                <a:spcPct val="89000"/>
              </a:lnSpc>
            </a:pPr>
            <a:r>
              <a:rPr sz="1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优化资源要素配置，促动能升级。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在用地上，出台批而未供、闲</a:t>
            </a:r>
            <a:endParaRPr lang="FangSong" altLang="FangSong" sz="1300"/>
          </a:p>
          <a:p>
            <a:pPr marL="12700" algn="l" rtl="0" eaLnBrk="0">
              <a:lnSpc>
                <a:spcPct val="201000"/>
              </a:lnSpc>
              <a:spcBef>
                <a:spcPts val="7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置和工业低效土地全域治理攻坚行动方案。在用能上，落实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用能与亩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均效益挂钩政策，对</a:t>
            </a:r>
            <a:r>
              <a:rPr sz="13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类企业用电加价控制在0.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11-0.5元/千瓦时区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间内。在财政奖补上，优先支持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A、B</a:t>
            </a:r>
            <a:r>
              <a:rPr sz="1300" kern="0" spc="4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类企业，实现财政奖补差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别化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政策市县全覆盖。在人才政策上，对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类企业在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人才职称申报、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生活服务等方面予以政策倾斜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marL="376554" algn="l" rtl="0" eaLnBrk="0">
              <a:lnSpc>
                <a:spcPct val="89000"/>
              </a:lnSpc>
              <a:spcBef>
                <a:spcPts val="1570"/>
              </a:spcBef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创新设立“亩均英雄贷”,促融资升级。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创造性地用市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场的逻辑、</a:t>
            </a:r>
            <a:endParaRPr lang="FangSong" altLang="FangSong" sz="1300"/>
          </a:p>
          <a:p>
            <a:pPr marL="12700" algn="l" rtl="0" eaLnBrk="0">
              <a:lnSpc>
                <a:spcPct val="200000"/>
              </a:lnSpc>
              <a:spcBef>
                <a:spcPts val="42"/>
              </a:spcBef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资本的力量，在马鞍山市发放全国第一笔“亩均英雄贷”,并出台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首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个金融支持“亩均论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英雄”改革的省级专项政策；2023年6月，又从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提高信用贷款额度、有效降低融资利率等方面，进一步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出台“亩均英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雄贷”12条专项政策。安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徽省亩均效益办建立任务清单、需求清单、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调度清单，实行每月调度、季度评比、年度考核，大力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推广“亩均英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雄贷”金融服务模式，助力“科技一产业—金融”良性循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环。</a:t>
            </a:r>
            <a:endParaRPr lang="FangSong" altLang="FangSong" sz="13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749025" y="6108711"/>
            <a:ext cx="4102121" cy="2571762"/>
            <a:chExt cx="4102121" cy="2571762"/>
          </a:xfrm>
        </p:grpSpPr>
        <p:pic>
          <p:nvPicPr>
            <p:cNvPr id="188" name="picture 18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4102121" cy="2571762"/>
            </a:xfrm>
            <a:prstGeom prst="rect">
              <a:avLst/>
            </a:prstGeom>
          </p:spPr>
        </p:pic>
        <p:sp>
          <p:nvSpPr>
            <p:cNvPr id="190" name="textbox 190"/>
            <p:cNvSpPr/>
            <p:nvPr/>
          </p:nvSpPr>
          <p:spPr>
            <a:xfrm>
              <a:off x="127019" y="213473"/>
              <a:ext cx="3436620" cy="22396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055"/>
                </a:lnSpc>
              </a:pPr>
              <a:endParaRPr lang="Arial" altLang="Arial" sz="100"/>
            </a:p>
            <a:p>
              <a:pPr marL="909955" algn="l" rtl="0" eaLnBrk="0">
                <a:lnSpc>
                  <a:spcPct val="99000"/>
                </a:lnSpc>
              </a:pPr>
              <a:r>
                <a:rPr sz="1300" b="1" kern="0" spc="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安徽省设立“亩均英雄货”</a:t>
              </a:r>
              <a:endParaRPr lang="SimHei" altLang="Sim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r" rtl="0" eaLnBrk="0">
                <a:lnSpc>
                  <a:spcPts val="1085"/>
                </a:lnSpc>
                <a:spcBef>
                  <a:spcPts val="274"/>
                </a:spcBef>
              </a:pPr>
              <a:r>
                <a:rPr sz="900" b="1" kern="0" spc="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企业贷(商业性银行)</a:t>
              </a:r>
              <a:r>
                <a:rPr sz="900" kern="0" spc="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  </a:t>
              </a:r>
              <a:r>
                <a:rPr sz="900" kern="0" spc="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</a:t>
              </a:r>
              <a:r>
                <a:rPr sz="900" b="1" kern="0" spc="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项目贷(政策性银行)</a:t>
              </a:r>
              <a:endParaRPr lang="SimHei" altLang="SimHei" sz="9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136000"/>
                </a:lnSpc>
              </a:pPr>
              <a:endParaRPr lang="Arial" altLang="Arial" sz="1000"/>
            </a:p>
            <a:p>
              <a:pPr marL="1383664" algn="l" rtl="0" eaLnBrk="0">
                <a:lnSpc>
                  <a:spcPct val="100000"/>
                </a:lnSpc>
                <a:spcBef>
                  <a:spcPts val="275"/>
                </a:spcBef>
              </a:pPr>
              <a:r>
                <a:rPr sz="900" kern="0" spc="-40">
                  <a:solidFill>
                    <a:srgbClr val="006FB9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亩均效益综合评价</a:t>
              </a:r>
              <a:endParaRPr lang="SimHei" altLang="SimHei" sz="900"/>
            </a:p>
            <a:p>
              <a:pPr marL="1377314" algn="l" rtl="0" eaLnBrk="0">
                <a:lnSpc>
                  <a:spcPct val="100000"/>
                </a:lnSpc>
                <a:spcBef>
                  <a:spcPts val="220"/>
                </a:spcBef>
              </a:pPr>
              <a:r>
                <a:rPr sz="900" kern="0" spc="-30">
                  <a:solidFill>
                    <a:srgbClr val="006FB9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D</a:t>
              </a:r>
              <a:r>
                <a:rPr sz="900" kern="0" spc="-30">
                  <a:solidFill>
                    <a:srgbClr val="006FB9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类企业全面整治提升</a:t>
              </a:r>
              <a:endParaRPr lang="SimHei" altLang="SimHei" sz="9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marL="24765" algn="l" rtl="0" eaLnBrk="0">
                <a:lnSpc>
                  <a:spcPct val="100000"/>
                </a:lnSpc>
                <a:spcBef>
                  <a:spcPts val="281"/>
                </a:spcBef>
              </a:pPr>
              <a:r>
                <a:rPr sz="900" kern="0" spc="60">
                  <a:solidFill>
                    <a:srgbClr val="0070B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量身定制信货产品</a:t>
              </a:r>
              <a:endParaRPr lang="SimHei" altLang="SimHei" sz="900"/>
            </a:p>
            <a:p>
              <a:pPr marL="12700" algn="l" rtl="0" eaLnBrk="0">
                <a:lnSpc>
                  <a:spcPct val="100000"/>
                </a:lnSpc>
                <a:spcBef>
                  <a:spcPts val="170"/>
                </a:spcBef>
              </a:pPr>
              <a:r>
                <a:rPr sz="900" kern="0" spc="90">
                  <a:solidFill>
                    <a:srgbClr val="0070BB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享受货款“绿色通道</a:t>
              </a:r>
              <a:endParaRPr lang="SimHei" altLang="SimHei" sz="900"/>
            </a:p>
          </p:txBody>
        </p:sp>
      </p:grpSp>
      <p:sp>
        <p:nvSpPr>
          <p:cNvPr id="192" name="textbox 192"/>
          <p:cNvSpPr/>
          <p:nvPr/>
        </p:nvSpPr>
        <p:spPr>
          <a:xfrm>
            <a:off x="2301476" y="8918421"/>
            <a:ext cx="4107815" cy="454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2"/>
              </a:lnSpc>
            </a:pPr>
            <a:endParaRPr lang="Arial" altLang="Arial" sz="100"/>
          </a:p>
          <a:p>
            <a:pPr algn="r" rtl="0" eaLnBrk="0">
              <a:lnSpc>
                <a:spcPct val="90000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来源：安徽省经济和信息化</a:t>
            </a:r>
            <a:r>
              <a:rPr sz="9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厅</a:t>
            </a:r>
            <a:endParaRPr lang="FangSong" altLang="FangSong" sz="900"/>
          </a:p>
          <a:p>
            <a:pPr marL="12700" algn="l" rtl="0" eaLnBrk="0">
              <a:lnSpc>
                <a:spcPts val="2407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 3</a:t>
            </a:r>
            <a:r>
              <a:rPr sz="900" kern="0" spc="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 国 首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创</a:t>
            </a:r>
            <a:r>
              <a:rPr sz="9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英</a:t>
            </a:r>
            <a:r>
              <a:rPr sz="9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贷 ”</a:t>
            </a:r>
            <a:r>
              <a:rPr sz="9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 融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服</a:t>
            </a:r>
            <a:r>
              <a:rPr sz="9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务</a:t>
            </a:r>
            <a:r>
              <a:rPr sz="9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模</a:t>
            </a:r>
            <a:r>
              <a:rPr sz="9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式</a:t>
            </a:r>
            <a:endParaRPr lang="FangSong" altLang="FangSong" sz="900"/>
          </a:p>
        </p:txBody>
      </p:sp>
      <p:sp>
        <p:nvSpPr>
          <p:cNvPr id="194" name="textbox 194"/>
          <p:cNvSpPr/>
          <p:nvPr/>
        </p:nvSpPr>
        <p:spPr>
          <a:xfrm>
            <a:off x="1114047" y="544838"/>
            <a:ext cx="5334000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1196339"/>
                <a:tab pos="5320665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</a:t>
            </a:r>
            <a:r>
              <a:rPr sz="1000" u="sng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亩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英</a:t>
            </a:r>
            <a:r>
              <a:rPr sz="1000" u="sng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雄 ”</a:t>
            </a:r>
            <a:r>
              <a:rPr sz="1000" u="sng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革</a:t>
            </a:r>
            <a:r>
              <a:rPr sz="1000" u="sng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典</a:t>
            </a:r>
            <a:r>
              <a:rPr sz="1000" u="sng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000" u="sng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例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集 (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1000" u="sng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u="sng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endParaRPr lang="SimSun" altLang="SimSun" sz="1000"/>
          </a:p>
        </p:txBody>
      </p:sp>
      <p:sp>
        <p:nvSpPr>
          <p:cNvPr id="196" name="textbox 196"/>
          <p:cNvSpPr/>
          <p:nvPr/>
        </p:nvSpPr>
        <p:spPr>
          <a:xfrm>
            <a:off x="1964909" y="7560468"/>
            <a:ext cx="991235" cy="335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55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97000"/>
              </a:lnSpc>
            </a:pPr>
            <a:r>
              <a:rPr sz="900" kern="0" spc="40">
                <a:solidFill>
                  <a:srgbClr val="007F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亩均效益综合评价</a:t>
            </a:r>
            <a:r>
              <a:rPr sz="900" kern="0" spc="10">
                <a:solidFill>
                  <a:srgbClr val="007F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B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ABC</a:t>
            </a:r>
            <a:r>
              <a:rPr sz="1200" kern="0" spc="430">
                <a:solidFill>
                  <a:srgbClr val="B8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200" kern="0" spc="-30">
                <a:solidFill>
                  <a:srgbClr val="007FC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类企业</a:t>
            </a:r>
            <a:endParaRPr lang="SimHei" altLang="SimHei" sz="1200"/>
          </a:p>
        </p:txBody>
      </p:sp>
      <p:sp>
        <p:nvSpPr>
          <p:cNvPr id="198" name="textbox 198"/>
          <p:cNvSpPr/>
          <p:nvPr/>
        </p:nvSpPr>
        <p:spPr>
          <a:xfrm>
            <a:off x="4593816" y="7573194"/>
            <a:ext cx="986789" cy="328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30"/>
              </a:lnSpc>
            </a:pPr>
            <a:endParaRPr lang="Arial" altLang="Arial" sz="100"/>
          </a:p>
          <a:p>
            <a:pPr marL="12700" indent="5714" algn="l" rtl="0" eaLnBrk="0">
              <a:lnSpc>
                <a:spcPct val="110000"/>
              </a:lnSpc>
            </a:pPr>
            <a:r>
              <a:rPr sz="900" kern="0" spc="50">
                <a:solidFill>
                  <a:srgbClr val="0072B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闲置低效用地和  </a:t>
            </a:r>
            <a:r>
              <a:rPr sz="900" kern="0" spc="40">
                <a:solidFill>
                  <a:srgbClr val="0072BE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僵尸企业集中处置</a:t>
            </a:r>
            <a:endParaRPr lang="SimSun" altLang="SimSun" sz="900"/>
          </a:p>
        </p:txBody>
      </p:sp>
      <p:sp>
        <p:nvSpPr>
          <p:cNvPr id="200" name="textbox 200"/>
          <p:cNvSpPr/>
          <p:nvPr/>
        </p:nvSpPr>
        <p:spPr>
          <a:xfrm>
            <a:off x="3744560" y="8333480"/>
            <a:ext cx="1480185" cy="1631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2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集中打包统一发放中长期货款</a:t>
            </a:r>
            <a:endParaRPr lang="SimHei" altLang="SimHei" sz="900"/>
          </a:p>
        </p:txBody>
      </p:sp>
      <p:sp>
        <p:nvSpPr>
          <p:cNvPr id="202" name="textbox 202"/>
          <p:cNvSpPr/>
          <p:nvPr/>
        </p:nvSpPr>
        <p:spPr>
          <a:xfrm>
            <a:off x="3711216" y="9964017"/>
            <a:ext cx="104775" cy="1098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2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7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13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textbox 204"/>
          <p:cNvSpPr/>
          <p:nvPr/>
        </p:nvSpPr>
        <p:spPr>
          <a:xfrm>
            <a:off x="1137391" y="1012301"/>
            <a:ext cx="5379084" cy="8621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11"/>
              </a:lnSpc>
            </a:pPr>
            <a:endParaRPr lang="Arial" altLang="Arial" sz="100"/>
          </a:p>
          <a:p>
            <a:pPr marL="374015" algn="l" rtl="0" eaLnBrk="0">
              <a:lnSpc>
                <a:spcPct val="91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实施“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12+”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提效行动，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促服务升级。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加快传统产业转型升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级，</a:t>
            </a:r>
            <a:r>
              <a:rPr sz="1300" kern="0" spc="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</a:t>
            </a:r>
            <a:endParaRPr lang="FangSong" altLang="FangSong" sz="1300"/>
          </a:p>
          <a:p>
            <a:pPr marL="13334" indent="1270" algn="l" rtl="0" eaLnBrk="0">
              <a:lnSpc>
                <a:spcPct val="201000"/>
              </a:lnSpc>
              <a:spcBef>
                <a:spcPts val="55"/>
              </a:spcBef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施“</a:t>
            </a:r>
            <a:r>
              <a:rPr sz="1300" kern="0" spc="-4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12+”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提效行动，</a:t>
            </a:r>
            <a:r>
              <a:rPr sz="1300" kern="0" spc="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从管理增效、</a:t>
            </a:r>
            <a:r>
              <a:rPr sz="1300" kern="0" spc="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品质提升、</a:t>
            </a:r>
            <a:r>
              <a:rPr sz="1300" kern="0" spc="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科技赋能等方面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助力企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业提质增效。</a:t>
            </a:r>
            <a:r>
              <a:rPr sz="1300" kern="0" spc="4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联合沪苏浙成立全国第一个改革服务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联盟，启动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梦想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汇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·高质量发展江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淮行活动。分企业、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园区开展“亩均效益领跑者”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评选工  。注重理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论联系实践， 建立并完善省改革咨询专家库，</a:t>
            </a:r>
            <a:r>
              <a:rPr sz="1300" kern="0" spc="4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中国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科学技术大学发布《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“亩均论英雄”改革理论研究成果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》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marL="369570" algn="l" rtl="0" eaLnBrk="0">
              <a:lnSpc>
                <a:spcPct val="91000"/>
              </a:lnSpc>
              <a:spcBef>
                <a:spcPts val="1566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建设大数据平台，促效能升级。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顺应政府服务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数字化转型趋势，</a:t>
            </a:r>
            <a:endParaRPr lang="FangSong" altLang="FangSong" sz="1300"/>
          </a:p>
          <a:p>
            <a:pPr marL="15875" indent="-3175" algn="l" rtl="0" eaLnBrk="0">
              <a:lnSpc>
                <a:spcPct val="202000"/>
              </a:lnSpc>
              <a:spcBef>
                <a:spcPts val="18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减轻市县负担，注重顶层设计，统筹建设安徽省“亩均论英雄”大数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据平台。围绕亩均效益评价流程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，构建了上下联动、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横向协同的数字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化平台，逐步形成一张全省工业企业的“成绩单”，为客观反映转型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升级成果、开展企业精准服务、</a:t>
            </a:r>
            <a:r>
              <a:rPr sz="1300" kern="0" spc="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合理制订产业政策等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提供参考。</a:t>
            </a:r>
            <a:endParaRPr lang="FangSong" altLang="FangSong" sz="1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17194" algn="l" rtl="0" eaLnBrk="0">
              <a:lnSpc>
                <a:spcPct val="94000"/>
              </a:lnSpc>
              <a:spcBef>
                <a:spcPts val="483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取得成效</a:t>
            </a:r>
            <a:endParaRPr lang="KaiTi" altLang="KaiT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373379" algn="l" rtl="0" eaLnBrk="0">
              <a:lnSpc>
                <a:spcPct val="89000"/>
              </a:lnSpc>
              <a:spcBef>
                <a:spcPts val="401"/>
              </a:spcBef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安徽省“亩均论英雄”改革管理成果获中国管理科学奖促进奖，</a:t>
            </a:r>
            <a:endParaRPr lang="FangSong" altLang="FangSong" sz="1300"/>
          </a:p>
          <a:p>
            <a:pPr marL="12700" indent="5080" algn="l" rtl="0" eaLnBrk="0">
              <a:lnSpc>
                <a:spcPct val="202000"/>
              </a:lnSpc>
              <a:spcBef>
                <a:spcPts val="13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安徽省委、省政府领导多次  出肯定性批示，经验做法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受到国务院减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负办、工信部、国家发改委推介。安徽全省初步形成了合肥市以亩均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提效行动、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马鞍山市以盘活增效、宣城市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以数据互联互通、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芜湖市以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降本增效、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滁州市以产业培育、铜陵市以节能降耗、宿州市以为企服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务等为改革重点的工  格局。</a:t>
            </a:r>
            <a:endParaRPr lang="FangSong" altLang="FangSong" sz="1300"/>
          </a:p>
          <a:p>
            <a:pPr marL="374015" algn="l" rtl="0" eaLnBrk="0">
              <a:lnSpc>
                <a:spcPct val="91000"/>
              </a:lnSpc>
              <a:spcBef>
                <a:spcPts val="1551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改革取得初步成效</a:t>
            </a:r>
            <a:r>
              <a:rPr sz="13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全省工业底数全面摸清，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年度全省共有</a:t>
            </a:r>
            <a:endParaRPr lang="FangSong" altLang="FangSong" sz="1300"/>
          </a:p>
          <a:p>
            <a:pPr marL="13970" indent="13334" algn="l" rtl="0" eaLnBrk="0">
              <a:lnSpc>
                <a:spcPct val="203000"/>
              </a:lnSpc>
              <a:spcBef>
                <a:spcPts val="11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万户规上工业企业参评，</a:t>
            </a:r>
            <a:r>
              <a:rPr sz="1300" kern="0" spc="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亩均税收和亩均营业收入分别为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20.8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元、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405.8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万元，总税收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1996.1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亿元、总营业收入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3.9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万亿元、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占地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96.2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 其中，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类企业用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40.2%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的土地面积，实现了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78%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的税收</a:t>
            </a:r>
            <a:endParaRPr lang="FangSong" altLang="FangSong" sz="1300"/>
          </a:p>
        </p:txBody>
      </p:sp>
      <p:sp>
        <p:nvSpPr>
          <p:cNvPr id="206" name="textbox 206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208" name="picture 2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210" name="textbox 210"/>
          <p:cNvSpPr/>
          <p:nvPr/>
        </p:nvSpPr>
        <p:spPr>
          <a:xfrm>
            <a:off x="3725379" y="9946575"/>
            <a:ext cx="1270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textbox 212"/>
          <p:cNvSpPr/>
          <p:nvPr/>
        </p:nvSpPr>
        <p:spPr>
          <a:xfrm>
            <a:off x="1135360" y="1013185"/>
            <a:ext cx="5345429" cy="8620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19684" algn="l" rtl="0" eaLnBrk="0">
              <a:lnSpc>
                <a:spcPct val="89000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和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72.5%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的营业收入。合肥、芜湖、马鞍山三市亩均税收分别为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39.7</a:t>
            </a:r>
            <a:endParaRPr lang="Times New Roman" altLang="Times New Roman" sz="1300"/>
          </a:p>
          <a:p>
            <a:pPr marL="25400" algn="l" rtl="0" eaLnBrk="0">
              <a:lnSpc>
                <a:spcPts val="3119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25.5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23.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万元，领跑全省。</a:t>
            </a:r>
            <a:endParaRPr lang="FangSong" altLang="FangSong" sz="13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401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土地利用集约高效。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通过亩均效益评价，倒逼土地利用节约集约，</a:t>
            </a:r>
            <a:endParaRPr lang="FangSong" altLang="FangSong" sz="1300"/>
          </a:p>
          <a:p>
            <a:pPr marL="17145" indent="-4444" algn="l" rtl="0" eaLnBrk="0">
              <a:lnSpc>
                <a:spcPct val="203000"/>
              </a:lnSpc>
              <a:spcBef>
                <a:spcPts val="8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年上半年，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安徽省共处置批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而未供土地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18.6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万亩、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闲置土地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4.4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万亩。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安徽省省级以上开发区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“标准地”出让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1649</a:t>
            </a:r>
            <a:r>
              <a:rPr sz="13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宗、面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积</a:t>
            </a: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13.3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万亩，出让面积超过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2021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年的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倍。</a:t>
            </a:r>
            <a:endParaRPr lang="FangSong" altLang="FangSong" sz="1300"/>
          </a:p>
          <a:p>
            <a:pPr marL="371475" algn="l" rtl="0" eaLnBrk="0">
              <a:lnSpc>
                <a:spcPct val="91000"/>
              </a:lnSpc>
              <a:spcBef>
                <a:spcPts val="1551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金融服务创新增效。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023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月，安徽省共发放“亩均英雄</a:t>
            </a:r>
            <a:endParaRPr lang="FangSong" altLang="FangSong" sz="1300"/>
          </a:p>
          <a:p>
            <a:pPr marL="14604" indent="3175" algn="l" rtl="0" eaLnBrk="0">
              <a:lnSpc>
                <a:spcPct val="201000"/>
              </a:lnSpc>
              <a:spcBef>
                <a:spcPts val="70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贷”</a:t>
            </a:r>
            <a:r>
              <a:rPr sz="1300" kern="0" spc="-4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1.33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万笔、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2573.7</a:t>
            </a:r>
            <a:r>
              <a:rPr sz="13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亿元，超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年全年。</a:t>
            </a:r>
            <a:r>
              <a:rPr sz="1300" kern="0" spc="3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其中，项目贷共涉及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腾退企业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1018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家；企业贷涉及纯信用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贷款</a:t>
            </a:r>
            <a:r>
              <a:rPr sz="1300" kern="0" spc="-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5613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笔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1013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亿元，中长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期贷款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722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笔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408.9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亿元，企业获得感明显增强。安徽省农发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行发放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全省首笔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6.5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亿元“亩均英雄贷”；安徽省农行计划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年支持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1000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元贷款，每年不少于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marL="368934" algn="l" rtl="0" eaLnBrk="0">
              <a:lnSpc>
                <a:spcPct val="91000"/>
              </a:lnSpc>
              <a:spcBef>
                <a:spcPts val="155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政策激励落地见效。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突出亩均效益的考核评价，在省级以上开发</a:t>
            </a:r>
            <a:endParaRPr lang="FangSong" altLang="FangSong" sz="1300"/>
          </a:p>
          <a:p>
            <a:pPr marL="15240" indent="23495" algn="l" rtl="0" eaLnBrk="0">
              <a:lnSpc>
                <a:spcPct val="201000"/>
              </a:lnSpc>
              <a:spcBef>
                <a:spcPts val="28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区考核和制造业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强县、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快县考核中增加亩均税收等考核指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标。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合肥市包河区等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个县（市、区） 受到省政府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年度督查激励。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宁国市在有序用电中按照亩均效益评价结果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顺序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调配；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宣城、六安市积极探索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“政聘企培”“政录企用”等人才引育用留模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式；亳芜现代产业园区对</a:t>
            </a:r>
            <a:r>
              <a:rPr sz="13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类企业按年度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用电或用气费用的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20%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给予补贴；亳州市市场监管部门对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类企业在“双随机、一公开”抽 查中实行“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档免查”等。</a:t>
            </a:r>
            <a:endParaRPr lang="FangSong" altLang="FangSong" sz="1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423544" algn="l" rtl="0" eaLnBrk="0">
              <a:lnSpc>
                <a:spcPct val="95000"/>
              </a:lnSpc>
              <a:spcBef>
                <a:spcPts val="480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推广价值</a:t>
            </a:r>
            <a:endParaRPr lang="KaiTi" altLang="KaiT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75284" algn="l" rtl="0" eaLnBrk="0">
              <a:lnSpc>
                <a:spcPct val="99000"/>
              </a:lnSpc>
              <a:spcBef>
                <a:spcPts val="2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安徽面对发展不平衡不充分现状，不照搬照抄，不搞一刀切，坚</a:t>
            </a:r>
            <a:endParaRPr lang="FangSong" altLang="FangSong" sz="1300"/>
          </a:p>
        </p:txBody>
      </p:sp>
      <p:sp>
        <p:nvSpPr>
          <p:cNvPr id="214" name="textbox 214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216" name="picture 2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218" name="textbox 218"/>
          <p:cNvSpPr/>
          <p:nvPr/>
        </p:nvSpPr>
        <p:spPr>
          <a:xfrm>
            <a:off x="3725379" y="9946575"/>
            <a:ext cx="1270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15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textbox 220"/>
          <p:cNvSpPr/>
          <p:nvPr/>
        </p:nvSpPr>
        <p:spPr>
          <a:xfrm>
            <a:off x="1138718" y="1013185"/>
            <a:ext cx="5344795" cy="8619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14604" algn="l" rtl="0" eaLnBrk="0">
              <a:lnSpc>
                <a:spcPct val="89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持实事求是，</a:t>
            </a: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充分考虑不同区域、不同产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业、</a:t>
            </a:r>
            <a:r>
              <a:rPr sz="13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不同企业的发展阶段和</a:t>
            </a:r>
            <a:endParaRPr lang="FangSong" altLang="FangSong" sz="1300"/>
          </a:p>
          <a:p>
            <a:pPr marL="12700" indent="1905" algn="l" rtl="0" eaLnBrk="0">
              <a:lnSpc>
                <a:spcPct val="200000"/>
              </a:lnSpc>
              <a:spcBef>
                <a:spcPts val="166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特点，致力于土地、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金融、人才等要素顶层设计，强化正向激励，更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多是服务企业、服务行业、服务产业发展，</a:t>
            </a: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逐步摸索出一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条以“科学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化评价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差别化配置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多元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化激励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+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精准化服务”的新路，更适合中西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部等发展中地区。</a:t>
            </a:r>
            <a:r>
              <a:rPr sz="1300" kern="0" spc="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一是全国首创“亩均英雄贷”金融服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务模式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。连续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两年出台金融支持改革专项政策，主要分为企业贷和项目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贷，新模式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治园区低效之“疾”、新品类纾企业融资之“</a:t>
            </a:r>
            <a:r>
              <a:rPr sz="1300" kern="0" spc="-4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困”、新机制赋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改革创新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之“能”、新路径解三方链接之“难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”，促进金融支持实体经济增量扩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面提质。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二是成立全国首个改革服务联盟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。由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全国知名智库机构、高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等院校、科研院所、企业单位等自愿结成跨地区、专业性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、开放型的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社会组织，为改革提供战略规划、管理咨询、金融支持、法律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咨询、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人才招引、数字化升级等全方位智力支持。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三是注重理论联系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实际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坚持理论与实践相结合，探索与总结相结合，问题导向与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目标导向相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结合，同中国科学技术大学、中国管理科学学会、安徽省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委党校等高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校研究机构合  ，开展“亩均论英雄”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改革理论研究，</a:t>
            </a:r>
            <a:r>
              <a:rPr sz="1300" kern="0" spc="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运用理论指导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实践。</a:t>
            </a:r>
            <a:endParaRPr lang="FangSong" altLang="FangSong" sz="1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15290" algn="l" rtl="0" eaLnBrk="0">
              <a:lnSpc>
                <a:spcPct val="95000"/>
              </a:lnSpc>
              <a:spcBef>
                <a:spcPts val="480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获奖和报道情况</a:t>
            </a:r>
            <a:endParaRPr lang="KaiTi" altLang="KaiT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449580" algn="l" rtl="0" eaLnBrk="0">
              <a:lnSpc>
                <a:spcPct val="89000"/>
              </a:lnSpc>
              <a:spcBef>
                <a:spcPts val="394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第八届中国管理科学学会管理科学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奖专项</a:t>
            </a:r>
            <a:endParaRPr lang="FangSong" altLang="FangSong" sz="1300"/>
          </a:p>
          <a:p>
            <a:pPr marL="23495" algn="l" rtl="0" eaLnBrk="0">
              <a:lnSpc>
                <a:spcPts val="3119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奖（促进奖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中国管理科学学会。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49580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）国务院减负办推介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：安徽探索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亩均英雄贷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金融服务模式。</a:t>
            </a:r>
            <a:endParaRPr lang="FangSong" altLang="FangSong" sz="1300"/>
          </a:p>
          <a:p>
            <a:pPr marL="449580" algn="l" rtl="0" eaLnBrk="0">
              <a:lnSpc>
                <a:spcPct val="205000"/>
              </a:lnSpc>
              <a:spcBef>
                <a:spcPts val="8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）国家发改委推介：安徽首创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英雄贷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金融服务模式。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）新华社报道： 亩均论英雄！安徽工业将评价亩均效益。</a:t>
            </a:r>
            <a:endParaRPr lang="FangSong" altLang="FangSong" sz="1300"/>
          </a:p>
        </p:txBody>
      </p:sp>
      <p:sp>
        <p:nvSpPr>
          <p:cNvPr id="222" name="textbox 222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224" name="picture 2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226" name="textbox 226"/>
          <p:cNvSpPr/>
          <p:nvPr/>
        </p:nvSpPr>
        <p:spPr>
          <a:xfrm>
            <a:off x="3725379" y="9946575"/>
            <a:ext cx="1270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" name="textbox 228"/>
          <p:cNvSpPr/>
          <p:nvPr/>
        </p:nvSpPr>
        <p:spPr>
          <a:xfrm>
            <a:off x="1133555" y="1013185"/>
            <a:ext cx="5350509" cy="8618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454659" algn="l" rtl="0" eaLnBrk="0">
              <a:lnSpc>
                <a:spcPct val="8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）央视大型专题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片《这十年》第一集《突破的中国》关注安徽</a:t>
            </a:r>
            <a:endParaRPr lang="FangSong" altLang="FangSong" sz="1300"/>
          </a:p>
          <a:p>
            <a:pPr marL="22859" algn="l" rtl="0" eaLnBrk="0">
              <a:lnSpc>
                <a:spcPts val="3119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省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4659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）金融时报刊登《地方金融服务模式的创新与思考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——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基于</a:t>
            </a:r>
            <a:endParaRPr lang="FangSong" altLang="FangSong" sz="1300"/>
          </a:p>
          <a:p>
            <a:pPr marL="21590" algn="l" rtl="0" eaLnBrk="0">
              <a:lnSpc>
                <a:spcPts val="3119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安徽省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亩均英雄贷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的改革实践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》。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4025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）安徽省深入推进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改革获评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年度安徽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十</a:t>
            </a:r>
            <a:endParaRPr lang="FangSong" altLang="FangSong" sz="1300"/>
          </a:p>
          <a:p>
            <a:pPr marL="24765" algn="l" rtl="0" eaLnBrk="0">
              <a:lnSpc>
                <a:spcPts val="3119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大新闻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527684" algn="l" rtl="0" eaLnBrk="0">
              <a:lnSpc>
                <a:spcPct val="87000"/>
              </a:lnSpc>
              <a:spcBef>
                <a:spcPts val="457"/>
              </a:spcBef>
            </a:pPr>
            <a:r>
              <a:rPr sz="15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（三）实施企业综合评价</a:t>
            </a:r>
            <a:r>
              <a:rPr sz="15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深化评价结果运用</a:t>
            </a:r>
            <a:r>
              <a:rPr sz="1500" kern="0" spc="3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b="1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坚持“亩</a:t>
            </a:r>
            <a:endParaRPr lang="KaiTi" altLang="KaiTi" sz="1500"/>
          </a:p>
          <a:p>
            <a:pPr marL="12700" indent="13970" algn="l" rtl="0" eaLnBrk="0">
              <a:lnSpc>
                <a:spcPct val="179000"/>
              </a:lnSpc>
              <a:spcBef>
                <a:spcPts val="27"/>
              </a:spcBef>
            </a:pPr>
            <a:r>
              <a:rPr sz="15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均论英雄”为导向推动工业经济高质量发展（</a:t>
            </a:r>
            <a:r>
              <a:rPr sz="15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南京市工业和</a:t>
            </a: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1500" b="1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信息化局）</a:t>
            </a:r>
            <a:endParaRPr lang="KaiTi" altLang="KaiT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3390" algn="l" rtl="0" eaLnBrk="0">
              <a:lnSpc>
                <a:spcPct val="91000"/>
              </a:lnSpc>
              <a:spcBef>
                <a:spcPts val="394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【概述】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在新形势、新背景下，南京市积极推进工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业企业资源集</a:t>
            </a:r>
            <a:endParaRPr lang="FangSong" altLang="FangSong" sz="1300"/>
          </a:p>
          <a:p>
            <a:pPr marL="17145" indent="9525" algn="l" rtl="0" eaLnBrk="0">
              <a:lnSpc>
                <a:spcPct val="200000"/>
              </a:lnSpc>
              <a:spcBef>
                <a:spcPts val="136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约利用绩效综合评价改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革， 建立健全以“亩均论英雄”为核心的综合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评价体系，持续深化评价结果应用，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取得了一定成效。一是构建以“亩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均论英雄”为核心的企业综合评价体系，建立健全了上下一体联动、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部门协同配合的综合评价工  领导机制， 制定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完善了“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2+5+X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”综合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评价指标体系。二是构建以资源要素差别化配置为重点的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评价结果应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用机制，</a:t>
            </a:r>
            <a:r>
              <a:rPr sz="13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坚持正向激励、反向倒逼，从水电气价格、城镇土地使用税、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资源配置、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奖惩、行政管理五个方面实施差别化政策。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三是构建以工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业企业综合评价数据为基础的大数据应用平台，建成了集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数据归集核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实、评价分类、 协同共享、企业服务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等功能于一体的综合评价大数据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平台。四是构建以“双合同”管理为抓手的产业用地高质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量利用新模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式，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建立健全产业用地高质量利用工  机制，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实施产业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用地项目双合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同管理、全生命周期管理。全市“亩均论英雄”的发展导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向越发鲜明，</a:t>
            </a:r>
            <a:endParaRPr lang="FangSong" altLang="FangSong" sz="1300"/>
          </a:p>
        </p:txBody>
      </p:sp>
      <p:sp>
        <p:nvSpPr>
          <p:cNvPr id="230" name="textbox 230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232" name="picture 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234" name="textbox 234"/>
          <p:cNvSpPr/>
          <p:nvPr/>
        </p:nvSpPr>
        <p:spPr>
          <a:xfrm>
            <a:off x="3725379" y="9946575"/>
            <a:ext cx="1270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7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textbox 236"/>
          <p:cNvSpPr/>
          <p:nvPr/>
        </p:nvSpPr>
        <p:spPr>
          <a:xfrm>
            <a:off x="1133147" y="1013185"/>
            <a:ext cx="5342890" cy="8618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22225" algn="l" rtl="0" eaLnBrk="0">
              <a:lnSpc>
                <a:spcPct val="8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工业企业发展质效不断提升， 资源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集约利用发展水平显著增强， 亩均</a:t>
            </a:r>
            <a:endParaRPr lang="FangSong" altLang="FangSong" sz="1300"/>
          </a:p>
          <a:p>
            <a:pPr marL="18415" indent="-635" algn="l" rtl="0" eaLnBrk="0">
              <a:lnSpc>
                <a:spcPct val="205000"/>
              </a:lnSpc>
              <a:spcBef>
                <a:spcPts val="13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产出水平稳居江苏第一、长三角同类城市前列，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为推动全市制造业高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质量发展提供了有力支撑。</a:t>
            </a:r>
            <a:endParaRPr lang="FangSong" altLang="FangSong" sz="1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41325" algn="l" rtl="0" eaLnBrk="0">
              <a:lnSpc>
                <a:spcPct val="99000"/>
              </a:lnSpc>
              <a:spcBef>
                <a:spcPts val="484"/>
              </a:spcBef>
            </a:pP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经验做法</a:t>
            </a:r>
            <a:endParaRPr lang="KaiTi" altLang="KaiTi" sz="16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375920" algn="l" rtl="0" eaLnBrk="0">
              <a:lnSpc>
                <a:spcPct val="89000"/>
              </a:lnSpc>
              <a:spcBef>
                <a:spcPts val="391"/>
              </a:spcBef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在新形势、新背景下，南京市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从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2016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年开始，积极推进工业企</a:t>
            </a:r>
            <a:endParaRPr lang="FangSong" altLang="FangSong" sz="1300"/>
          </a:p>
          <a:p>
            <a:pPr marL="22859" indent="2540" algn="l" rtl="0" eaLnBrk="0">
              <a:lnSpc>
                <a:spcPct val="205000"/>
              </a:lnSpc>
              <a:spcBef>
                <a:spcPts val="13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业资源集约利用绩效综合评价改革， 建立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健全以“亩均论英雄”为核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心的综合评价体系，持续深化评价结果应用， 取得了一定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成效。</a:t>
            </a:r>
            <a:endParaRPr lang="FangSong" altLang="FangSong" sz="1300"/>
          </a:p>
          <a:p>
            <a:pPr marL="371475" algn="l" rtl="0" eaLnBrk="0">
              <a:lnSpc>
                <a:spcPct val="91000"/>
              </a:lnSpc>
              <a:spcBef>
                <a:spcPts val="155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构建以“亩均论英雄”为核心的企业综合评价体系。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建立综合评</a:t>
            </a:r>
            <a:endParaRPr lang="FangSong" altLang="FangSong" sz="1300"/>
          </a:p>
          <a:p>
            <a:pPr marL="12700" indent="5080" algn="l" rtl="0" eaLnBrk="0">
              <a:lnSpc>
                <a:spcPct val="200000"/>
              </a:lnSpc>
              <a:spcBef>
                <a:spcPts val="147"/>
              </a:spcBef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价领导机制。出台了《工业企业资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源集约利用绩效综合评价办法》，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成立了由分管市领导担任组长，</a:t>
            </a:r>
            <a:r>
              <a:rPr sz="1300" kern="0" spc="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市工信、</a:t>
            </a:r>
            <a:r>
              <a:rPr sz="1300" kern="0" spc="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自然资源、税务、供电等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  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个部门和单位组成的市工业企业资源集约利用绩效综合评价领导小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组，建立了市、区、街道三级工  网络，确保综合评价工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有效落实。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形成“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2+5+X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”综合评价指标体系。评价对象分为一般工业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企业和重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点排污企业两大类；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评价指标分为亩均税收、亩均销售收入、单位电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耗税收、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单位能耗销售收入、单位主要污染物税收五项指标；“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”为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研发、专利、诚信等激励性指标和安全、</a:t>
            </a:r>
            <a:r>
              <a:rPr sz="1300" kern="0" spc="3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排污、能耗等约束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性指标，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并按综合评价得分将企业分为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（优先发展类）、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（鼓励提升类）、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 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（监管调控类）、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C-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（警示类）、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（落后整治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类） 五类。</a:t>
            </a:r>
            <a:endParaRPr lang="FangSong" altLang="FangSong" sz="1300"/>
          </a:p>
          <a:p>
            <a:pPr marL="370840" algn="l" rtl="0" eaLnBrk="0">
              <a:lnSpc>
                <a:spcPct val="91000"/>
              </a:lnSpc>
              <a:spcBef>
                <a:spcPts val="155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构建以资源要素差别化配置为重点的评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价结果应用机制。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endParaRPr lang="FangSong" altLang="FangSong" sz="1300"/>
          </a:p>
          <a:p>
            <a:pPr marL="22859" indent="16509" algn="l" rtl="0" eaLnBrk="0">
              <a:lnSpc>
                <a:spcPct val="203000"/>
              </a:lnSpc>
              <a:spcBef>
                <a:spcPts val="3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印发了《南京市工业企业资源集约利用绩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效综合评价差别化政策指导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意见（试行）》，以市场和行政相结合的手段正向激励、反向倒逼企业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节约集约利用资源。优先发展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类企业、支持发展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类企业、提升发展</a:t>
            </a:r>
            <a:endParaRPr lang="FangSong" altLang="FangSong" sz="1300"/>
          </a:p>
        </p:txBody>
      </p:sp>
      <p:sp>
        <p:nvSpPr>
          <p:cNvPr id="238" name="textbox 238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240" name="picture 2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3725379" y="9946575"/>
            <a:ext cx="127000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18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textbox 244"/>
          <p:cNvSpPr/>
          <p:nvPr/>
        </p:nvSpPr>
        <p:spPr>
          <a:xfrm>
            <a:off x="1133090" y="1014632"/>
            <a:ext cx="5400675" cy="575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24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类企业、限制发展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类企业，从水电气价格、城镇土地使用税、资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源</a:t>
            </a:r>
            <a:endParaRPr lang="FangSong" altLang="FangSong" sz="1300"/>
          </a:p>
          <a:p>
            <a:pPr marL="12700" algn="l" rtl="0" eaLnBrk="0">
              <a:lnSpc>
                <a:spcPct val="200000"/>
              </a:lnSpc>
              <a:spcBef>
                <a:spcPts val="55"/>
              </a:spcBef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配置、奖惩、行政管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理五个方面实施差别化政策，明确对评价为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  的企业原则上不再提供新增建设用地，禁止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D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类企业参与工业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用地招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拍挂竞买活动。同时，鼓励各区根据实际制定差别化政策，南京市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溧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水区、江宁区、高淳区均开展了工业企业评价工作，溧水区和高淳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制定了符合自身产业特点和发展方向的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差别化政策。</a:t>
            </a:r>
            <a:endParaRPr lang="FangSong" altLang="FangSong" sz="1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370204" algn="l" rtl="0" eaLnBrk="0">
              <a:lnSpc>
                <a:spcPct val="89000"/>
              </a:lnSpc>
              <a:spcBef>
                <a:spcPts val="398"/>
              </a:spcBef>
            </a:pPr>
            <a:r>
              <a:rPr sz="1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构建以工业企业综合评价数据为基础</a:t>
            </a:r>
            <a:r>
              <a:rPr sz="1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的大数据平台。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建设全市统</a:t>
            </a:r>
            <a:endParaRPr lang="FangSong" altLang="FangSong" sz="1300"/>
          </a:p>
          <a:p>
            <a:pPr marL="12700" algn="l" rtl="0" eaLnBrk="0">
              <a:lnSpc>
                <a:spcPct val="200000"/>
              </a:lnSpc>
              <a:spcBef>
                <a:spcPts val="70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一的工业企业资源集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约利用绩效综合评价信息系统，系统集数据归集、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评价分类、企业服务等功能于一体，建立市、区、街道三级企业评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数据审核机制和企业数据在线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核实机制，确保数据准确可靠。同时，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拓展建设了企业库、产业链图谱、数据决策云图等功能模块，运行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监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测服务、产业链供需对接(宁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对接)、创新产品应用推广等服务平台，</a:t>
            </a:r>
            <a:endParaRPr lang="FangSong" altLang="FangSong" sz="1300"/>
          </a:p>
          <a:p>
            <a:pPr marL="12700" algn="l" rtl="0" eaLnBrk="0">
              <a:lnSpc>
                <a:spcPct val="89000"/>
              </a:lnSpc>
              <a:spcBef>
                <a:spcPts val="1563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构建以工业企业绩效综合评价、企业服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务及产业链管理为核心的工业</a:t>
            </a:r>
            <a:endParaRPr lang="FangSong" altLang="FangSong" sz="1300"/>
          </a:p>
          <a:p>
            <a:pPr marL="12700" algn="l" rtl="0" eaLnBrk="0">
              <a:lnSpc>
                <a:spcPct val="203000"/>
              </a:lnSpc>
              <a:spcBef>
                <a:spcPts val="26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大数据平台，精准掌握全市工业企业的销售、税收、用地、用能等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情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况，摸清了全市工业企业资源集约利用“家底”。</a:t>
            </a:r>
            <a:endParaRPr lang="FangSong" altLang="FangSong" sz="13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145790" y="6819930"/>
            <a:ext cx="5226075" cy="2216099"/>
            <a:chExt cx="5226075" cy="2216099"/>
          </a:xfrm>
        </p:grpSpPr>
        <p:pic>
          <p:nvPicPr>
            <p:cNvPr id="246" name="picture 24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5226075" cy="2216099"/>
            </a:xfrm>
            <a:prstGeom prst="rect">
              <a:avLst/>
            </a:prstGeom>
          </p:spPr>
        </p:pic>
        <p:sp>
          <p:nvSpPr>
            <p:cNvPr id="248" name="textbox 248"/>
            <p:cNvSpPr/>
            <p:nvPr/>
          </p:nvSpPr>
          <p:spPr>
            <a:xfrm>
              <a:off x="407972" y="106090"/>
              <a:ext cx="2832100" cy="2047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483"/>
                </a:lnSpc>
              </a:pPr>
              <a:endParaRPr lang="Arial" altLang="Arial" sz="100"/>
            </a:p>
            <a:p>
              <a:pPr algn="r" rtl="0" eaLnBrk="0">
                <a:lnSpc>
                  <a:spcPct val="96000"/>
                </a:lnSpc>
              </a:pPr>
              <a:r>
                <a:rPr sz="900" kern="0" spc="-70">
                  <a:solidFill>
                    <a:srgbClr val="0068A5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南京市工业大数据平台</a:t>
              </a:r>
              <a:endParaRPr lang="SimHei" altLang="SimHei" sz="900"/>
            </a:p>
            <a:p>
              <a:pPr algn="l" rtl="0" eaLnBrk="0">
                <a:lnSpc>
                  <a:spcPct val="19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6000"/>
                </a:lnSpc>
                <a:spcBef>
                  <a:spcPts val="281"/>
                </a:spcBef>
              </a:pPr>
              <a:r>
                <a:rPr sz="900" b="1" kern="0" spc="-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工业总体现状</a:t>
              </a:r>
              <a:endParaRPr lang="SimHei" altLang="SimHei" sz="900"/>
            </a:p>
            <a:p>
              <a:pPr marL="1458594" algn="l" rtl="0" eaLnBrk="0">
                <a:lnSpc>
                  <a:spcPts val="727"/>
                </a:lnSpc>
                <a:spcBef>
                  <a:spcPts val="1116"/>
                </a:spcBef>
              </a:pPr>
              <a:r>
                <a:rPr sz="6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综合评价</a:t>
              </a:r>
              <a:endParaRPr lang="SimSun" altLang="SimSun" sz="600"/>
            </a:p>
            <a:p>
              <a:pPr marL="169545" algn="l" rtl="0" eaLnBrk="0">
                <a:lnSpc>
                  <a:spcPct val="79000"/>
                </a:lnSpc>
                <a:spcBef>
                  <a:spcPts val="13"/>
                </a:spcBef>
              </a:pPr>
              <a:r>
                <a:rPr sz="600" kern="0" spc="10">
                  <a:solidFill>
                    <a:srgbClr val="0092BF">
                      <a:alpha val="100000"/>
                    </a:srgbClr>
                  </a:solidFill>
                  <a:latin typeface="LiSu"/>
                  <a:ea typeface="LiSu"/>
                  <a:cs typeface="LiSu"/>
                </a:rPr>
                <a:t>无业总班</a:t>
              </a:r>
              <a:endParaRPr lang="LiSu" altLang="LiSu" sz="6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731645" algn="l" rtl="0" eaLnBrk="0">
                <a:lnSpc>
                  <a:spcPts val="1021"/>
                </a:lnSpc>
                <a:spcBef>
                  <a:spcPts val="242"/>
                </a:spcBef>
              </a:pPr>
              <a:r>
                <a:rPr sz="8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工业数据运行监测中心</a:t>
              </a:r>
              <a:endParaRPr lang="SimHei" altLang="SimHei" sz="800"/>
            </a:p>
            <a:p>
              <a:pPr algn="l" rtl="0" eaLnBrk="0">
                <a:lnSpc>
                  <a:spcPct val="122000"/>
                </a:lnSpc>
              </a:pPr>
              <a:endParaRPr lang="Arial" altLang="Arial" sz="300"/>
            </a:p>
            <a:p>
              <a:pPr marL="1934845" algn="l" rtl="0" eaLnBrk="0">
                <a:lnSpc>
                  <a:spcPct val="80000"/>
                </a:lnSpc>
                <a:spcBef>
                  <a:spcPts val="2"/>
                </a:spcBef>
              </a:pPr>
              <a:r>
                <a:rPr sz="1100" kern="0" spc="-40">
                  <a:solidFill>
                    <a:srgbClr val="000000">
                      <a:alpha val="100000"/>
                    </a:srgbClr>
                  </a:solidFill>
                  <a:latin typeface="FangSong"/>
                  <a:ea typeface="FangSong"/>
                  <a:cs typeface="FangSong"/>
                </a:rPr>
                <a:t>5.086.557</a:t>
              </a:r>
              <a:endParaRPr lang="FangSong" altLang="FangSong" sz="1100"/>
            </a:p>
          </p:txBody>
        </p:sp>
      </p:grpSp>
      <p:sp>
        <p:nvSpPr>
          <p:cNvPr id="250" name="textbox 250"/>
          <p:cNvSpPr/>
          <p:nvPr/>
        </p:nvSpPr>
        <p:spPr>
          <a:xfrm>
            <a:off x="1622071" y="9115519"/>
            <a:ext cx="4784090" cy="454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64"/>
              </a:lnSpc>
            </a:pPr>
            <a:endParaRPr lang="Arial" altLang="Arial" sz="100"/>
          </a:p>
          <a:p>
            <a:pPr algn="r" rtl="0" eaLnBrk="0">
              <a:lnSpc>
                <a:spcPct val="85000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来源：南京市工业和信息化局</a:t>
            </a:r>
            <a:endParaRPr lang="FangSong" altLang="FangSong" sz="900"/>
          </a:p>
          <a:p>
            <a:pPr marL="12700" algn="l" rtl="0" eaLnBrk="0">
              <a:lnSpc>
                <a:spcPts val="2458"/>
              </a:lnSpc>
            </a:pPr>
            <a:r>
              <a:rPr sz="11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 4 南京市工业企业资源集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约利用绩效综合评价系统大数据平台</a:t>
            </a:r>
            <a:endParaRPr lang="FangSong" altLang="FangSong" sz="1100"/>
          </a:p>
        </p:txBody>
      </p:sp>
      <p:sp>
        <p:nvSpPr>
          <p:cNvPr id="252" name="textbox 252"/>
          <p:cNvSpPr/>
          <p:nvPr/>
        </p:nvSpPr>
        <p:spPr>
          <a:xfrm>
            <a:off x="1114047" y="544838"/>
            <a:ext cx="5334000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8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tabLst>
                <a:tab pos="1196339"/>
                <a:tab pos="5320665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</a:t>
            </a:r>
            <a:r>
              <a:rPr sz="1000" u="sng" kern="0" spc="-3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亩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均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英</a:t>
            </a:r>
            <a:r>
              <a:rPr sz="1000" u="sng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雄 ”</a:t>
            </a:r>
            <a:r>
              <a:rPr sz="1000" u="sng" kern="0" spc="-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革</a:t>
            </a:r>
            <a:r>
              <a:rPr sz="1000" u="sng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典</a:t>
            </a:r>
            <a:r>
              <a:rPr sz="1000" u="sng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型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1000" u="sng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例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集 (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1000" u="sng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1000" u="sng" kern="0" spc="-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3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1000" u="sng" kern="0" spc="-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000" u="sng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endParaRPr lang="SimSun" altLang="SimSun" sz="1000"/>
          </a:p>
        </p:txBody>
      </p:sp>
      <p:sp>
        <p:nvSpPr>
          <p:cNvPr id="254" name="textbox 254"/>
          <p:cNvSpPr/>
          <p:nvPr/>
        </p:nvSpPr>
        <p:spPr>
          <a:xfrm>
            <a:off x="4062075" y="7394016"/>
            <a:ext cx="69215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评价结果应用</a:t>
            </a:r>
            <a:endParaRPr lang="SimHei" altLang="SimHei" sz="900"/>
          </a:p>
        </p:txBody>
      </p:sp>
      <p:sp>
        <p:nvSpPr>
          <p:cNvPr id="256" name="textbox 256"/>
          <p:cNvSpPr/>
          <p:nvPr/>
        </p:nvSpPr>
        <p:spPr>
          <a:xfrm>
            <a:off x="2868261" y="7394016"/>
            <a:ext cx="591819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全过程评价</a:t>
            </a:r>
            <a:endParaRPr lang="SimHei" altLang="SimHei" sz="900"/>
          </a:p>
        </p:txBody>
      </p:sp>
      <p:sp>
        <p:nvSpPr>
          <p:cNvPr id="258" name="textbox 258"/>
          <p:cNvSpPr/>
          <p:nvPr/>
        </p:nvSpPr>
        <p:spPr>
          <a:xfrm>
            <a:off x="5420998" y="7393560"/>
            <a:ext cx="479425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2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900" b="1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产业图谱</a:t>
            </a:r>
            <a:endParaRPr lang="SimHei" altLang="SimHei" sz="900"/>
          </a:p>
        </p:txBody>
      </p:sp>
      <p:sp>
        <p:nvSpPr>
          <p:cNvPr id="260" name="textbox 260"/>
          <p:cNvSpPr/>
          <p:nvPr/>
        </p:nvSpPr>
        <p:spPr>
          <a:xfrm>
            <a:off x="2765067" y="8829191"/>
            <a:ext cx="353059" cy="119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38"/>
              </a:lnSpc>
            </a:pPr>
            <a:r>
              <a:rPr sz="6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政务数据</a:t>
            </a:r>
            <a:endParaRPr lang="SimHei" altLang="SimHei" sz="600"/>
          </a:p>
        </p:txBody>
      </p:sp>
      <p:sp>
        <p:nvSpPr>
          <p:cNvPr id="262" name="textbox 262"/>
          <p:cNvSpPr/>
          <p:nvPr/>
        </p:nvSpPr>
        <p:spPr>
          <a:xfrm>
            <a:off x="4441476" y="8853461"/>
            <a:ext cx="354329" cy="99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11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600" kern="0" spc="40">
                <a:solidFill>
                  <a:srgbClr val="000000">
                    <a:alpha val="100000"/>
                  </a:srgbClr>
                </a:solidFill>
                <a:latin typeface="LiSu"/>
                <a:ea typeface="LiSu"/>
                <a:cs typeface="LiSu"/>
              </a:rPr>
              <a:t>专业数据</a:t>
            </a:r>
            <a:endParaRPr lang="LiSu" altLang="LiSu" sz="600"/>
          </a:p>
        </p:txBody>
      </p:sp>
      <p:sp>
        <p:nvSpPr>
          <p:cNvPr id="264" name="textbox 264"/>
          <p:cNvSpPr/>
          <p:nvPr/>
        </p:nvSpPr>
        <p:spPr>
          <a:xfrm>
            <a:off x="3717564" y="9962738"/>
            <a:ext cx="99060" cy="100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012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6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19</a:t>
            </a:r>
            <a:endParaRPr lang="FangSong" altLang="FangSong" sz="6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textbox 266"/>
          <p:cNvSpPr/>
          <p:nvPr/>
        </p:nvSpPr>
        <p:spPr>
          <a:xfrm>
            <a:off x="1114047" y="5540752"/>
            <a:ext cx="5331459" cy="4174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93"/>
              </a:lnSpc>
            </a:pPr>
            <a:endParaRPr lang="Arial" altLang="Arial" sz="100"/>
          </a:p>
          <a:p>
            <a:pPr marL="3575050" algn="l" rtl="0" eaLnBrk="0">
              <a:lnSpc>
                <a:spcPct val="90000"/>
              </a:lnSpc>
            </a:pPr>
            <a:r>
              <a:rPr sz="9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来源：南京市工业和信息化局</a:t>
            </a:r>
            <a:endParaRPr lang="FangSong" altLang="FangSong" sz="900"/>
          </a:p>
          <a:p>
            <a:pPr marL="1270000" algn="l" rtl="0" eaLnBrk="0">
              <a:lnSpc>
                <a:spcPts val="2505"/>
              </a:lnSpc>
            </a:pP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图</a:t>
            </a:r>
            <a:r>
              <a:rPr sz="1100" kern="0" spc="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1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5 创新产品推广应</a:t>
            </a:r>
            <a:r>
              <a:rPr sz="11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用和“宁对接”平台</a:t>
            </a:r>
            <a:endParaRPr lang="FangSong" altLang="FangSong" sz="11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89254" algn="l" rtl="0" eaLnBrk="0">
              <a:lnSpc>
                <a:spcPct val="88000"/>
              </a:lnSpc>
              <a:spcBef>
                <a:spcPts val="394"/>
              </a:spcBef>
            </a:pPr>
            <a:r>
              <a:rPr sz="1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构建以“双合同”管理为抓</a:t>
            </a: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手的产业用地高质量利用新模式。2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021</a:t>
            </a:r>
            <a:endParaRPr lang="SimHei" altLang="SimHei" sz="1300"/>
          </a:p>
          <a:p>
            <a:pPr marL="12700" algn="l" rtl="0" eaLnBrk="0">
              <a:lnSpc>
                <a:spcPct val="200000"/>
              </a:lnSpc>
              <a:spcBef>
                <a:spcPts val="42"/>
              </a:spcBef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年印发《促进产业用地高质量利用的实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施方案》,建立健全产业用地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准入、项目全生命周期绩效评价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等机制，推进产业用地高质量利用。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建立产业用地高质量利用工作机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制，成立全市产业用地高质量利用工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作领导小组，市政府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主要领导担任组长，分管工业的副市长、分管规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划资源的副市长担任副组长，市相关部门为成员单位，统筹推动产业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用地高质量利用工作。实施产业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用地项目双合同管理，产业用地项目 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须签订《国有建设用地使用权出让(租赁)合同》和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《投资发展监管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协议》,约定项目开工时间、竣工时间和达产时间，纳入投资总额、</a:t>
            </a:r>
            <a:endParaRPr lang="FangSong" altLang="FangSong" sz="13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533136" y="882632"/>
            <a:ext cx="4489467" cy="4610138"/>
            <a:chExt cx="4489467" cy="4610138"/>
          </a:xfrm>
        </p:grpSpPr>
        <p:pic>
          <p:nvPicPr>
            <p:cNvPr id="268" name="picture 26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4489467" cy="4610138"/>
            </a:xfrm>
            <a:prstGeom prst="rect">
              <a:avLst/>
            </a:prstGeom>
          </p:spPr>
        </p:pic>
        <p:sp>
          <p:nvSpPr>
            <p:cNvPr id="270" name="textbox 270"/>
            <p:cNvSpPr/>
            <p:nvPr/>
          </p:nvSpPr>
          <p:spPr>
            <a:xfrm>
              <a:off x="107977" y="134997"/>
              <a:ext cx="4201795" cy="4371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3341"/>
                </a:lnSpc>
              </a:pPr>
              <a:endParaRPr lang="Arial" altLang="Arial" sz="100"/>
            </a:p>
            <a:p>
              <a:pPr marL="12700" algn="l" rtl="0" eaLnBrk="0">
                <a:lnSpc>
                  <a:spcPts val="921"/>
                </a:lnSpc>
              </a:pPr>
              <a:r>
                <a:rPr sz="1000" kern="0" spc="10" baseline="-2601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&lt;</a:t>
              </a:r>
              <a:r>
                <a:rPr sz="6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           </a:t>
              </a:r>
              <a:r>
                <a:rPr sz="700" b="1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创新产品展示馆</a:t>
              </a:r>
              <a:r>
                <a:rPr sz="7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</a:t>
              </a:r>
              <a:r>
                <a:rPr sz="1000" kern="0" spc="10" baseline="-2601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…</a:t>
              </a:r>
              <a:r>
                <a:rPr sz="600" kern="0" spc="9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</a:t>
              </a:r>
              <a:r>
                <a:rPr sz="1000" kern="0" spc="0" baseline="-2601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◎</a:t>
              </a:r>
              <a:endParaRPr lang="SimSun" altLang="SimSun" sz="1000" baseline="-2601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342265" algn="l" rtl="0" eaLnBrk="0">
                <a:lnSpc>
                  <a:spcPct val="85000"/>
                </a:lnSpc>
                <a:spcBef>
                  <a:spcPts val="214"/>
                </a:spcBef>
              </a:pPr>
              <a:r>
                <a:rPr sz="7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行业领域</a:t>
              </a:r>
              <a:r>
                <a:rPr sz="7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     </a:t>
              </a: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</a:t>
              </a:r>
              <a:r>
                <a:rPr sz="7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区 域</a:t>
              </a:r>
              <a:endParaRPr lang="SimHei" altLang="SimHei" sz="700"/>
            </a:p>
            <a:p>
              <a:pPr marL="2618104" algn="l" rtl="0" eaLnBrk="0">
                <a:lnSpc>
                  <a:spcPct val="99000"/>
                </a:lnSpc>
                <a:spcBef>
                  <a:spcPts val="4"/>
                </a:spcBef>
              </a:pPr>
              <a:r>
                <a:rPr sz="1300" b="1" kern="0" spc="19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宁对接</a:t>
              </a:r>
              <a:r>
                <a:rPr sz="1300" kern="0" spc="-25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700" kern="0" spc="-1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南京产业链供应镇对接平白</a:t>
              </a:r>
              <a:endParaRPr lang="SimHei" altLang="SimHei" sz="700"/>
            </a:p>
            <a:p>
              <a:pPr algn="l" rtl="0" eaLnBrk="0">
                <a:lnSpc>
                  <a:spcPct val="160000"/>
                </a:lnSpc>
              </a:pPr>
              <a:endParaRPr lang="Arial" altLang="Arial" sz="1000"/>
            </a:p>
            <a:p>
              <a:pPr marL="2285364" algn="l" rtl="0" eaLnBrk="0">
                <a:lnSpc>
                  <a:spcPct val="99000"/>
                </a:lnSpc>
                <a:spcBef>
                  <a:spcPts val="274"/>
                </a:spcBef>
              </a:pPr>
              <a:r>
                <a:rPr sz="700" kern="0" spc="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公告</a:t>
              </a:r>
              <a:r>
                <a:rPr sz="700" kern="0" spc="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900" kern="0" spc="30">
                  <a:solidFill>
                    <a:srgbClr val="1086FD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公告</a:t>
              </a:r>
              <a:endParaRPr lang="SimSun" altLang="SimSun" sz="900"/>
            </a:p>
            <a:p>
              <a:pPr marL="2285364" algn="l" rtl="0" eaLnBrk="0">
                <a:lnSpc>
                  <a:spcPts val="855"/>
                </a:lnSpc>
                <a:spcBef>
                  <a:spcPts val="128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动态</a:t>
              </a:r>
              <a:r>
                <a:rPr sz="700" kern="0" spc="6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</a:t>
              </a:r>
              <a:r>
                <a:rPr sz="700" kern="0" spc="-40">
                  <a:solidFill>
                    <a:srgbClr val="FEA624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动</a:t>
              </a:r>
              <a:r>
                <a:rPr sz="700" kern="0" spc="300">
                  <a:solidFill>
                    <a:srgbClr val="FEA624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700" kern="0" spc="-40">
                  <a:solidFill>
                    <a:srgbClr val="FEA624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态 </a:t>
              </a: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2023年南京“宁工品推”</a:t>
              </a: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系列活动…</a:t>
              </a:r>
              <a:endParaRPr lang="SimHei" altLang="SimHei" sz="7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marL="3174364" algn="l" rtl="0" eaLnBrk="0">
                <a:lnSpc>
                  <a:spcPct val="83000"/>
                </a:lnSpc>
                <a:spcBef>
                  <a:spcPts val="340"/>
                </a:spcBef>
              </a:pPr>
              <a:r>
                <a:rPr sz="1100" kern="0" spc="-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★</a:t>
              </a:r>
              <a:endParaRPr lang="SimSun" altLang="SimSun" sz="1100"/>
            </a:p>
            <a:p>
              <a:pPr marL="1136650" algn="l" rtl="0" eaLnBrk="0">
                <a:lnSpc>
                  <a:spcPct val="89000"/>
                </a:lnSpc>
              </a:pPr>
              <a:r>
                <a:rPr sz="7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控维</a:t>
              </a:r>
              <a:r>
                <a:rPr sz="700" kern="0" spc="-20">
                  <a:solidFill>
                    <a:srgbClr val="000000">
                      <a:alpha val="100000"/>
                    </a:srgbClr>
                  </a:solidFill>
                  <a:latin typeface="Times New Roman"/>
                  <a:ea typeface="Times New Roman"/>
                  <a:cs typeface="Times New Roman"/>
                </a:rPr>
                <a:t>HS500A</a:t>
              </a:r>
              <a:r>
                <a:rPr sz="7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手动…</a:t>
              </a:r>
              <a:endParaRPr lang="SimHei" altLang="SimHei" sz="700"/>
            </a:p>
            <a:p>
              <a:pPr marL="1136650" algn="l" rtl="0" eaLnBrk="0">
                <a:lnSpc>
                  <a:spcPts val="794"/>
                </a:lnSpc>
                <a:spcBef>
                  <a:spcPts val="304"/>
                </a:spcBef>
              </a:pPr>
              <a:r>
                <a:rPr sz="600" kern="0" spc="-10">
                  <a:solidFill>
                    <a:srgbClr val="339FF2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40万-55万</a:t>
              </a:r>
              <a:endParaRPr lang="SimHei" altLang="SimHei" sz="600"/>
            </a:p>
            <a:p>
              <a:pPr marL="1136650" algn="l" rtl="0" eaLnBrk="0">
                <a:lnSpc>
                  <a:spcPts val="793"/>
                </a:lnSpc>
              </a:pPr>
              <a:r>
                <a:rPr sz="6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南京控维通信科技有限公</a:t>
              </a:r>
              <a:endParaRPr lang="SimHei" altLang="SimHei" sz="600"/>
            </a:p>
            <a:p>
              <a:pPr marL="1136650" algn="l" rtl="0" eaLnBrk="0">
                <a:lnSpc>
                  <a:spcPct val="97000"/>
                </a:lnSpc>
                <a:spcBef>
                  <a:spcPts val="60"/>
                </a:spcBef>
              </a:pPr>
              <a:r>
                <a:rPr sz="7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司</a:t>
              </a:r>
              <a:endParaRPr lang="SimHei" altLang="SimHei" sz="700"/>
            </a:p>
            <a:p>
              <a:pPr algn="r" rtl="0" eaLnBrk="0">
                <a:lnSpc>
                  <a:spcPts val="791"/>
                </a:lnSpc>
                <a:spcBef>
                  <a:spcPts val="80"/>
                </a:spcBef>
              </a:pPr>
              <a:r>
                <a:rPr sz="600" kern="0" spc="-6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航</a:t>
              </a:r>
              <a:r>
                <a:rPr sz="600" kern="0" spc="-5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空货</a:t>
              </a:r>
              <a:r>
                <a:rPr sz="600" kern="0" spc="-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运</a:t>
              </a:r>
              <a:endParaRPr lang="SimHei" altLang="SimHei" sz="600"/>
            </a:p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2280285" algn="l" rtl="0" eaLnBrk="0">
                <a:lnSpc>
                  <a:spcPct val="96000"/>
                </a:lnSpc>
                <a:spcBef>
                  <a:spcPts val="221"/>
                </a:spcBef>
              </a:pPr>
              <a:r>
                <a:rPr sz="700" b="1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产品名称及型号</a:t>
              </a: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▼</a:t>
              </a:r>
              <a:r>
                <a:rPr sz="700" kern="0" spc="1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</a:t>
              </a: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请输入关键字搜索</a:t>
              </a: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</a:t>
              </a:r>
              <a:r>
                <a:rPr sz="700" kern="0" spc="-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Q</a:t>
              </a:r>
              <a:endParaRPr lang="Arial" altLang="Arial" sz="7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2793364" algn="l" rtl="0" eaLnBrk="0">
                <a:lnSpc>
                  <a:spcPct val="96000"/>
                </a:lnSpc>
                <a:spcBef>
                  <a:spcPts val="211"/>
                </a:spcBef>
              </a:pPr>
              <a:r>
                <a:rPr sz="700" kern="0" spc="-4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需求信息</a:t>
              </a:r>
              <a:endParaRPr lang="SimHei" altLang="SimHei" sz="700"/>
            </a:p>
            <a:p>
              <a:pPr algn="l" rtl="0" eaLnBrk="0">
                <a:lnSpc>
                  <a:spcPct val="152000"/>
                </a:lnSpc>
              </a:pPr>
              <a:endParaRPr lang="Arial" altLang="Arial" sz="1000"/>
            </a:p>
            <a:p>
              <a:pPr marL="1136650" algn="l" rtl="0" eaLnBrk="0">
                <a:lnSpc>
                  <a:spcPct val="95000"/>
                </a:lnSpc>
                <a:spcBef>
                  <a:spcPts val="213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单管巡航零冷水型…</a:t>
              </a:r>
              <a:endParaRPr lang="SimHei" altLang="SimHei" sz="700"/>
            </a:p>
            <a:p>
              <a:pPr marL="1137285" algn="l" rtl="0" eaLnBrk="0">
                <a:lnSpc>
                  <a:spcPts val="760"/>
                </a:lnSpc>
                <a:spcBef>
                  <a:spcPts val="288"/>
                </a:spcBef>
              </a:pPr>
              <a:r>
                <a:rPr sz="600" b="1" kern="0" spc="-10">
                  <a:solidFill>
                    <a:srgbClr val="1C93E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价格面议</a:t>
              </a:r>
              <a:endParaRPr lang="SimSun" altLang="SimSun" sz="600"/>
            </a:p>
            <a:p>
              <a:pPr marL="1136650" algn="l" rtl="0" eaLnBrk="0">
                <a:lnSpc>
                  <a:spcPct val="81000"/>
                </a:lnSpc>
                <a:spcBef>
                  <a:spcPts val="5"/>
                </a:spcBef>
              </a:pPr>
              <a:r>
                <a:rPr sz="700" kern="0" spc="-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艾欧史密斯(中国)热水</a:t>
              </a:r>
              <a:endParaRPr lang="SimHei" altLang="SimHei" sz="700"/>
            </a:p>
            <a:p>
              <a:pPr marL="1136650" algn="l" rtl="0" eaLnBrk="0">
                <a:lnSpc>
                  <a:spcPts val="878"/>
                </a:lnSpc>
              </a:pPr>
              <a:r>
                <a:rPr sz="6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器有限公司</a:t>
              </a:r>
              <a:endParaRPr lang="SimHei" altLang="SimHei" sz="600"/>
            </a:p>
            <a:p>
              <a:pPr marL="2285364" algn="l" rtl="0" eaLnBrk="0">
                <a:lnSpc>
                  <a:spcPct val="81000"/>
                </a:lnSpc>
                <a:spcBef>
                  <a:spcPts val="6"/>
                </a:spcBef>
              </a:pP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非道路智能电控分配</a:t>
              </a:r>
              <a:endParaRPr lang="SimHei" altLang="SimHei" sz="700"/>
            </a:p>
            <a:p>
              <a:pPr marL="2285364" algn="l" rtl="0" eaLnBrk="0">
                <a:lnSpc>
                  <a:spcPts val="958"/>
                </a:lnSpc>
              </a:pP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式燃油喷射系统</a:t>
              </a:r>
              <a:endParaRPr lang="SimHei" altLang="SimHei" sz="700"/>
            </a:p>
            <a:p>
              <a:pPr marL="3333115" indent="5714" algn="l" rtl="0" eaLnBrk="0">
                <a:lnSpc>
                  <a:spcPct val="95000"/>
                </a:lnSpc>
                <a:spcBef>
                  <a:spcPts val="1104"/>
                </a:spcBef>
              </a:pPr>
              <a:r>
                <a:rPr sz="700" kern="0" spc="-1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JX-DTX7285A</a:t>
              </a:r>
              <a:r>
                <a:rPr sz="7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       </a:t>
              </a:r>
              <a:r>
                <a:rPr sz="700" kern="0" spc="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控双头车</a:t>
              </a:r>
              <a:endParaRPr lang="SimHei" altLang="SimHei" sz="700"/>
            </a:p>
            <a:p>
              <a:pPr marL="1809114" algn="l" rtl="0" eaLnBrk="0">
                <a:lnSpc>
                  <a:spcPct val="89000"/>
                </a:lnSpc>
                <a:spcBef>
                  <a:spcPts val="7"/>
                </a:spcBef>
              </a:pPr>
              <a:r>
                <a:rPr sz="700" kern="0" spc="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申报</a:t>
              </a:r>
              <a:endParaRPr lang="SimHei" altLang="SimHei" sz="700"/>
            </a:p>
            <a:p>
              <a:pPr marL="1136650" algn="l" rtl="0" eaLnBrk="0">
                <a:lnSpc>
                  <a:spcPts val="507"/>
                </a:lnSpc>
                <a:spcBef>
                  <a:spcPts val="1031"/>
                </a:spcBef>
              </a:pPr>
              <a:r>
                <a:rPr sz="400" kern="0" spc="5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九旁轴承声学检测系统</a:t>
              </a:r>
              <a:r>
                <a:rPr sz="400" kern="0" spc="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(</a:t>
              </a:r>
              <a:r>
                <a:rPr sz="400" kern="0" spc="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TADS</a:t>
              </a:r>
              <a:r>
                <a:rPr sz="400" kern="0" spc="5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)</a:t>
              </a:r>
              <a:endParaRPr lang="SimSun" altLang="SimSun" sz="400"/>
            </a:p>
            <a:p>
              <a:pPr marL="2838450" algn="l" rtl="0" eaLnBrk="0">
                <a:lnSpc>
                  <a:spcPct val="96000"/>
                </a:lnSpc>
                <a:spcBef>
                  <a:spcPts val="6"/>
                </a:spcBef>
              </a:pPr>
              <a:r>
                <a:rPr sz="700" kern="0" spc="-60">
                  <a:solidFill>
                    <a:srgbClr val="0B84FD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南京市工业和信息化局</a:t>
              </a:r>
              <a:endParaRPr lang="SimHei" altLang="SimHei" sz="700"/>
            </a:p>
          </p:txBody>
        </p:sp>
        <p:pic>
          <p:nvPicPr>
            <p:cNvPr id="272" name="picture 27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695733" y="1504990"/>
              <a:ext cx="126948" cy="126930"/>
            </a:xfrm>
            <a:prstGeom prst="rect">
              <a:avLst/>
            </a:prstGeom>
          </p:spPr>
        </p:pic>
        <p:pic>
          <p:nvPicPr>
            <p:cNvPr id="274" name="picture 27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2501881" y="1504989"/>
              <a:ext cx="101634" cy="120621"/>
            </a:xfrm>
            <a:prstGeom prst="rect">
              <a:avLst/>
            </a:prstGeom>
          </p:spPr>
        </p:pic>
      </p:grpSp>
      <p:sp>
        <p:nvSpPr>
          <p:cNvPr id="276" name="textbox 276"/>
          <p:cNvSpPr/>
          <p:nvPr/>
        </p:nvSpPr>
        <p:spPr>
          <a:xfrm>
            <a:off x="1717283" y="2497523"/>
            <a:ext cx="836294" cy="480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50"/>
              </a:lnSpc>
            </a:pPr>
            <a:endParaRPr lang="Arial" altLang="Arial" sz="100"/>
          </a:p>
          <a:p>
            <a:pPr marL="13334" algn="l" rtl="0" eaLnBrk="0">
              <a:lnSpc>
                <a:spcPct val="96000"/>
              </a:lnSpc>
            </a:pPr>
            <a:r>
              <a:rPr sz="7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联成安思易运维安…</a:t>
            </a:r>
            <a:endParaRPr lang="SimHei" altLang="SimHei" sz="700"/>
          </a:p>
          <a:p>
            <a:pPr marL="12700" algn="l" rtl="0" eaLnBrk="0">
              <a:lnSpc>
                <a:spcPts val="791"/>
              </a:lnSpc>
              <a:spcBef>
                <a:spcPts val="255"/>
              </a:spcBef>
            </a:pPr>
            <a:r>
              <a:rPr sz="600" kern="0" spc="0">
                <a:solidFill>
                  <a:srgbClr val="0688E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价格面议</a:t>
            </a:r>
            <a:endParaRPr lang="SimHei" altLang="SimHei" sz="600"/>
          </a:p>
          <a:p>
            <a:pPr marL="12700" algn="l" rtl="0" eaLnBrk="0">
              <a:lnSpc>
                <a:spcPct val="107000"/>
              </a:lnSpc>
              <a:spcBef>
                <a:spcPts val="60"/>
              </a:spcBef>
            </a:pPr>
            <a:r>
              <a:rPr sz="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南京联成科技发展股份</a:t>
            </a:r>
            <a:r>
              <a:rPr sz="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</a:t>
            </a: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7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限公司</a:t>
            </a:r>
            <a:endParaRPr lang="SimHei" altLang="SimHei" sz="700"/>
          </a:p>
        </p:txBody>
      </p:sp>
      <p:sp>
        <p:nvSpPr>
          <p:cNvPr id="278" name="textbox 278"/>
          <p:cNvSpPr/>
          <p:nvPr/>
        </p:nvSpPr>
        <p:spPr>
          <a:xfrm>
            <a:off x="2308977" y="544305"/>
            <a:ext cx="2941320" cy="15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85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</a:t>
            </a:r>
            <a:r>
              <a:rPr sz="9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亩 均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论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英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雄 ”</a:t>
            </a:r>
            <a:r>
              <a:rPr sz="9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改 革 典 型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案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例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集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2 3</a:t>
            </a:r>
            <a:r>
              <a:rPr sz="9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</a:t>
            </a:r>
            <a:r>
              <a:rPr sz="9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9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900"/>
          </a:p>
        </p:txBody>
      </p:sp>
      <p:sp>
        <p:nvSpPr>
          <p:cNvPr id="280" name="textbox 280"/>
          <p:cNvSpPr/>
          <p:nvPr/>
        </p:nvSpPr>
        <p:spPr>
          <a:xfrm>
            <a:off x="1717283" y="3984749"/>
            <a:ext cx="796925" cy="266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5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7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GLC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(工联岔)道岔</a:t>
            </a:r>
            <a:endParaRPr lang="SimHei" altLang="SimHei" sz="700"/>
          </a:p>
          <a:p>
            <a:pPr algn="l" rtl="0" eaLnBrk="0">
              <a:lnSpc>
                <a:spcPct val="122000"/>
              </a:lnSpc>
            </a:pPr>
            <a:endParaRPr lang="Arial" altLang="Arial" sz="200"/>
          </a:p>
          <a:p>
            <a:pPr marL="12700" algn="l" rtl="0" eaLnBrk="0">
              <a:lnSpc>
                <a:spcPts val="791"/>
              </a:lnSpc>
              <a:spcBef>
                <a:spcPts val="2"/>
              </a:spcBef>
            </a:pPr>
            <a:r>
              <a:rPr sz="600" kern="0" spc="0">
                <a:solidFill>
                  <a:srgbClr val="36A0F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价格面议</a:t>
            </a:r>
            <a:endParaRPr lang="SimHei" altLang="SimHei" sz="600"/>
          </a:p>
        </p:txBody>
      </p:sp>
      <p:sp>
        <p:nvSpPr>
          <p:cNvPr id="282" name="rect"/>
          <p:cNvSpPr/>
          <p:nvPr/>
        </p:nvSpPr>
        <p:spPr>
          <a:xfrm>
            <a:off x="1126747" y="665476"/>
            <a:ext cx="5308592" cy="5715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4" name="textbox 284"/>
          <p:cNvSpPr/>
          <p:nvPr/>
        </p:nvSpPr>
        <p:spPr>
          <a:xfrm>
            <a:off x="2765067" y="1899839"/>
            <a:ext cx="191770" cy="2235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21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</a:t>
            </a:r>
            <a:endParaRPr lang="SimHei" altLang="SimHei" sz="1300"/>
          </a:p>
        </p:txBody>
      </p:sp>
      <p:sp>
        <p:nvSpPr>
          <p:cNvPr id="286" name="textbox 286"/>
          <p:cNvSpPr/>
          <p:nvPr/>
        </p:nvSpPr>
        <p:spPr>
          <a:xfrm>
            <a:off x="3914411" y="3610676"/>
            <a:ext cx="340359" cy="128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0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700" kern="0" spc="-80">
                <a:solidFill>
                  <a:srgbClr val="0052F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供给</a:t>
            </a:r>
            <a:r>
              <a:rPr sz="700" kern="0" spc="-70">
                <a:solidFill>
                  <a:srgbClr val="0052F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信</a:t>
            </a:r>
            <a:r>
              <a:rPr sz="700" kern="0" spc="-50">
                <a:solidFill>
                  <a:srgbClr val="0052F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息</a:t>
            </a:r>
            <a:endParaRPr lang="SimHei" altLang="SimHei" sz="700"/>
          </a:p>
        </p:txBody>
      </p:sp>
      <p:sp>
        <p:nvSpPr>
          <p:cNvPr id="288" name="textbox 288"/>
          <p:cNvSpPr/>
          <p:nvPr/>
        </p:nvSpPr>
        <p:spPr>
          <a:xfrm>
            <a:off x="5527269" y="1053330"/>
            <a:ext cx="332104" cy="135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61"/>
              </a:lnSpc>
            </a:pP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…</a:t>
            </a: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</a:t>
            </a: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◎</a:t>
            </a:r>
            <a:endParaRPr lang="SimSun" altLang="SimSun" sz="700"/>
          </a:p>
        </p:txBody>
      </p:sp>
      <p:sp>
        <p:nvSpPr>
          <p:cNvPr id="290" name="textbox 290"/>
          <p:cNvSpPr/>
          <p:nvPr/>
        </p:nvSpPr>
        <p:spPr>
          <a:xfrm>
            <a:off x="4720840" y="2575662"/>
            <a:ext cx="311784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95"/>
              </a:lnSpc>
            </a:pPr>
            <a:r>
              <a:rPr sz="6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中间产品</a:t>
            </a:r>
            <a:endParaRPr lang="SimHei" altLang="SimHei" sz="600"/>
          </a:p>
        </p:txBody>
      </p:sp>
      <p:sp>
        <p:nvSpPr>
          <p:cNvPr id="292" name="textbox 292"/>
          <p:cNvSpPr/>
          <p:nvPr/>
        </p:nvSpPr>
        <p:spPr>
          <a:xfrm>
            <a:off x="5533618" y="2575306"/>
            <a:ext cx="308609" cy="125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82"/>
              </a:lnSpc>
            </a:pPr>
            <a:r>
              <a:rPr sz="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生产</a:t>
            </a:r>
            <a:r>
              <a:rPr sz="600" kern="0" spc="-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设</a:t>
            </a:r>
            <a:r>
              <a:rPr sz="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备</a:t>
            </a:r>
            <a:endParaRPr lang="SimSun" altLang="SimSun" sz="600"/>
          </a:p>
        </p:txBody>
      </p:sp>
      <p:sp>
        <p:nvSpPr>
          <p:cNvPr id="294" name="textbox 294"/>
          <p:cNvSpPr/>
          <p:nvPr/>
        </p:nvSpPr>
        <p:spPr>
          <a:xfrm>
            <a:off x="5127229" y="2575306"/>
            <a:ext cx="306070" cy="125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82"/>
              </a:lnSpc>
            </a:pPr>
            <a:r>
              <a:rPr sz="6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终端产品</a:t>
            </a:r>
            <a:endParaRPr lang="SimSun" altLang="SimSun" sz="600"/>
          </a:p>
        </p:txBody>
      </p:sp>
      <p:sp>
        <p:nvSpPr>
          <p:cNvPr id="296" name="textbox 296"/>
          <p:cNvSpPr/>
          <p:nvPr/>
        </p:nvSpPr>
        <p:spPr>
          <a:xfrm>
            <a:off x="4728459" y="1030977"/>
            <a:ext cx="299720" cy="1282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2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宁对接</a:t>
            </a:r>
            <a:endParaRPr lang="SimHei" altLang="SimHei" sz="700"/>
          </a:p>
        </p:txBody>
      </p:sp>
      <p:sp>
        <p:nvSpPr>
          <p:cNvPr id="298" name="textbox 298"/>
          <p:cNvSpPr/>
          <p:nvPr/>
        </p:nvSpPr>
        <p:spPr>
          <a:xfrm>
            <a:off x="3914411" y="2581347"/>
            <a:ext cx="244475" cy="1250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80"/>
              </a:lnSpc>
            </a:pPr>
            <a:r>
              <a:rPr sz="6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原材料</a:t>
            </a:r>
            <a:endParaRPr lang="SimSun" altLang="SimSun" sz="600"/>
          </a:p>
        </p:txBody>
      </p:sp>
      <p:sp>
        <p:nvSpPr>
          <p:cNvPr id="300" name="textbox 300"/>
          <p:cNvSpPr/>
          <p:nvPr/>
        </p:nvSpPr>
        <p:spPr>
          <a:xfrm>
            <a:off x="4352537" y="2569709"/>
            <a:ext cx="238759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798"/>
              </a:lnSpc>
            </a:pPr>
            <a:r>
              <a:rPr sz="6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元器</a:t>
            </a:r>
            <a:r>
              <a:rPr sz="600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件</a:t>
            </a:r>
            <a:endParaRPr lang="SimHei" altLang="SimHei" sz="600"/>
          </a:p>
        </p:txBody>
      </p:sp>
      <p:sp>
        <p:nvSpPr>
          <p:cNvPr id="302" name="textbox 302"/>
          <p:cNvSpPr/>
          <p:nvPr/>
        </p:nvSpPr>
        <p:spPr>
          <a:xfrm>
            <a:off x="5609863" y="4752715"/>
            <a:ext cx="110489" cy="127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数</a:t>
            </a:r>
            <a:endParaRPr lang="SimSun" altLang="SimSun" sz="700"/>
          </a:p>
        </p:txBody>
      </p:sp>
      <p:sp>
        <p:nvSpPr>
          <p:cNvPr id="304" name="textbox 304"/>
          <p:cNvSpPr/>
          <p:nvPr/>
        </p:nvSpPr>
        <p:spPr>
          <a:xfrm>
            <a:off x="5692379" y="3646070"/>
            <a:ext cx="110489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3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8=</a:t>
            </a:r>
            <a:endParaRPr lang="SimSun" altLang="SimSun" sz="700"/>
          </a:p>
        </p:txBody>
      </p:sp>
      <p:sp>
        <p:nvSpPr>
          <p:cNvPr id="306" name="textbox 306"/>
          <p:cNvSpPr/>
          <p:nvPr/>
        </p:nvSpPr>
        <p:spPr>
          <a:xfrm>
            <a:off x="3692174" y="9957956"/>
            <a:ext cx="109854" cy="109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87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</a:t>
            </a:r>
            <a:endParaRPr lang="SimSun" altLang="SimSun" sz="700"/>
          </a:p>
        </p:txBody>
      </p:sp>
      <p:sp>
        <p:nvSpPr>
          <p:cNvPr id="308" name="textbox 308"/>
          <p:cNvSpPr/>
          <p:nvPr/>
        </p:nvSpPr>
        <p:spPr>
          <a:xfrm>
            <a:off x="3857208" y="1053952"/>
            <a:ext cx="64769" cy="1371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75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textbox 310"/>
          <p:cNvSpPr/>
          <p:nvPr/>
        </p:nvSpPr>
        <p:spPr>
          <a:xfrm>
            <a:off x="1138727" y="1013185"/>
            <a:ext cx="5292725" cy="8696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14604" algn="l" rtl="0" eaLnBrk="0">
              <a:lnSpc>
                <a:spcPct val="89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投资强度、亩均产值、亩均税收等指标，</a:t>
            </a:r>
            <a:r>
              <a:rPr sz="1300" kern="0" spc="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产业用地项目纳入工业企业</a:t>
            </a:r>
            <a:endParaRPr lang="FangSong" altLang="FangSong" sz="1300"/>
          </a:p>
          <a:p>
            <a:pPr marL="19684" algn="l" rtl="0" eaLnBrk="0">
              <a:lnSpc>
                <a:spcPts val="3119"/>
              </a:lnSpc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资源集约利用绩效综合评价，实施产业用地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全生命周期管理。</a:t>
            </a:r>
            <a:endParaRPr lang="FangSong" altLang="FangSong" sz="1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415925" algn="l" rtl="0" eaLnBrk="0">
              <a:lnSpc>
                <a:spcPct val="94000"/>
              </a:lnSpc>
              <a:spcBef>
                <a:spcPts val="487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取得成效</a:t>
            </a:r>
            <a:endParaRPr lang="KaiTi" altLang="KaiT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369570" algn="l" rtl="0" eaLnBrk="0">
              <a:lnSpc>
                <a:spcPct val="91000"/>
              </a:lnSpc>
              <a:spcBef>
                <a:spcPts val="39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形成了成熟的资源集约利用综合评价体系</a:t>
            </a:r>
            <a:r>
              <a:rPr sz="1300" b="1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经过六年工业企业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</a:t>
            </a:r>
            <a:endParaRPr lang="FangSong" altLang="FangSong" sz="1300"/>
          </a:p>
          <a:p>
            <a:pPr marL="12700" indent="5080" algn="l" rtl="0" eaLnBrk="0">
              <a:lnSpc>
                <a:spcPct val="201000"/>
              </a:lnSpc>
              <a:spcBef>
                <a:spcPts val="70"/>
              </a:spcBef>
              <a:tabLst>
                <a:tab pos="186054"/>
              </a:tabLst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源集约利用绩效综合评价工  ，建立了成熟的数据归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集和综合评价工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	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体系，打通了各部门工业企业数据壁垒，目前已累计归集南京市工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业企业近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年来的工业经济数据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500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余万条，实现了跨部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门数据协同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共享，提升了企业运行监测、创新产品推广、 产业链供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需对接、低效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用地盘活等重点工  的效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率和施策的精准度。</a:t>
            </a:r>
            <a:endParaRPr lang="FangSong" altLang="FangSong" sz="1300"/>
          </a:p>
          <a:p>
            <a:pPr marL="372745" algn="l" rtl="0" eaLnBrk="0">
              <a:lnSpc>
                <a:spcPct val="91000"/>
              </a:lnSpc>
              <a:spcBef>
                <a:spcPts val="1551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强化了“亩均论英雄”的鲜明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发展导向。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通过新闻发布会、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下发</a:t>
            </a:r>
            <a:endParaRPr lang="FangSong" altLang="FangSong" sz="1300"/>
          </a:p>
          <a:p>
            <a:pPr marL="15875" indent="1905" algn="l" rtl="0" eaLnBrk="0">
              <a:lnSpc>
                <a:spcPct val="201000"/>
              </a:lnSpc>
              <a:spcBef>
                <a:spcPts val="44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告知书、入户解释等方式，</a:t>
            </a:r>
            <a:r>
              <a:rPr sz="1300" kern="0" spc="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大力宣传工业企业绩效综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合评价、差别化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政策，在全市不断强化以亩均论英雄、</a:t>
            </a:r>
            <a:r>
              <a:rPr sz="1300" kern="0" spc="4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以效益论英雄、</a:t>
            </a:r>
            <a:r>
              <a:rPr sz="1300" kern="0" spc="4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以环境论英雄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的发展导向。通过评价结果的综合应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用，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一方面提高了</a:t>
            </a:r>
            <a:r>
              <a:rPr sz="1300" kern="0" spc="-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类、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业的自豪感和紧迫感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，激励其保持高质量发展，</a:t>
            </a:r>
            <a:r>
              <a:rPr sz="1300" kern="0" spc="4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另一方面加大了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C-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类、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类企业的危机感，倒逼其向创新、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高质、</a:t>
            </a:r>
            <a:r>
              <a:rPr sz="1300" kern="0" spc="4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绿色转型升级。</a:t>
            </a:r>
            <a:endParaRPr lang="FangSong" altLang="FangSong" sz="1300"/>
          </a:p>
          <a:p>
            <a:pPr marL="367029" algn="l" rtl="0" eaLnBrk="0">
              <a:lnSpc>
                <a:spcPct val="91000"/>
              </a:lnSpc>
              <a:spcBef>
                <a:spcPts val="1576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提升了工业企业资源集约利用发展水平。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南京市参评工业企业亩</a:t>
            </a:r>
            <a:endParaRPr lang="FangSong" altLang="FangSong" sz="1300"/>
          </a:p>
          <a:p>
            <a:pPr marL="13334" indent="1905" algn="l" rtl="0" eaLnBrk="0">
              <a:lnSpc>
                <a:spcPct val="202000"/>
              </a:lnSpc>
              <a:spcBef>
                <a:spcPts val="3"/>
              </a:spcBef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均产出高且呈增长趋势，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年全市参评工业企业亩均销售收入达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685.3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亩，亩均税收达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41.3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亩，分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别较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2017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年提升了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290.2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亩、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6.7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亩，增幅分别达</a:t>
            </a:r>
            <a:r>
              <a:rPr sz="1300" kern="0" spc="-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73.4%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19.3%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，亩均产出水平连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续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年保持江苏省内第一，在长三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角同类城市中稳居前列。</a:t>
            </a:r>
            <a:endParaRPr lang="FangSong" altLang="FangSong" sz="13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420369" algn="l" rtl="0" eaLnBrk="0">
              <a:lnSpc>
                <a:spcPct val="95000"/>
              </a:lnSpc>
              <a:spcBef>
                <a:spcPts val="489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推广价值</a:t>
            </a:r>
            <a:endParaRPr lang="KaiTi" altLang="KaiT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77825" algn="l" rtl="0" eaLnBrk="0">
              <a:lnSpc>
                <a:spcPct val="99000"/>
              </a:lnSpc>
              <a:spcBef>
                <a:spcPts val="2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南京市坚持“亩均论英雄”不动摇，全面实施工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业企业资源集约</a:t>
            </a:r>
            <a:endParaRPr lang="FangSong" altLang="FangSong" sz="1300"/>
          </a:p>
        </p:txBody>
      </p:sp>
      <p:sp>
        <p:nvSpPr>
          <p:cNvPr id="312" name="textbox 312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14" name="picture 3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16" name="textbox 316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textbox 318"/>
          <p:cNvSpPr/>
          <p:nvPr/>
        </p:nvSpPr>
        <p:spPr>
          <a:xfrm>
            <a:off x="1136597" y="1013185"/>
            <a:ext cx="5429250" cy="8361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利用绩效综合评价改革，</a:t>
            </a:r>
            <a:r>
              <a:rPr sz="1300" kern="0" spc="-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经过六年的实践，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建立健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全了上下一体联动、</a:t>
            </a:r>
            <a:endParaRPr lang="FangSong" altLang="FangSong" sz="1300"/>
          </a:p>
          <a:p>
            <a:pPr marL="13334" indent="1270" algn="l" rtl="0" eaLnBrk="0">
              <a:lnSpc>
                <a:spcPct val="201000"/>
              </a:lnSpc>
              <a:spcBef>
                <a:spcPts val="54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部门协同配合的综合评价工  领导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机制， 制定完善了“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2+5+X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”综合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评价指标体系，构建了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以五类差别化政策为重点的评价结果应用机制，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建成了集数据归集核实、评价分类、企业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服务等功能于一体的综合评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价大数据平台，形成了以产业用地“双合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同”管理、项目全生命周期  绩效评价为抓手的产业用地高质量利用模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式，</a:t>
            </a:r>
            <a:r>
              <a:rPr sz="13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引导企业加大创新力度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提升发展质效，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加快推动工业结构调整和企业转型升级，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为推动制造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业高质量发展提供了有力支撑。南京市“亩均论英雄”工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机制健全、</a:t>
            </a:r>
            <a:endParaRPr lang="FangSong" altLang="FangSong" sz="1300"/>
          </a:p>
          <a:p>
            <a:pPr marL="13334" algn="l" rtl="0" eaLnBrk="0">
              <a:lnSpc>
                <a:spcPct val="89000"/>
              </a:lnSpc>
              <a:spcBef>
                <a:spcPts val="1566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标准完善、实践丰富、成效明显，有关经验做法具有可操  性、可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复</a:t>
            </a:r>
            <a:endParaRPr lang="FangSong" altLang="FangSong" sz="1300"/>
          </a:p>
          <a:p>
            <a:pPr marL="19684" algn="l" rtl="0" eaLnBrk="0">
              <a:lnSpc>
                <a:spcPts val="3119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制性、可推广性，可供全国设区市层面参考借鉴。</a:t>
            </a:r>
            <a:endParaRPr lang="FangSong" altLang="FangSong" sz="1300"/>
          </a:p>
          <a:p>
            <a:pPr marL="417194" algn="l" rtl="0" eaLnBrk="0">
              <a:lnSpc>
                <a:spcPct val="95000"/>
              </a:lnSpc>
              <a:spcBef>
                <a:spcPts val="1619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获奖和报道情况</a:t>
            </a:r>
            <a:endParaRPr lang="KaiTi" altLang="KaiTi" sz="1600"/>
          </a:p>
          <a:p>
            <a:pPr marL="451484" algn="l" rtl="0" eaLnBrk="0">
              <a:lnSpc>
                <a:spcPct val="89000"/>
              </a:lnSpc>
              <a:spcBef>
                <a:spcPts val="1414"/>
              </a:spcBef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南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京日报《这场全国性活动， 主场在南京！》，</a:t>
            </a:r>
            <a:endParaRPr lang="FangSong" altLang="FangSong" sz="1300"/>
          </a:p>
          <a:p>
            <a:pPr marL="25400" indent="-5080" algn="l" rtl="0" eaLnBrk="0">
              <a:lnSpc>
                <a:spcPct val="204000"/>
              </a:lnSpc>
              <a:spcBef>
                <a:spcPts val="29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报道南京市出台《关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于促进产业用地高质量利用的实施方案（修订）》，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强化工业用地投入产出约束，</a:t>
            </a:r>
            <a:r>
              <a:rPr sz="13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以亩产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论英雄。</a:t>
            </a:r>
            <a:endParaRPr lang="FangSong" altLang="FangSong" sz="1300"/>
          </a:p>
          <a:p>
            <a:pPr marL="451484" algn="l" rtl="0" eaLnBrk="0">
              <a:lnSpc>
                <a:spcPct val="89000"/>
              </a:lnSpc>
              <a:spcBef>
                <a:spcPts val="1577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南京市江宁区“盘活优化存量用地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促进存</a:t>
            </a:r>
            <a:endParaRPr lang="FangSong" altLang="FangSong" sz="1300"/>
          </a:p>
          <a:p>
            <a:pPr marL="19050" algn="l" rtl="0" eaLnBrk="0">
              <a:lnSpc>
                <a:spcPct val="205000"/>
              </a:lnSpc>
              <a:spcBef>
                <a:spcPts val="13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量资产提质增效”入选江苏省盘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活优化存量资产、扩大有效投资典型 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案例（第一批）。</a:t>
            </a:r>
            <a:endParaRPr lang="FangSong" altLang="FangSong" sz="1300"/>
          </a:p>
          <a:p>
            <a:pPr marL="451484" algn="l" rtl="0" eaLnBrk="0">
              <a:lnSpc>
                <a:spcPct val="89000"/>
              </a:lnSpc>
              <a:spcBef>
                <a:spcPts val="1561"/>
              </a:spcBef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2020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南京日报《“调”出新气象“转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”出新动能》，</a:t>
            </a:r>
            <a:endParaRPr lang="FangSong" altLang="FangSong" sz="1300"/>
          </a:p>
          <a:p>
            <a:pPr marL="20320" algn="l" rtl="0" eaLnBrk="0">
              <a:lnSpc>
                <a:spcPts val="3119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报道南京市以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“亩产论英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雄”为导向促进产业调绿调轻调优。</a:t>
            </a:r>
            <a:endParaRPr lang="FangSong" altLang="FangSong" sz="1300"/>
          </a:p>
          <a:p>
            <a:pPr marL="451484" algn="l" rtl="0" eaLnBrk="0">
              <a:lnSpc>
                <a:spcPct val="91000"/>
              </a:lnSpc>
              <a:spcBef>
                <a:spcPts val="1085"/>
              </a:spcBef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2019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月，南京日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报《加快转型，传统产业“凤凰涅槃”》，</a:t>
            </a:r>
            <a:endParaRPr lang="FangSong" altLang="FangSong" sz="1300"/>
          </a:p>
          <a:p>
            <a:pPr marL="19050" indent="635" algn="l" rtl="0" eaLnBrk="0">
              <a:lnSpc>
                <a:spcPct val="179000"/>
              </a:lnSpc>
              <a:spcBef>
                <a:spcPts val="7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报道南京市深化工业企业资源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集约利用绩效评价，推动传统产业转型  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升级。</a:t>
            </a:r>
            <a:endParaRPr lang="FangSong" altLang="FangSong" sz="1300"/>
          </a:p>
        </p:txBody>
      </p:sp>
      <p:sp>
        <p:nvSpPr>
          <p:cNvPr id="320" name="textbox 320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22" name="picture 3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24" name="textbox 324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textbox 326"/>
          <p:cNvSpPr/>
          <p:nvPr/>
        </p:nvSpPr>
        <p:spPr>
          <a:xfrm>
            <a:off x="1133150" y="930889"/>
            <a:ext cx="5383529" cy="8844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455294" algn="l" rtl="0" eaLnBrk="0">
              <a:lnSpc>
                <a:spcPct val="89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中国江苏网《南京“</a:t>
            </a:r>
            <a:r>
              <a:rPr sz="1300" kern="0" spc="-4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以亩产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论英雄”倒逼企</a:t>
            </a:r>
            <a:endParaRPr lang="FangSong" altLang="FangSong" sz="1300"/>
          </a:p>
          <a:p>
            <a:pPr marL="25400" algn="l" rtl="0" eaLnBrk="0">
              <a:lnSpc>
                <a:spcPts val="2711"/>
              </a:lnSpc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业转型升级》，报道南京市实施工业企业资源集约利用差别化政策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</a:t>
            </a:r>
            <a:endParaRPr lang="FangSong" altLang="FangSong" sz="13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marL="208279" algn="l" rtl="0" eaLnBrk="0">
              <a:lnSpc>
                <a:spcPts val="509"/>
              </a:lnSpc>
              <a:spcBef>
                <a:spcPts val="395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marL="455294" algn="l" rtl="0" eaLnBrk="0">
              <a:lnSpc>
                <a:spcPct val="89000"/>
              </a:lnSpc>
              <a:spcBef>
                <a:spcPts val="1212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南京发布《工业企业资源集约利用， 南京这</a:t>
            </a:r>
            <a:endParaRPr lang="FangSong" altLang="FangSong" sz="1300"/>
          </a:p>
          <a:p>
            <a:pPr marL="194945" algn="l" rtl="0" eaLnBrk="0">
              <a:lnSpc>
                <a:spcPts val="2736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做！》，报道南京市推进工业企业资源集约利用绩效综合评价工  。</a:t>
            </a:r>
            <a:endParaRPr lang="FangSong" altLang="FangSong" sz="13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527684" algn="l" rtl="0" eaLnBrk="0">
              <a:lnSpc>
                <a:spcPct val="96000"/>
              </a:lnSpc>
              <a:spcBef>
                <a:spcPts val="459"/>
              </a:spcBef>
            </a:pPr>
            <a:r>
              <a:rPr sz="15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（四）</a:t>
            </a:r>
            <a:r>
              <a:rPr sz="1500" kern="0" spc="-3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b="1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提速扩面算好工</a:t>
            </a: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业“亩均账”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腾换集聚种出工</a:t>
            </a:r>
            <a:endParaRPr lang="KaiTi" altLang="KaiTi" sz="1500"/>
          </a:p>
          <a:p>
            <a:pPr marL="24129" algn="l" rtl="0" eaLnBrk="0">
              <a:lnSpc>
                <a:spcPct val="97000"/>
              </a:lnSpc>
              <a:spcBef>
                <a:spcPts val="1404"/>
              </a:spcBef>
            </a:pPr>
            <a:r>
              <a:rPr sz="1500" b="1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业“高产田”（宁波市经济和信息化局）</a:t>
            </a:r>
            <a:endParaRPr lang="KaiTi" altLang="KaiTi" sz="15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453390" algn="l" rtl="0" eaLnBrk="0">
              <a:lnSpc>
                <a:spcPct val="91000"/>
              </a:lnSpc>
              <a:spcBef>
                <a:spcPts val="393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【概述】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近年来，宁波市持续深化“亩均论英雄”改革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endParaRPr lang="FangSong" altLang="FangSong" sz="1300"/>
          </a:p>
          <a:p>
            <a:pPr marL="12700" indent="4444" algn="l" rtl="0" eaLnBrk="0">
              <a:lnSpc>
                <a:spcPct val="200000"/>
              </a:lnSpc>
              <a:spcBef>
                <a:spcPts val="145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全面推行“地企双评”，走出一条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“提速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、扩面、增效”的新路子。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-3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在浙江省率先发布评价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结果，实现评价结果“</a:t>
            </a:r>
            <a:r>
              <a:rPr sz="1300" kern="0" spc="-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当年评、  当年用”。完成工业企业、</a:t>
            </a:r>
            <a:r>
              <a:rPr sz="1300" kern="0" spc="4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宗地和园区平台评价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万家（宗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），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面积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59.1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万亩，评价速度和数量在全省领先。 融合连通“亩均论英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雄”资源要素优化配置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政策与新一轮“腾笼换鸟、凤凰涅槃”配套政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策，</a:t>
            </a:r>
            <a:r>
              <a:rPr sz="13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以全域国土空间综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合整治试点为契机，通过 “地企对应”排查、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低效地块连片改造提升、</a:t>
            </a:r>
            <a:r>
              <a:rPr sz="1300" kern="0" spc="3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存量空间增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容提质提效等措施，聚力打造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2070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”工业集聚区发展新格局，推动企业、项目、用地等向“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2070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集聚。对低效工业区块实施连片改造，全市规下工业企业亩均税收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10.3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 同比增长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22.6%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波市亩均指标、亩均改革等工  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续在全省保持领先，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年全市规上工业亩均税收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8.2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亩、亩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均增加值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214.1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双双位列全省第二，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获评浙江省唯一市级经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信部门“亩均论英雄”改革先进集体，《宁波市工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业集聚区专项规划》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荣获浙江省空间规划一等奖，亩均评价、“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2070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”工业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集聚区推进等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  受到省市领导批示肯定和上海、江苏、安徽、江西等调研学习。</a:t>
            </a:r>
            <a:endParaRPr lang="FangSong" altLang="FangSong" sz="1300"/>
          </a:p>
        </p:txBody>
      </p:sp>
      <p:sp>
        <p:nvSpPr>
          <p:cNvPr id="328" name="textbox 328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30" name="picture 3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32" name="textbox 332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textbox 334"/>
          <p:cNvSpPr/>
          <p:nvPr/>
        </p:nvSpPr>
        <p:spPr>
          <a:xfrm>
            <a:off x="1134566" y="1001923"/>
            <a:ext cx="5380990" cy="8590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94"/>
              </a:lnSpc>
            </a:pPr>
            <a:endParaRPr lang="Arial" altLang="Arial" sz="100"/>
          </a:p>
          <a:p>
            <a:pPr marL="440055" algn="l" rtl="0" eaLnBrk="0">
              <a:lnSpc>
                <a:spcPct val="99000"/>
              </a:lnSpc>
            </a:pP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经验做法</a:t>
            </a:r>
            <a:endParaRPr lang="KaiTi" altLang="KaiTi" sz="1600"/>
          </a:p>
          <a:p>
            <a:pPr marL="370840" algn="l" rtl="0" eaLnBrk="0">
              <a:lnSpc>
                <a:spcPct val="91000"/>
              </a:lnSpc>
              <a:spcBef>
                <a:spcPts val="1580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  作模式，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推进评价过程“全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流程”提速。一是制定标准快</a:t>
            </a:r>
            <a:endParaRPr lang="SimHei" altLang="SimHei" sz="1300"/>
          </a:p>
          <a:p>
            <a:pPr marL="18415" indent="1270" algn="l" rtl="0" eaLnBrk="0">
              <a:lnSpc>
                <a:spcPct val="201000"/>
              </a:lnSpc>
              <a:spcBef>
                <a:spcPts val="54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取数。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制定出台浙江省首个取数规范文件，统一数据口径、取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数职责、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  流程。建立三级联动体系，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市级统筹数据归集、 匹配和分发，  区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县、 乡镇（街道）负责数据核实、公示，分工配合，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步调统一。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宁波市在一个月内即完成了评价数据的归集、清洗与核实工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二是规范流程争进度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将综合评价工  流程分解为“名单三次比对、 取数两上两下、数据三核两公、初评终评两次评价”等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sz="1300" kern="0" spc="2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项规定动</a:t>
            </a:r>
            <a:endParaRPr lang="FangSong" altLang="FangSong" sz="1300"/>
          </a:p>
          <a:p>
            <a:pPr marL="211454" algn="l" rtl="0" eaLnBrk="0">
              <a:lnSpc>
                <a:spcPct val="89000"/>
              </a:lnSpc>
              <a:spcBef>
                <a:spcPts val="1561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,</a:t>
            </a:r>
            <a:r>
              <a:rPr sz="1300" kern="0" spc="4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明确每项动  的标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准、内容、流程、时间节点和责任分工，</a:t>
            </a:r>
            <a:r>
              <a:rPr sz="1300" kern="0" spc="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争取</a:t>
            </a:r>
            <a:endParaRPr lang="FangSong" altLang="FangSong" sz="1300"/>
          </a:p>
          <a:p>
            <a:pPr marL="15875" indent="29844" algn="l" rtl="0" eaLnBrk="0">
              <a:lnSpc>
                <a:spcPct val="201000"/>
              </a:lnSpc>
              <a:spcBef>
                <a:spcPts val="64"/>
              </a:spcBef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了评价进度， 保证了评价时序，为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月底前完成综合评价提供有力支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撑。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三是数字赋能提效率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。统一规划建设产业地图综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合治理平台，评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价数据、流程和要求全部“上线”，评价模式由传统的人工操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转变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为智能化操  ，工  效率大幅提升。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年，宁波市首次实现“线上”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评价，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2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万余家企业以及各区（县、市）、乡镇（街道）共同参与，累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计登录平台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余万次，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核定评价面积近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较以往线下操  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省一至两个月的时间。</a:t>
            </a:r>
            <a:endParaRPr lang="FangSong" altLang="FangSong" sz="1300"/>
          </a:p>
          <a:p>
            <a:pPr marL="375920" algn="l" rtl="0" eaLnBrk="0">
              <a:lnSpc>
                <a:spcPct val="91000"/>
              </a:lnSpc>
              <a:spcBef>
                <a:spcPts val="1546"/>
              </a:spcBef>
            </a:pP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强化地企对应，推进评价对象“全方位”扩面。一是全面调查，</a:t>
            </a:r>
            <a:endParaRPr lang="SimHei" altLang="SimHei" sz="1300"/>
          </a:p>
          <a:p>
            <a:pPr marL="12700" indent="3175" algn="l" rtl="0" eaLnBrk="0">
              <a:lnSpc>
                <a:spcPct val="201000"/>
              </a:lnSpc>
              <a:spcBef>
                <a:spcPts val="65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夯实扩面基础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。建立数据共享机制，及时掌握新注册企业、不动产权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登记等信息，</a:t>
            </a:r>
            <a:r>
              <a:rPr sz="1300" kern="0" spc="4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并与“三调”用地数据和税收数据比对，</a:t>
            </a:r>
            <a:r>
              <a:rPr sz="1300" kern="0" spc="-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形成地企数据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底库。制定专项方案，</a:t>
            </a:r>
            <a:r>
              <a:rPr sz="1300" kern="0" spc="3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组织专门人员下沉乡镇开展“扫街式”地企调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查，通过“</a:t>
            </a:r>
            <a:r>
              <a:rPr sz="1300" kern="0" spc="-4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以地挂企”“以企补地”，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建立全市“地企对应”数据库。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3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宁波市新增评价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工业企业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7000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余家，相应新增评价面积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5.6</a:t>
            </a:r>
            <a:endParaRPr lang="Times New Roman" altLang="Times New Roman" sz="1300"/>
          </a:p>
        </p:txBody>
      </p:sp>
      <p:sp>
        <p:nvSpPr>
          <p:cNvPr id="336" name="textbox 336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38" name="picture 3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40" name="textbox 340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50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textbox 342"/>
          <p:cNvSpPr/>
          <p:nvPr/>
        </p:nvSpPr>
        <p:spPr>
          <a:xfrm>
            <a:off x="1135537" y="1012301"/>
            <a:ext cx="5340350" cy="8543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11"/>
              </a:lnSpc>
            </a:pPr>
            <a:endParaRPr lang="Arial" altLang="Arial" sz="100"/>
          </a:p>
          <a:p>
            <a:pPr marL="25400" algn="l" rtl="0" eaLnBrk="0">
              <a:lnSpc>
                <a:spcPct val="91000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万亩。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二是全面迭代，升级评价办法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。工业企业亩均效益综合评价办</a:t>
            </a:r>
            <a:endParaRPr lang="FangSong" altLang="FangSong" sz="1300"/>
          </a:p>
          <a:p>
            <a:pPr marL="13970" indent="7620" algn="l" rtl="0" eaLnBrk="0">
              <a:lnSpc>
                <a:spcPct val="200000"/>
              </a:lnSpc>
              <a:spcBef>
                <a:spcPts val="141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法从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到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4.0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迭代，评价主体由规上企业向工业集聚区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内全部工业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  展，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评价方式由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企业法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向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地企双评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相结合，对拥有工业土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地的规下工业企业及其他经营主体采用地块为单位进行评价，地块上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工业企业共享评价结果应用。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3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宁波市新增评价地块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万宗，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11790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家工业企业共享宗地主评价等级。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三是全面铺开， 拓展评价主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。对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万宗、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万亩工业用地进行地企挂接，依托产业地图综合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治理平台开发形成全市地企对应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一张图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，并与全市工业区块控制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线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进行叠加，全面形成标准厂房、产业集聚点、小微企业园等小微载体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平台的评价数据库。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宁波市纳入评价的小微载体平台用地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3000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余宗，面积近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万亩。对全市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24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个战略产业园、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70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个优势产业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社区即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“2070”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工业集聚区开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展评价分析。</a:t>
            </a:r>
            <a:endParaRPr lang="FangSong" altLang="FangSong" sz="1300"/>
          </a:p>
          <a:p>
            <a:pPr marL="370840" algn="l" rtl="0" eaLnBrk="0">
              <a:lnSpc>
                <a:spcPct val="91000"/>
              </a:lnSpc>
              <a:spcBef>
                <a:spcPts val="1556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深化评价应用，</a:t>
            </a:r>
            <a:r>
              <a:rPr sz="1300" kern="0" spc="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推进亩均效益“全链条”提升。 一是政策组合推</a:t>
            </a:r>
            <a:endParaRPr lang="SimHei" altLang="SimHei" sz="1300"/>
          </a:p>
          <a:p>
            <a:pPr marL="12700" indent="635" algn="l" rtl="0" eaLnBrk="0">
              <a:lnSpc>
                <a:spcPct val="201000"/>
              </a:lnSpc>
              <a:spcBef>
                <a:spcPts val="1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转型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。推动评价结果在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财政、信贷等方面综合运用。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1-6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对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类企业实施市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级财政资金奖励和补助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17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亿元，进度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90%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为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315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档企业提供低息“亩均效益”提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升贷</a:t>
            </a:r>
            <a:r>
              <a:rPr sz="1300" kern="0" spc="-2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亿元，直接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降低融资成本</a:t>
            </a: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0.35</a:t>
            </a:r>
            <a:r>
              <a:rPr sz="13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亿元。</a:t>
            </a:r>
            <a:r>
              <a:rPr sz="1300" kern="0" spc="-3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帮扶提升高耗低效企业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626</a:t>
            </a:r>
            <a:r>
              <a:rPr sz="1300" kern="0" spc="2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，亩均税收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同比增长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168%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，盘活工业用地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300" kern="0" spc="3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万亩。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二是空间变革促集聚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。发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布《宁波市工业集聚区专项规划纲要》和《宁波市工业区块控制线管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理办法》， 对全市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工业空间实施统一的规划和控制线管理， 保障全市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工业用地总量不下降，明确每个战略产业园的主导产业，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引导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项目和 用地向“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2070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”集聚区聚集，推动园区亩产效益快速增长。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</a:t>
            </a:r>
            <a:endParaRPr lang="Times New Roman" altLang="Times New Roman" sz="1300"/>
          </a:p>
        </p:txBody>
      </p:sp>
      <p:sp>
        <p:nvSpPr>
          <p:cNvPr id="344" name="textbox 344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46" name="picture 3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48" name="textbox 348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25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textbox 350"/>
          <p:cNvSpPr/>
          <p:nvPr/>
        </p:nvSpPr>
        <p:spPr>
          <a:xfrm>
            <a:off x="1133148" y="1013185"/>
            <a:ext cx="5384165" cy="8619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18415" algn="l" rtl="0" eaLnBrk="0">
              <a:lnSpc>
                <a:spcPct val="89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月，新招引落地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亿元（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2000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万美元）</a:t>
            </a:r>
            <a:r>
              <a:rPr sz="1300" kern="0" spc="-3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以上项目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75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 入园率达</a:t>
            </a:r>
            <a:endParaRPr lang="FangSong" altLang="FangSong" sz="1300"/>
          </a:p>
          <a:p>
            <a:pPr marL="16509" indent="5080" algn="l" rtl="0" eaLnBrk="0">
              <a:lnSpc>
                <a:spcPct val="201000"/>
              </a:lnSpc>
              <a:spcBef>
                <a:spcPts val="59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86.7%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；新增工业用地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6893.2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亩，</a:t>
            </a:r>
            <a:r>
              <a:rPr sz="1300" kern="0" spc="-3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入园率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达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94.5%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三是“腾笼换鸟”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提产出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。对低效工业区块实施连片改造，提升产出效益。宁波市共推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75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个区块改造，</a:t>
            </a:r>
            <a:r>
              <a:rPr sz="1300" kern="0" spc="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占地面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积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14.4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 实施推进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438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个单元改造提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升，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涉及改造面积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万亩，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预计新增建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筑空间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1460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万平方米，平均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容积率提升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0.8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，亩均税收提升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20-30</a:t>
            </a:r>
            <a:r>
              <a:rPr sz="13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元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亩。大力推动都市工业上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楼。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年宁波市单宗地块提容改造竣工项目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138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个，新增建筑空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间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228.1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万平方米，容积率提升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0.94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421640" algn="l" rtl="0" eaLnBrk="0">
              <a:lnSpc>
                <a:spcPct val="94000"/>
              </a:lnSpc>
              <a:spcBef>
                <a:spcPts val="488"/>
              </a:spcBef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取得成效</a:t>
            </a:r>
            <a:endParaRPr lang="KaiTi" altLang="KaiTi" sz="16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384175" algn="l" rtl="0" eaLnBrk="0">
              <a:lnSpc>
                <a:spcPct val="89000"/>
              </a:lnSpc>
              <a:spcBef>
                <a:spcPts val="40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浙江省政协副主席、党组副书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记孙景淼于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月带队到宁</a:t>
            </a:r>
            <a:endParaRPr lang="FangSong" altLang="FangSong" sz="1300"/>
          </a:p>
          <a:p>
            <a:pPr marL="12700" indent="14604" algn="l" rtl="0" eaLnBrk="0">
              <a:lnSpc>
                <a:spcPct val="201000"/>
              </a:lnSpc>
              <a:spcBef>
                <a:spcPts val="54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波市开展专项督察，对宁波经验给予了高度肯定；浙江省政府及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相关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领导也对宁波市“亩均论英雄”改革工  给予高度肯定，在全省大会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上将宁波市  为唯一的设区市  先进典型交流发言；</a:t>
            </a:r>
            <a:r>
              <a:rPr sz="1300" kern="0" spc="-3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省亩均办在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专刊上刊登了两期专报对宁波市经验进行总结推广；《人民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日报》、新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华社、 央视以及《浙江日报》先后宣传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报道了宁波市经验做法；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次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获国务院“工业稳增长和转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型升级成效明显市”督查激励；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 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月，工业集聚区规划建设相关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做法获柯吉欣副省长批示肯定。</a:t>
            </a:r>
            <a:endParaRPr lang="FangSong" altLang="FangSong" sz="1300"/>
          </a:p>
          <a:p>
            <a:pPr marL="384809" algn="l" rtl="0" eaLnBrk="0">
              <a:lnSpc>
                <a:spcPct val="89000"/>
              </a:lnSpc>
              <a:spcBef>
                <a:spcPts val="1566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宁波市自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年以来连续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年规上工业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亩均税收、亩均增加值</a:t>
            </a:r>
            <a:endParaRPr lang="FangSong" altLang="FangSong" sz="1300"/>
          </a:p>
          <a:p>
            <a:pPr marL="15240" indent="-635" algn="l" rtl="0" eaLnBrk="0">
              <a:lnSpc>
                <a:spcPct val="202000"/>
              </a:lnSpc>
              <a:spcBef>
                <a:spcPts val="44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位居全省前列，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年较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年分别增长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30.9%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57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.7%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月底完成宁波全市“亩均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效益”综合评价，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月份发布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年度工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业企业“亩均效益”综合评价结果，完成工业企业评价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5.5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家， 涉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及用地近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60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万亩。 其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中， 规上企业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1.03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万家、 规下企业</a:t>
            </a:r>
            <a:r>
              <a:rPr sz="1300" kern="0" spc="-2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4.5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万家，</a:t>
            </a:r>
            <a:endParaRPr lang="FangSong" altLang="FangSong" sz="1300"/>
          </a:p>
        </p:txBody>
      </p:sp>
      <p:sp>
        <p:nvSpPr>
          <p:cNvPr id="352" name="textbox 352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54" name="picture 3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56" name="textbox 356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26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textbox 358"/>
          <p:cNvSpPr/>
          <p:nvPr/>
        </p:nvSpPr>
        <p:spPr>
          <a:xfrm>
            <a:off x="1135889" y="1013185"/>
            <a:ext cx="5340984" cy="8221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11"/>
              </a:lnSpc>
            </a:pPr>
            <a:endParaRPr lang="Arial" altLang="Arial" sz="100"/>
          </a:p>
          <a:p>
            <a:pPr marL="20954" algn="l" rtl="0" eaLnBrk="0">
              <a:lnSpc>
                <a:spcPct val="89000"/>
              </a:lnSpc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较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年评价主体数量增加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1.8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倍，评价面积增加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52.6%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。用地面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积</a:t>
            </a:r>
            <a:endParaRPr lang="FangSong" altLang="FangSong" sz="1300"/>
          </a:p>
          <a:p>
            <a:pPr marL="12700" indent="3175" algn="l" rtl="0" eaLnBrk="0">
              <a:lnSpc>
                <a:spcPct val="201000"/>
              </a:lnSpc>
              <a:spcBef>
                <a:spcPts val="33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亩以上规下企业亩均税收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11.5</a:t>
            </a:r>
            <a:r>
              <a:rPr sz="1300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万元，较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1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年翻了近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2.3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倍。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59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家规上工业企业入选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浙江省制造业重点行业“亩均效益”领跑者名单，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占全省的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29.5%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，列全省第一。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1-6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传统制造业规上工业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增加值同比增长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3.6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个百分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点，高于规上平均水平</a:t>
            </a:r>
            <a:r>
              <a:rPr sz="1300" kern="0" spc="-1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0.4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个百分点。工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业集聚区规划  为国土空间专项规划，融入空间规划一张图的刚性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管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控中， 原则上新增工业用地只流向“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2070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”工业集聚区，对工业控制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线内的工业用地实行“占补平衡”，为推动工业空间集聚和工业用地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保护提供了重要抓手。</a:t>
            </a:r>
            <a:endParaRPr lang="FangSong" altLang="FangSong" sz="1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22909" algn="l" rtl="0" eaLnBrk="0">
              <a:lnSpc>
                <a:spcPct val="95000"/>
              </a:lnSpc>
              <a:spcBef>
                <a:spcPts val="487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</a:t>
            </a: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推广价值</a:t>
            </a:r>
            <a:endParaRPr lang="KaiTi" altLang="KaiT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381634" algn="l" rtl="0" eaLnBrk="0">
              <a:lnSpc>
                <a:spcPct val="89000"/>
              </a:lnSpc>
              <a:spcBef>
                <a:spcPts val="394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宁波市通过统一规划、统一标准、 统一平台，规范有序推进全市</a:t>
            </a:r>
            <a:endParaRPr lang="FangSong" altLang="FangSong" sz="1300"/>
          </a:p>
          <a:p>
            <a:pPr marL="13970" indent="101600" algn="l" rtl="0" eaLnBrk="0">
              <a:lnSpc>
                <a:spcPct val="202000"/>
              </a:lnSpc>
              <a:spcBef>
                <a:spcPts val="2"/>
              </a:spcBef>
            </a:pP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“亩均论英雄”改革工  。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定期发布评价办法和年度工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要点，统一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各县（市、区）评价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标准、 流程和工  要求，做到“全市一盘棋”。统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建大数据平台，统一智能清洗初始归集数据，统一汇集各地的评价成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果，同时掌握各地的工  进度，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辅以适当的工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引导，有效提高了评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价效率，保证了评价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时效。</a:t>
            </a:r>
            <a:endParaRPr lang="FangSong" altLang="FangSong" sz="1300"/>
          </a:p>
          <a:p>
            <a:pPr marL="381634" algn="l" rtl="0" eaLnBrk="0">
              <a:lnSpc>
                <a:spcPct val="89000"/>
              </a:lnSpc>
              <a:spcBef>
                <a:spcPts val="1572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宁波市亩均综合评价应用的相关举措，能有效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提升工业用地利用</a:t>
            </a:r>
            <a:endParaRPr lang="FangSong" altLang="FangSong" sz="1300"/>
          </a:p>
          <a:p>
            <a:pPr marL="17145" indent="3175" algn="l" rtl="0" eaLnBrk="0">
              <a:lnSpc>
                <a:spcPct val="202000"/>
              </a:lnSpc>
              <a:spcBef>
                <a:spcPts val="29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率和产出效益，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不仅使宁波的改革在浙江省实现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了领跑，标准化、</a:t>
            </a:r>
            <a:r>
              <a:rPr sz="1300" kern="0" spc="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流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程化、推动工业集聚化等许多做法和经验在全省推广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并且输出到了 省外。北京、上海、广东、江苏、山东、</a:t>
            </a:r>
            <a:r>
              <a:rPr sz="1300" kern="0" spc="4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河北、河南等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</a:t>
            </a:r>
            <a:r>
              <a:rPr sz="1300" kern="0" spc="2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多个省市 到宁波学习交流，并应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邀到北京、河北、江西等地进行改革实践指导。</a:t>
            </a:r>
            <a:endParaRPr lang="FangSong" altLang="FangSong" sz="1300"/>
          </a:p>
        </p:txBody>
      </p:sp>
      <p:sp>
        <p:nvSpPr>
          <p:cNvPr id="360" name="textbox 360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62" name="picture 3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64" name="textbox 364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7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27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textbox 366"/>
          <p:cNvSpPr/>
          <p:nvPr/>
        </p:nvSpPr>
        <p:spPr>
          <a:xfrm>
            <a:off x="1133512" y="1001923"/>
            <a:ext cx="5383529" cy="8271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70"/>
              </a:lnSpc>
            </a:pPr>
            <a:endParaRPr lang="Arial" altLang="Arial" sz="100"/>
          </a:p>
          <a:p>
            <a:pPr marL="420369" algn="l" rtl="0" eaLnBrk="0">
              <a:lnSpc>
                <a:spcPct val="95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</a:t>
            </a: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获奖和报道情况</a:t>
            </a:r>
            <a:endParaRPr lang="KaiTi" altLang="KaiTi" sz="1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54659" algn="l" rtl="0" eaLnBrk="0">
              <a:lnSpc>
                <a:spcPct val="89000"/>
              </a:lnSpc>
              <a:spcBef>
                <a:spcPts val="394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）《人民日报》、新华社、央视以及《浙江日报》先后宣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传报道</a:t>
            </a:r>
            <a:endParaRPr lang="FangSong" altLang="FangSong" sz="1300"/>
          </a:p>
          <a:p>
            <a:pPr marL="47625" algn="l" rtl="0" eaLnBrk="0">
              <a:lnSpc>
                <a:spcPts val="3119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了宁波市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改革经验做法。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5294" algn="l" rtl="0" eaLnBrk="0">
              <a:lnSpc>
                <a:spcPts val="1593"/>
              </a:lnSpc>
              <a:spcBef>
                <a:spcPts val="396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</a:t>
            </a:r>
            <a:r>
              <a:rPr sz="1300" kern="0" spc="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次获浙江省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腾笼换鸟、凤凰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涅槃”考核先进市。</a:t>
            </a:r>
            <a:endParaRPr lang="FangSong" altLang="FangSong" sz="1300"/>
          </a:p>
          <a:p>
            <a:pPr marL="455294" algn="l" rtl="0" eaLnBrk="0">
              <a:lnSpc>
                <a:spcPct val="99000"/>
              </a:lnSpc>
              <a:spcBef>
                <a:spcPts val="1538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）《宁波市工业集聚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区专项规划》获浙江省空间规划一等奖。</a:t>
            </a:r>
            <a:endParaRPr lang="FangSong" altLang="FangSong" sz="1300"/>
          </a:p>
          <a:p>
            <a:pPr marL="455294" algn="l" rtl="0" eaLnBrk="0">
              <a:lnSpc>
                <a:spcPct val="89000"/>
              </a:lnSpc>
              <a:spcBef>
                <a:spcPts val="1566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月， 工业集聚区规划建设相关做法获柯吉欣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副省</a:t>
            </a:r>
            <a:endParaRPr lang="FangSong" altLang="FangSong" sz="1300"/>
          </a:p>
          <a:p>
            <a:pPr marL="20954" algn="l" rtl="0" eaLnBrk="0">
              <a:lnSpc>
                <a:spcPts val="3119"/>
              </a:lnSpc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长批示肯定。</a:t>
            </a:r>
            <a:endParaRPr lang="FangSong" altLang="FangSong" sz="1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5294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年获评浙江省唯一市级经信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部门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亩均论英雄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改革先</a:t>
            </a:r>
            <a:endParaRPr lang="FangSong" altLang="FangSong" sz="1300"/>
          </a:p>
          <a:p>
            <a:pPr marL="18415" algn="l" rtl="0" eaLnBrk="0">
              <a:lnSpc>
                <a:spcPts val="3119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进集体。</a:t>
            </a:r>
            <a:endParaRPr lang="FangSong" altLang="FangSong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455294" algn="l" rtl="0" eaLnBrk="0">
              <a:lnSpc>
                <a:spcPct val="89000"/>
              </a:lnSpc>
              <a:spcBef>
                <a:spcPts val="399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（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6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）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年夺得首批浙江省制造业领域最高荣誉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浙江制造天</a:t>
            </a:r>
            <a:endParaRPr lang="FangSong" altLang="FangSong" sz="1300"/>
          </a:p>
          <a:p>
            <a:pPr marL="22859" algn="l" rtl="0" eaLnBrk="0">
              <a:lnSpc>
                <a:spcPts val="3119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工鼎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endParaRPr lang="FangSong" altLang="FangSong" sz="1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527684" algn="l" rtl="0" eaLnBrk="0">
              <a:lnSpc>
                <a:spcPct val="87000"/>
              </a:lnSpc>
              <a:spcBef>
                <a:spcPts val="459"/>
              </a:spcBef>
            </a:pP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（五）</a:t>
            </a:r>
            <a:r>
              <a:rPr sz="1500" kern="0" spc="-2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深化改革赋能</a:t>
            </a:r>
            <a:r>
              <a:rPr sz="15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500" b="1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推动提质增效（马鞍</a:t>
            </a:r>
            <a:r>
              <a:rPr sz="1500" b="1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山市经济和</a:t>
            </a:r>
            <a:endParaRPr lang="KaiTi" altLang="KaiTi" sz="1500"/>
          </a:p>
          <a:p>
            <a:pPr marL="12700" algn="l" rtl="0" eaLnBrk="0">
              <a:lnSpc>
                <a:spcPts val="3143"/>
              </a:lnSpc>
            </a:pPr>
            <a:r>
              <a:rPr sz="1500" b="1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信息化局）</a:t>
            </a:r>
            <a:endParaRPr lang="KaiTi" altLang="KaiTi" sz="15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453390" algn="l" rtl="0" eaLnBrk="0">
              <a:lnSpc>
                <a:spcPct val="91000"/>
              </a:lnSpc>
              <a:spcBef>
                <a:spcPts val="398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【概述】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近年来，马鞍山市深入贯彻新发展理念，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以亩均效益评</a:t>
            </a:r>
            <a:endParaRPr lang="FangSong" altLang="FangSong" sz="1300"/>
          </a:p>
          <a:p>
            <a:pPr marL="14604" indent="3175" algn="l" rtl="0" eaLnBrk="0">
              <a:lnSpc>
                <a:spcPct val="201000"/>
              </a:lnSpc>
              <a:spcBef>
                <a:spcPts val="38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价为先导，</a:t>
            </a:r>
            <a:r>
              <a:rPr sz="1300" kern="0" spc="-2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自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2018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年起在全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省率先实施并持续深化“亩均论英雄”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改革，在全省范围凝聚了深刻的高质量发展共识。改革工  实施以来，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全市规上工业企业亩均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税收由</a:t>
            </a:r>
            <a:r>
              <a:rPr sz="1300" kern="0" spc="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12.59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万元提升至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23.55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万元，增长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87.05%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；亩均营业收入由</a:t>
            </a:r>
            <a:r>
              <a:rPr sz="13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281.16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万元提升至</a:t>
            </a:r>
            <a:r>
              <a:rPr sz="13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419.49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万元，增长</a:t>
            </a:r>
            <a:r>
              <a:rPr sz="1300" kern="0" spc="-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9.2%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。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评价范围上，</a:t>
            </a:r>
            <a:r>
              <a:rPr sz="1300" kern="0" spc="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实现由规上工业企业向规上规下工业企业全覆盖；指标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体系上，实现由单位资源要素指标向创新要素指标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展；结果运用上，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实现由资源要素差别化配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置向全域联动改革推广深化。</a:t>
            </a:r>
            <a:endParaRPr lang="FangSong" altLang="FangSong" sz="1300"/>
          </a:p>
        </p:txBody>
      </p:sp>
      <p:sp>
        <p:nvSpPr>
          <p:cNvPr id="368" name="textbox 368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70" name="picture 3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72" name="textbox 372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1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28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textbox 374"/>
          <p:cNvSpPr/>
          <p:nvPr/>
        </p:nvSpPr>
        <p:spPr>
          <a:xfrm>
            <a:off x="1136684" y="1001923"/>
            <a:ext cx="5340350" cy="8590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94"/>
              </a:lnSpc>
            </a:pPr>
            <a:endParaRPr lang="Arial" altLang="Arial" sz="100"/>
          </a:p>
          <a:p>
            <a:pPr marL="437515" algn="l" rtl="0" eaLnBrk="0">
              <a:lnSpc>
                <a:spcPct val="99000"/>
              </a:lnSpc>
            </a:pP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1.</a:t>
            </a:r>
            <a:r>
              <a:rPr sz="16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经验做法</a:t>
            </a:r>
            <a:endParaRPr lang="KaiTi" altLang="KaiTi" sz="1600"/>
          </a:p>
          <a:p>
            <a:pPr algn="r" rtl="0" eaLnBrk="0">
              <a:lnSpc>
                <a:spcPct val="91000"/>
              </a:lnSpc>
              <a:spcBef>
                <a:spcPts val="1580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迭代升级</a:t>
            </a:r>
            <a:r>
              <a:rPr sz="1300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4.0</a:t>
            </a:r>
            <a:r>
              <a:rPr sz="1300" kern="0" spc="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版评价体系。</a:t>
            </a:r>
            <a:r>
              <a:rPr sz="13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2019</a:t>
            </a:r>
            <a:r>
              <a:rPr sz="1300" kern="0" spc="1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年，出台评价实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施办法试行版，</a:t>
            </a:r>
            <a:endParaRPr lang="FangSong" altLang="FangSong" sz="1300"/>
          </a:p>
          <a:p>
            <a:pPr marL="12700" indent="1905" algn="l" rtl="0" eaLnBrk="0">
              <a:lnSpc>
                <a:spcPct val="200000"/>
              </a:lnSpc>
              <a:spcBef>
                <a:spcPts val="136"/>
              </a:spcBef>
            </a:pP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遴选一批工业优质企业开展亩均效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益评价试点工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；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2020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年，修订实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施办法，将评价推广至工业企业全覆盖，设立过渡期，设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定亩均税收、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综合税收、亩均营业收入、综合营业收入四类指标， 设定智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能、绿色、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品牌、科技创新等加分项， 正式开启“亩均论英雄”之路；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2021</a:t>
            </a:r>
            <a:r>
              <a:rPr sz="1300" kern="0" spc="1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出台评价办法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2.0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版，新增提升期、免评企业两类特殊情  ，扶持特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殊企业发展；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2022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年， 出台评价办法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3.0 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版，新增能耗加分项，</a:t>
            </a:r>
            <a:r>
              <a:rPr sz="1300" kern="0" spc="20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引导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企业注重绿色低碳发展；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年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</a:t>
            </a:r>
            <a:r>
              <a:rPr sz="1300" kern="0" spc="-3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创新增设亩均技改投资强度、研发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经费投入强度、单位能耗营业收入、全员劳动生产率四项二类主指标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及人才密度、容积率、安全生产三类加分项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，采取达标计分方式计分，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推动指标由单位资源要素向创新要素  展。</a:t>
            </a:r>
            <a:endParaRPr lang="FangSong" altLang="FangSong" sz="1300"/>
          </a:p>
          <a:p>
            <a:pPr marL="368300" algn="l" rtl="0" eaLnBrk="0">
              <a:lnSpc>
                <a:spcPct val="91000"/>
              </a:lnSpc>
              <a:spcBef>
                <a:spcPts val="156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创新实施全域联动改革。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协同打造全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域联动改革体系，市级层面</a:t>
            </a:r>
            <a:endParaRPr lang="FangSong" altLang="FangSong" sz="1300"/>
          </a:p>
          <a:p>
            <a:pPr marL="13334" indent="635" algn="l" rtl="0" eaLnBrk="0">
              <a:lnSpc>
                <a:spcPct val="201000"/>
              </a:lnSpc>
              <a:spcBef>
                <a:spcPts val="1"/>
              </a:spcBef>
            </a:pP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推动亩均、能耗、产能“三大论英雄”，县区层面推动“一载体一特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色”，企业层面高效能推广“提升亩均效益十二法”。分别从生产要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素、产业资金、土地供给、金融服务和政策联动等五个方面实施差别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化资源分配：生产要素方面， 对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类企业实施供水、供气、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供电、污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水排放等资源要素差别化加价供给，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引导</a:t>
            </a:r>
            <a:r>
              <a:rPr sz="1300" kern="0" spc="-2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类企业转型或退出；产业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资金方面， 对</a:t>
            </a:r>
            <a:r>
              <a:rPr sz="1300" kern="0" spc="-2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类、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sz="1300" kern="0" spc="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类、</a:t>
            </a:r>
            <a:r>
              <a:rPr sz="1300" kern="0" spc="-2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类企业，</a:t>
            </a:r>
            <a:r>
              <a:rPr sz="1300" kern="0" spc="34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市级产业政策分别按照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审定金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额的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110%</a:t>
            </a:r>
            <a:r>
              <a:rPr sz="1300" kern="0" spc="-1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85%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、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50%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的资金比例给予兑现，</a:t>
            </a:r>
            <a:r>
              <a:rPr sz="1300" kern="0" spc="-2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sz="13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类企业不予支持；土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地供给方面， 启动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标准地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”2.0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版改革， 按照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-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事前做评价定标准、</a:t>
            </a:r>
            <a:r>
              <a:rPr sz="1300" kern="0" spc="1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事 </a:t>
            </a: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中  承诺定服务、事后定政策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强监管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17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三个阶段，细化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标准地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sz="1300" kern="0" spc="-2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延伸扩</a:t>
            </a:r>
            <a:endParaRPr lang="FangSong" altLang="FangSong" sz="1300"/>
          </a:p>
        </p:txBody>
      </p:sp>
      <p:sp>
        <p:nvSpPr>
          <p:cNvPr id="376" name="textbox 376"/>
          <p:cNvSpPr/>
          <p:nvPr/>
        </p:nvSpPr>
        <p:spPr>
          <a:xfrm>
            <a:off x="2666011" y="543635"/>
            <a:ext cx="2221864" cy="1574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39"/>
              </a:lnSpc>
            </a:pPr>
            <a:endParaRPr lang="Arial" altLang="Arial" sz="100"/>
          </a:p>
          <a:p>
            <a:pPr marL="69850" algn="l" rtl="0" eaLnBrk="0">
              <a:lnSpc>
                <a:spcPct val="96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“亩均论英雄”改革典型案例集（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2023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年）</a:t>
            </a:r>
            <a:endParaRPr lang="SimSun" altLang="SimSun" sz="900"/>
          </a:p>
        </p:txBody>
      </p:sp>
      <p:pic>
        <p:nvPicPr>
          <p:cNvPr id="378" name="picture 3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26236" y="701547"/>
            <a:ext cx="5309615" cy="9143"/>
          </a:xfrm>
          <a:prstGeom prst="rect">
            <a:avLst/>
          </a:prstGeom>
        </p:spPr>
      </p:pic>
      <p:sp>
        <p:nvSpPr>
          <p:cNvPr id="380" name="textbox 380"/>
          <p:cNvSpPr/>
          <p:nvPr/>
        </p:nvSpPr>
        <p:spPr>
          <a:xfrm>
            <a:off x="3714260" y="9946575"/>
            <a:ext cx="138429" cy="1314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76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29</a:t>
            </a:r>
            <a:endParaRPr lang="Times New Roman" altLang="Times New Roman" sz="900"/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92088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https://d.book118.com/316104000040010033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431</Paragraphs>
  <Slides>32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3">
      <vt:lpstr>Arial</vt:lpstr>
      <vt:lpstr>Calibri</vt:lpstr>
      <vt:lpstr>SimHei</vt:lpstr>
      <vt:lpstr>FangSong</vt:lpstr>
      <vt:lpstr>Times New Roman</vt:lpstr>
      <vt:lpstr>SimSun</vt:lpstr>
      <vt:lpstr>KaiTi</vt:lpstr>
      <vt:lpstr>YouYuan</vt:lpstr>
      <vt:lpstr>LiSu</vt:lpstr>
      <vt:lpstr>STHupo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2024-09-01T17:36:19.414</cp:lastPrinted>
  <dcterms:created xsi:type="dcterms:W3CDTF">2024-09-01T09:36:19Z</dcterms:created>
  <dcterms:modified xsi:type="dcterms:W3CDTF">2024-09-01T09:36:21Z</dcterms:modified>
</cp:coreProperties>
</file>