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D475F53-E139-4AD1-931C-6F9EC1536E7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7" name="PlaceHolder 1"/>
          <p:cNvSpPr>
            <a:spLocks noGrp="1"/>
          </p:cNvSpPr>
          <p:nvPr>
            <p:ph type="sldImg"/>
          </p:nvPr>
        </p:nvSpPr>
        <p:spPr>
          <a:xfrm>
            <a:off x="685800" y="1143000"/>
            <a:ext cx="5486040" cy="3085920"/>
          </a:xfrm>
          <a:prstGeom prst="rect">
            <a:avLst/>
          </a:prstGeom>
          <a:ln w="0">
            <a:noFill/>
          </a:ln>
        </p:spPr>
      </p:sp>
      <p:sp>
        <p:nvSpPr>
          <p:cNvPr id="37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0" name="PlaceHolder 1"/>
          <p:cNvSpPr>
            <a:spLocks noGrp="1"/>
          </p:cNvSpPr>
          <p:nvPr>
            <p:ph type="sldImg"/>
          </p:nvPr>
        </p:nvSpPr>
        <p:spPr>
          <a:xfrm>
            <a:off x="685800" y="1143000"/>
            <a:ext cx="5486040" cy="3085920"/>
          </a:xfrm>
          <a:prstGeom prst="rect">
            <a:avLst/>
          </a:prstGeom>
          <a:ln w="0">
            <a:noFill/>
          </a:ln>
        </p:spPr>
      </p:sp>
      <p:sp>
        <p:nvSpPr>
          <p:cNvPr id="38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3" name="PlaceHolder 1"/>
          <p:cNvSpPr>
            <a:spLocks noGrp="1"/>
          </p:cNvSpPr>
          <p:nvPr>
            <p:ph type="sldImg"/>
          </p:nvPr>
        </p:nvSpPr>
        <p:spPr>
          <a:xfrm>
            <a:off x="685800" y="1143000"/>
            <a:ext cx="5486040" cy="3085920"/>
          </a:xfrm>
          <a:prstGeom prst="rect">
            <a:avLst/>
          </a:prstGeom>
          <a:ln w="0">
            <a:noFill/>
          </a:ln>
        </p:spPr>
      </p:sp>
      <p:sp>
        <p:nvSpPr>
          <p:cNvPr id="384"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5"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779590-90CB-45E0-A04E-55B1594967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308DE9-6ADA-4DD5-B86E-0277EB9413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7907CC-593F-4138-91EC-FB5E567A61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4F24B5-BC77-47E3-89C0-73EC3E9725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F17711-DC2C-432C-A31C-FD10EA552B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047CF1-136F-4832-A12B-49F51FD50E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D3A8F2-E6D1-49FB-B721-B0DF29A812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727039-2AAE-4B22-BC60-01129C1977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B41024-4F27-4848-82A1-045C997970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84966B-19F7-4C6B-9EA4-7C25B7C91B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15DD8A-DD90-45BA-9304-C9C3DCCBFF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BD73DB3-0ECF-4C53-93A3-27483BFEF9E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F6CF752-4712-4E3C-8449-AF1D8F0BF51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105232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安全生产责任</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安全生产责任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安全培训与教育</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安全责任的追究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安全责任的体现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安全生产责任</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安全生产责任</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什么是安全生产责任？</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安全生产责任是指企业对员工和社会负有的保障生产安全和保护员工健康的责任。企业领导人对安全生产负有最终责任，要保证生产过程的安全和员工的安全。</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安全生产责任的重要性</a:t>
            </a:r>
            <a:endParaRPr lang="en-US" sz="3600" b="0" strike="noStrike" spc="-1">
              <a:solidFill>
                <a:schemeClr val="dk1"/>
              </a:solidFill>
              <a:latin typeface="Arial"/>
            </a:endParaRPr>
          </a:p>
        </p:txBody>
      </p:sp>
      <p:sp>
        <p:nvSpPr>
          <p:cNvPr id="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关系到社会和谐稳定</a:t>
            </a:r>
            <a:endParaRPr lang="en-US" sz="2000" b="0" strike="noStrike" spc="-1">
              <a:solidFill>
                <a:srgbClr val="000000"/>
              </a:solidFill>
              <a:latin typeface="Arial"/>
            </a:endParaRPr>
          </a:p>
        </p:txBody>
      </p:sp>
      <p:sp>
        <p:nvSpPr>
          <p:cNvPr id="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企业稳定发展</a:t>
            </a:r>
            <a:endParaRPr lang="en-US" sz="3000" b="0" strike="noStrike" spc="-1">
              <a:solidFill>
                <a:srgbClr val="000000"/>
              </a:solidFill>
              <a:latin typeface="Arial"/>
            </a:endParaRPr>
          </a:p>
        </p:txBody>
      </p:sp>
      <p:sp>
        <p:nvSpPr>
          <p:cNvPr id="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增强员工责任感</a:t>
            </a:r>
            <a:endParaRPr lang="en-US" sz="2000" b="0" strike="noStrike" spc="-1">
              <a:solidFill>
                <a:srgbClr val="000000"/>
              </a:solidFill>
              <a:latin typeface="Arial"/>
            </a:endParaRPr>
          </a:p>
        </p:txBody>
      </p:sp>
      <p:sp>
        <p:nvSpPr>
          <p:cNvPr id="8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提高安全意识</a:t>
            </a:r>
            <a:endParaRPr lang="en-US" sz="3000" b="0" strike="noStrike" spc="-1">
              <a:solidFill>
                <a:srgbClr val="000000"/>
              </a:solidFill>
              <a:latin typeface="Arial"/>
            </a:endParaRPr>
          </a:p>
        </p:txBody>
      </p:sp>
      <p:sp>
        <p:nvSpPr>
          <p:cNvPr id="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减少人员伤亡和财产损失</a:t>
            </a:r>
            <a:endParaRPr lang="en-US" sz="2000" b="0" strike="noStrike" spc="-1">
              <a:solidFill>
                <a:srgbClr val="000000"/>
              </a:solidFill>
              <a:latin typeface="Arial"/>
            </a:endParaRPr>
          </a:p>
        </p:txBody>
      </p:sp>
      <p:sp>
        <p:nvSpPr>
          <p:cNvPr id="9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降低事故率</a:t>
            </a:r>
            <a:endParaRPr lang="en-US" sz="3000" b="0" strike="noStrike" spc="-1">
              <a:solidFill>
                <a:srgbClr val="000000"/>
              </a:solidFill>
              <a:latin typeface="Arial"/>
            </a:endParaRPr>
          </a:p>
        </p:txBody>
      </p:sp>
      <p:sp>
        <p:nvSpPr>
          <p:cNvPr id="9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安全生产责任的内容</a:t>
            </a:r>
            <a:endParaRPr lang="en-US" sz="3600" b="0" strike="noStrike" spc="-1">
              <a:solidFill>
                <a:schemeClr val="dk1"/>
              </a:solidFill>
              <a:latin typeface="Arial"/>
            </a:endParaRPr>
          </a:p>
        </p:txBody>
      </p:sp>
      <p:sp>
        <p:nvSpPr>
          <p:cNvPr id="9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建立责任制度</a:t>
            </a:r>
            <a:endParaRPr lang="en-US" sz="1500" b="0" strike="noStrike" spc="-1">
              <a:solidFill>
                <a:srgbClr val="000000"/>
              </a:solidFill>
              <a:latin typeface="Arial"/>
            </a:endParaRPr>
          </a:p>
        </p:txBody>
      </p:sp>
      <p:sp>
        <p:nvSpPr>
          <p:cNvPr id="9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明确责任分工</a:t>
            </a:r>
            <a:endParaRPr lang="en-US" sz="2200" b="0" strike="noStrike" spc="-1">
              <a:solidFill>
                <a:srgbClr val="000000"/>
              </a:solidFill>
              <a:latin typeface="Arial"/>
            </a:endParaRPr>
          </a:p>
        </p:txBody>
      </p:sp>
      <p:sp>
        <p:nvSpPr>
          <p:cNvPr id="9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提供安全培训</a:t>
            </a:r>
            <a:endParaRPr lang="en-US" sz="1500" b="0" strike="noStrike" spc="-1">
              <a:solidFill>
                <a:srgbClr val="000000"/>
              </a:solidFill>
              <a:latin typeface="Arial"/>
            </a:endParaRPr>
          </a:p>
        </p:txBody>
      </p:sp>
      <p:sp>
        <p:nvSpPr>
          <p:cNvPr id="9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保障设施运行</a:t>
            </a:r>
            <a:endParaRPr lang="en-US" sz="2200" b="0" strike="noStrike" spc="-1">
              <a:solidFill>
                <a:srgbClr val="000000"/>
              </a:solidFill>
              <a:latin typeface="Arial"/>
            </a:endParaRPr>
          </a:p>
        </p:txBody>
      </p:sp>
      <p:sp>
        <p:nvSpPr>
          <p:cNvPr id="9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发现解决安全隐患</a:t>
            </a:r>
            <a:endParaRPr lang="en-US" sz="1500" b="0" strike="noStrike" spc="-1">
              <a:solidFill>
                <a:srgbClr val="000000"/>
              </a:solidFill>
              <a:latin typeface="Arial"/>
            </a:endParaRPr>
          </a:p>
        </p:txBody>
      </p:sp>
      <p:sp>
        <p:nvSpPr>
          <p:cNvPr id="10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加强监督检查</a:t>
            </a:r>
            <a:endParaRPr lang="en-US" sz="2200" b="0" strike="noStrike" spc="-1">
              <a:solidFill>
                <a:srgbClr val="000000"/>
              </a:solidFill>
              <a:latin typeface="Arial"/>
            </a:endParaRPr>
          </a:p>
        </p:txBody>
      </p:sp>
      <p:sp>
        <p:nvSpPr>
          <p:cNvPr id="10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制定安全措施</a:t>
            </a:r>
            <a:endParaRPr lang="en-US" sz="1500" b="0" strike="noStrike" spc="-1">
              <a:solidFill>
                <a:srgbClr val="000000"/>
              </a:solidFill>
              <a:latin typeface="Arial"/>
            </a:endParaRPr>
          </a:p>
        </p:txBody>
      </p:sp>
      <p:sp>
        <p:nvSpPr>
          <p:cNvPr id="10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预防控制风险</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定期考核评估</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责任落实情况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总结改进措施</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监测报告分析</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安全风险分析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改善措施建议</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外部审核验收</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第三方评估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安全合规认证</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安全生产责任的监督与评估</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内部监督机制</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责任履行监督</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问责机制建立</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安全生产责任是企业的重要责任，关系到员工和社会的安全与稳定。只有落实了安全生产责任，企业才能持续发展，员工才能在安全的环境下工作。</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安全培训与教育</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安全培训的重要性</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安全培训对员工至关重要，可以提高员工对安全问题的认识和应对能力。建立安全培训制度能够确保每位员工都接受到必要的安全知识教育，不同岗位的安全培训内容也需因人而异。</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安全教育的形式</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实地指导</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工作场所培训</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电子课件</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在线学习</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模拟事故</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模拟演练</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领导层面</a:t>
            </a:r>
            <a:endParaRPr lang="en-US" sz="2200" b="0" strike="noStrike" spc="-1">
              <a:solidFill>
                <a:srgbClr val="000000"/>
              </a:solidFill>
              <a:latin typeface="Arial"/>
            </a:endParaRPr>
          </a:p>
        </p:txBody>
      </p:sp>
      <p:sp>
        <p:nvSpPr>
          <p:cNvPr id="13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设立示范</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宣传榜样</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倡导安全文化</a:t>
            </a:r>
            <a:endParaRPr lang="en-US" sz="1500" b="0" strike="noStrike" spc="-1">
              <a:solidFill>
                <a:srgbClr val="000000"/>
              </a:solidFill>
              <a:latin typeface="Arial"/>
            </a:endParaRPr>
          </a:p>
        </p:txBody>
      </p:sp>
      <p:sp>
        <p:nvSpPr>
          <p:cNvPr id="13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企业层面</a:t>
            </a:r>
            <a:endParaRPr lang="en-US" sz="2200" b="0" strike="noStrike" spc="-1">
              <a:solidFill>
                <a:srgbClr val="000000"/>
              </a:solidFill>
              <a:latin typeface="Arial"/>
            </a:endParaRPr>
          </a:p>
        </p:txBody>
      </p:sp>
      <p:sp>
        <p:nvSpPr>
          <p:cNvPr id="13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建立安全文化</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设立安全意识日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定期安全演练</a:t>
            </a:r>
            <a:endParaRPr lang="en-US" sz="1500" b="0" strike="noStrike" spc="-1">
              <a:solidFill>
                <a:srgbClr val="000000"/>
              </a:solidFill>
              <a:latin typeface="Arial"/>
            </a:endParaRPr>
          </a:p>
        </p:txBody>
      </p:sp>
      <p:sp>
        <p:nvSpPr>
          <p:cNvPr id="14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安全意识的培养</a:t>
            </a:r>
            <a:endParaRPr lang="en-US" sz="3600" b="0" strike="noStrike" spc="-1">
              <a:solidFill>
                <a:schemeClr val="dk1"/>
              </a:solidFill>
              <a:latin typeface="Arial"/>
            </a:endParaRPr>
          </a:p>
        </p:txBody>
      </p:sp>
      <p:sp>
        <p:nvSpPr>
          <p:cNvPr id="14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员工层面</a:t>
            </a:r>
            <a:endParaRPr lang="en-US" sz="2200" b="0" strike="noStrike" spc="-1">
              <a:solidFill>
                <a:srgbClr val="000000"/>
              </a:solidFill>
              <a:latin typeface="Arial"/>
            </a:endParaRPr>
          </a:p>
        </p:txBody>
      </p:sp>
      <p:sp>
        <p:nvSpPr>
          <p:cNvPr id="14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安全例会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安全演讲</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安全奖励制度</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安全技能的培训</a:t>
            </a:r>
            <a:endParaRPr lang="en-US" sz="3600" b="0" strike="noStrike" spc="-1">
              <a:solidFill>
                <a:schemeClr val="dk1"/>
              </a:solidFill>
              <a:latin typeface="Arial"/>
            </a:endParaRPr>
          </a:p>
        </p:txBody>
      </p:sp>
      <p:sp>
        <p:nvSpPr>
          <p:cNvPr id="14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具体操作步骤</a:t>
            </a:r>
            <a:endParaRPr lang="en-US" sz="2000" b="0" strike="noStrike" spc="-1">
              <a:solidFill>
                <a:srgbClr val="000000"/>
              </a:solidFill>
              <a:latin typeface="Arial"/>
            </a:endParaRPr>
          </a:p>
        </p:txBody>
      </p:sp>
      <p:sp>
        <p:nvSpPr>
          <p:cNvPr id="14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岗位技能</a:t>
            </a:r>
            <a:endParaRPr lang="en-US" sz="3000" b="0" strike="noStrike" spc="-1">
              <a:solidFill>
                <a:srgbClr val="000000"/>
              </a:solidFill>
              <a:latin typeface="Arial"/>
            </a:endParaRPr>
          </a:p>
        </p:txBody>
      </p:sp>
      <p:sp>
        <p:nvSpPr>
          <p:cNvPr id="15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实际操作演练</a:t>
            </a:r>
            <a:endParaRPr lang="en-US" sz="2000" b="0" strike="noStrike" spc="-1">
              <a:solidFill>
                <a:srgbClr val="000000"/>
              </a:solidFill>
              <a:latin typeface="Arial"/>
            </a:endParaRPr>
          </a:p>
        </p:txBody>
      </p:sp>
      <p:sp>
        <p:nvSpPr>
          <p:cNvPr id="15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考核标准</a:t>
            </a:r>
            <a:endParaRPr lang="en-US" sz="3000" b="0" strike="noStrike" spc="-1">
              <a:solidFill>
                <a:srgbClr val="000000"/>
              </a:solidFill>
              <a:latin typeface="Arial"/>
            </a:endParaRPr>
          </a:p>
        </p:txBody>
      </p:sp>
      <p:sp>
        <p:nvSpPr>
          <p:cNvPr id="15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安全器具清洁维护</a:t>
            </a:r>
            <a:endParaRPr lang="en-US" sz="2000" b="0" strike="noStrike" spc="-1">
              <a:solidFill>
                <a:srgbClr val="000000"/>
              </a:solidFill>
              <a:latin typeface="Arial"/>
            </a:endParaRPr>
          </a:p>
        </p:txBody>
      </p:sp>
      <p:sp>
        <p:nvSpPr>
          <p:cNvPr id="15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工具使用</a:t>
            </a:r>
            <a:endParaRPr lang="en-US" sz="3000" b="0" strike="noStrike" spc="-1">
              <a:solidFill>
                <a:srgbClr val="000000"/>
              </a:solidFill>
              <a:latin typeface="Arial"/>
            </a:endParaRPr>
          </a:p>
        </p:txBody>
      </p:sp>
      <p:sp>
        <p:nvSpPr>
          <p:cNvPr id="15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实现持续的安全教育</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持续的安全教育需要不断更新课程内容，结合日常工作实际，加强安全意识培养。通过定期检查评估和反馈机制，保障安全教育的有效性。</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安全培训与教育</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安全培训的重要性</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安全培训对员工至关重要，可以提高员工对安全问题的认识和应对能力。建立安全培训制度能够确保每位员工都接受到必要的安全知识教育，不同岗位的安全培训内容也需因人而异。</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安全教育的形式</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实地指导</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工作场所培训</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电子课件</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在线学习</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模拟事故</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模拟演练</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领导层面</a:t>
            </a:r>
            <a:endParaRPr lang="en-US" sz="2200" b="0" strike="noStrike" spc="-1">
              <a:solidFill>
                <a:srgbClr val="000000"/>
              </a:solidFill>
              <a:latin typeface="Arial"/>
            </a:endParaRPr>
          </a:p>
        </p:txBody>
      </p:sp>
      <p:sp>
        <p:nvSpPr>
          <p:cNvPr id="17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设立示范</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宣传榜样</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倡导安全文化</a:t>
            </a:r>
            <a:endParaRPr lang="en-US" sz="1500" b="0" strike="noStrike" spc="-1">
              <a:solidFill>
                <a:srgbClr val="000000"/>
              </a:solidFill>
              <a:latin typeface="Arial"/>
            </a:endParaRPr>
          </a:p>
        </p:txBody>
      </p:sp>
      <p:sp>
        <p:nvSpPr>
          <p:cNvPr id="17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企业层面</a:t>
            </a:r>
            <a:endParaRPr lang="en-US" sz="2200" b="0" strike="noStrike" spc="-1">
              <a:solidFill>
                <a:srgbClr val="000000"/>
              </a:solidFill>
              <a:latin typeface="Arial"/>
            </a:endParaRPr>
          </a:p>
        </p:txBody>
      </p:sp>
      <p:sp>
        <p:nvSpPr>
          <p:cNvPr id="18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建立安全文化</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设立安全意识日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定期安全演练</a:t>
            </a:r>
            <a:endParaRPr lang="en-US" sz="1500" b="0" strike="noStrike" spc="-1">
              <a:solidFill>
                <a:srgbClr val="000000"/>
              </a:solidFill>
              <a:latin typeface="Arial"/>
            </a:endParaRPr>
          </a:p>
        </p:txBody>
      </p:sp>
      <p:sp>
        <p:nvSpPr>
          <p:cNvPr id="18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安全意识的培养</a:t>
            </a:r>
            <a:endParaRPr lang="en-US" sz="3600" b="0" strike="noStrike" spc="-1">
              <a:solidFill>
                <a:schemeClr val="dk1"/>
              </a:solidFill>
              <a:latin typeface="Arial"/>
            </a:endParaRPr>
          </a:p>
        </p:txBody>
      </p:sp>
      <p:sp>
        <p:nvSpPr>
          <p:cNvPr id="18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员工层面</a:t>
            </a:r>
            <a:endParaRPr lang="en-US" sz="2200" b="0" strike="noStrike" spc="-1">
              <a:solidFill>
                <a:srgbClr val="000000"/>
              </a:solidFill>
              <a:latin typeface="Arial"/>
            </a:endParaRPr>
          </a:p>
        </p:txBody>
      </p:sp>
      <p:sp>
        <p:nvSpPr>
          <p:cNvPr id="18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安全例会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安全演讲</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安全奖励制度</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安全技能的培训</a:t>
            </a:r>
            <a:endParaRPr lang="en-US" sz="3600" b="0" strike="noStrike" spc="-1">
              <a:solidFill>
                <a:schemeClr val="dk1"/>
              </a:solidFill>
              <a:latin typeface="Arial"/>
            </a:endParaRPr>
          </a:p>
        </p:txBody>
      </p:sp>
      <p:sp>
        <p:nvSpPr>
          <p:cNvPr id="18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具体操作步骤</a:t>
            </a:r>
            <a:endParaRPr lang="en-US" sz="2000" b="0" strike="noStrike" spc="-1">
              <a:solidFill>
                <a:srgbClr val="000000"/>
              </a:solidFill>
              <a:latin typeface="Arial"/>
            </a:endParaRPr>
          </a:p>
        </p:txBody>
      </p:sp>
      <p:sp>
        <p:nvSpPr>
          <p:cNvPr id="19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岗位技能</a:t>
            </a:r>
            <a:endParaRPr lang="en-US" sz="3000" b="0" strike="noStrike" spc="-1">
              <a:solidFill>
                <a:srgbClr val="000000"/>
              </a:solidFill>
              <a:latin typeface="Arial"/>
            </a:endParaRPr>
          </a:p>
        </p:txBody>
      </p:sp>
      <p:sp>
        <p:nvSpPr>
          <p:cNvPr id="19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实际操作演练</a:t>
            </a:r>
            <a:endParaRPr lang="en-US" sz="2000" b="0" strike="noStrike" spc="-1">
              <a:solidFill>
                <a:srgbClr val="000000"/>
              </a:solidFill>
              <a:latin typeface="Arial"/>
            </a:endParaRPr>
          </a:p>
        </p:txBody>
      </p:sp>
      <p:sp>
        <p:nvSpPr>
          <p:cNvPr id="19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考核标准</a:t>
            </a:r>
            <a:endParaRPr lang="en-US" sz="3000" b="0" strike="noStrike" spc="-1">
              <a:solidFill>
                <a:srgbClr val="000000"/>
              </a:solidFill>
              <a:latin typeface="Arial"/>
            </a:endParaRPr>
          </a:p>
        </p:txBody>
      </p:sp>
      <p:sp>
        <p:nvSpPr>
          <p:cNvPr id="19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安全器具清洁维护</a:t>
            </a:r>
            <a:endParaRPr lang="en-US" sz="2000" b="0" strike="noStrike" spc="-1">
              <a:solidFill>
                <a:srgbClr val="000000"/>
              </a:solidFill>
              <a:latin typeface="Arial"/>
            </a:endParaRPr>
          </a:p>
        </p:txBody>
      </p:sp>
      <p:sp>
        <p:nvSpPr>
          <p:cNvPr id="19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工具使用</a:t>
            </a:r>
            <a:endParaRPr lang="en-US" sz="3000" b="0" strike="noStrike" spc="-1">
              <a:solidFill>
                <a:srgbClr val="000000"/>
              </a:solidFill>
              <a:latin typeface="Arial"/>
            </a:endParaRPr>
          </a:p>
        </p:txBody>
      </p:sp>
      <p:sp>
        <p:nvSpPr>
          <p:cNvPr id="19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实现持续的安全教育</a:t>
            </a:r>
            <a:endParaRPr lang="en-US" sz="3600" b="0" strike="noStrike" spc="-1">
              <a:solidFill>
                <a:schemeClr val="dk1"/>
              </a:solidFill>
              <a:latin typeface="Arial"/>
            </a:endParaRPr>
          </a:p>
        </p:txBody>
      </p:sp>
      <p:sp>
        <p:nvSpPr>
          <p:cNvPr id="19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持续的安全教育需要不断更新课程内容，结合日常工作实际，加强安全意识培养。通过定期检查评估和反馈机制，保障安全教育的有效性。</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安全责任的追究</a:t>
            </a:r>
            <a:endParaRPr lang="en-US" sz="3600" b="0" strike="noStrike" spc="-1">
              <a:solidFill>
                <a:schemeClr val="dk1"/>
              </a:solidFill>
              <a:latin typeface="Arial"/>
            </a:endParaRPr>
          </a:p>
        </p:txBody>
      </p:sp>
      <p:sp>
        <p:nvSpPr>
          <p:cNvPr id="20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https://d.book118.com/316105232013010104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138</Paragraphs>
  <Slides>22</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安全生产责任</vt:lpstr>
      <vt:lpstr>目录</vt:lpstr>
      <vt:lpstr>第1章 安全生产责任</vt:lpstr>
      <vt:lpstr> </vt:lpstr>
      <vt:lpstr>安全生产责任的重要性</vt:lpstr>
      <vt:lpstr>安全生产责任的内容</vt:lpstr>
      <vt:lpstr>安全生产责任的监督与评估</vt:lpstr>
      <vt:lpstr>总结</vt:lpstr>
      <vt:lpstr>第2章 安全培训与教育</vt:lpstr>
      <vt:lpstr> </vt:lpstr>
      <vt:lpstr>安全教育的形式</vt:lpstr>
      <vt:lpstr>安全意识的培养</vt:lpstr>
      <vt:lpstr>安全技能的培训</vt:lpstr>
      <vt:lpstr>实现持续的安全教育</vt:lpstr>
      <vt:lpstr>第2章 安全培训与教育</vt:lpstr>
      <vt:lpstr> </vt:lpstr>
      <vt:lpstr>安全教育的形式</vt:lpstr>
      <vt:lpstr>安全意识的培养</vt:lpstr>
      <vt:lpstr>安全技能的培训</vt:lpstr>
      <vt:lpstr>实现持续的安全教育</vt:lpstr>
      <vt:lpstr>第4章 安全责任的追究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2024-09-29T15:12:04.242</cp:lastPrinted>
  <dcterms:created xsi:type="dcterms:W3CDTF">2024-09-29T07:12:04Z</dcterms:created>
  <dcterms:modified xsi:type="dcterms:W3CDTF">2024-09-29T07:12:06Z</dcterms:modified>
</cp:coreProperties>
</file>