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  <p:sldMasterId id="2147483696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76EF4-811C-44B3-B170-44C924E6F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85F97-5A1D-4666-A0F1-3B8C05E0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9B3BD-0D7A-4D37-9BF5-23E7586A1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4F88B-40E2-45E1-84F4-BF9BB88ED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988B70-B5EE-4C22-8D36-93F5F1133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2381C-00E2-410C-9EC6-4E5B2A0EF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F48A96-2FAD-4466-98D2-9D39412E6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762EA-8182-4EDD-B48B-84BEE508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641D3-FEDF-44A8-97A0-35F3F48DC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9DFA9-65D6-4D1C-A578-9FB535418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AE401-A7A0-451B-BB11-82601D6F5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2051" name="Rectangle 3"/>
          <p:cNvSpPr/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2052" name="Rectangle 4"/>
          <p:cNvSpPr>
            <a:spLocks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053" name="Rectangle 5"/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2054" name="Rectangle 6"/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Rectangle 4"/>
          <p:cNvSpPr>
            <a:spLocks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74" name="Rectangle 2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075" name="Rectangle 3"/>
          <p:cNvSpPr/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076" name="Rectangle 4"/>
          <p:cNvSpPr>
            <a:spLocks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3077" name="Rectangle 5"/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宋体" pitchFamily="2" charset="-122"/>
              <a:cs typeface="+mn-cs"/>
            </a:endParaRPr>
          </a:p>
        </p:txBody>
      </p:sp>
      <p:sp>
        <p:nvSpPr>
          <p:cNvPr id="3078" name="Rectangle 6"/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en-US" altLang="zh-CN">
                <a:latin typeface="Times New Roman" pitchFamily="18" charset="0"/>
              </a:rPr>
              <a:t/>
            </a:fld>
            <a:endParaRPr lang="en-US" altLang="zh-CN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jpeg" /><Relationship Id="rId3" Type="http://schemas.openxmlformats.org/officeDocument/2006/relationships/hyperlink" Target="http://news.xinhuanet.com/newscenter/2002-08/13/content_522836.htm" TargetMode="External" /><Relationship Id="rId4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6.jpeg" /><Relationship Id="rId3" Type="http://schemas.openxmlformats.org/officeDocument/2006/relationships/image" Target="../media/image7.gif" /><Relationship Id="rId4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101530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3"/>
          <p:cNvSpPr/>
          <p:nvPr>
            <p:ph type="ctrTitle"/>
          </p:nvPr>
        </p:nvSpPr>
        <p:spPr>
          <a:xfrm>
            <a:off x="685800" y="692150"/>
            <a:ext cx="7772400" cy="1584325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sz="7200" b="1">
                <a:solidFill>
                  <a:srgbClr val="FF3300"/>
                </a:solidFill>
                <a:ea typeface="楷体_GB2312" pitchFamily="49" charset="-122"/>
              </a:rPr>
              <a:t>从小就要爱科学</a:t>
            </a:r>
          </a:p>
        </p:txBody>
      </p:sp>
      <p:sp>
        <p:nvSpPr>
          <p:cNvPr id="4099" name="TextBox 8"/>
          <p:cNvSpPr txBox="1"/>
          <p:nvPr/>
        </p:nvSpPr>
        <p:spPr>
          <a:xfrm>
            <a:off x="1714500" y="2643188"/>
            <a:ext cx="6786563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Times New Roman" pitchFamily="18" charset="0"/>
              </a:rPr>
              <a:t>——《21</a:t>
            </a:r>
            <a:r>
              <a:rPr lang="zh-CN" altLang="en-US" sz="2800" b="1">
                <a:latin typeface="Times New Roman" pitchFamily="18" charset="0"/>
              </a:rPr>
              <a:t>世纪</a:t>
            </a:r>
            <a:r>
              <a:rPr lang="en-US" altLang="zh-CN" sz="2800" b="1">
                <a:latin typeface="Times New Roman" pitchFamily="18" charset="0"/>
              </a:rPr>
              <a:t>·</a:t>
            </a:r>
            <a:r>
              <a:rPr lang="zh-CN" altLang="en-US" sz="2800" b="1">
                <a:latin typeface="Times New Roman" pitchFamily="18" charset="0"/>
              </a:rPr>
              <a:t>中国少儿科技百科全书</a:t>
            </a:r>
            <a:r>
              <a:rPr lang="en-US" altLang="zh-CN" sz="2800" b="1">
                <a:latin typeface="Times New Roman" pitchFamily="18" charset="0"/>
              </a:rPr>
              <a:t>》</a:t>
            </a:r>
            <a:r>
              <a:rPr lang="zh-CN" altLang="en-US" sz="2800" b="1">
                <a:latin typeface="Times New Roman" pitchFamily="18" charset="0"/>
              </a:rPr>
              <a:t>序</a:t>
            </a:r>
          </a:p>
        </p:txBody>
      </p:sp>
      <p:sp>
        <p:nvSpPr>
          <p:cNvPr id="4100" name="TextBox 9"/>
          <p:cNvSpPr txBox="1"/>
          <p:nvPr/>
        </p:nvSpPr>
        <p:spPr>
          <a:xfrm>
            <a:off x="4071938" y="3643313"/>
            <a:ext cx="3786187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itchFamily="18" charset="0"/>
              </a:rPr>
              <a:t>苏步青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 Box 2"/>
          <p:cNvSpPr txBox="1"/>
          <p:nvPr/>
        </p:nvSpPr>
        <p:spPr>
          <a:xfrm>
            <a:off x="3357563" y="1714500"/>
            <a:ext cx="5419725" cy="30464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4044DE"/>
                </a:solidFill>
                <a:latin typeface="Arial" pitchFamily="34" charset="0"/>
              </a:rPr>
              <a:t>      </a:t>
            </a:r>
            <a:r>
              <a:rPr lang="zh-CN" altLang="x-none" sz="3200" b="1">
                <a:solidFill>
                  <a:srgbClr val="4044DE"/>
                </a:solidFill>
                <a:latin typeface="Arial" pitchFamily="34" charset="0"/>
              </a:rPr>
              <a:t>苏步青（</a:t>
            </a:r>
            <a:r>
              <a:rPr lang="en-US" altLang="zh-CN" sz="3200" b="1">
                <a:solidFill>
                  <a:srgbClr val="4044DE"/>
                </a:solidFill>
                <a:latin typeface="Arial" pitchFamily="34" charset="0"/>
              </a:rPr>
              <a:t>1902—2003</a:t>
            </a:r>
            <a:r>
              <a:rPr lang="zh-CN" altLang="x-none" sz="3200" b="1">
                <a:solidFill>
                  <a:srgbClr val="4044DE"/>
                </a:solidFill>
                <a:latin typeface="Arial" pitchFamily="34" charset="0"/>
              </a:rPr>
              <a:t>），浙江平阳人。杰出的数学家、教育家，著名的社会活动家，中国共产党的优秀党员。因病于</a:t>
            </a:r>
            <a:r>
              <a:rPr lang="en-US" altLang="zh-CN" sz="3200" b="1">
                <a:solidFill>
                  <a:srgbClr val="4044DE"/>
                </a:solidFill>
                <a:latin typeface="Arial" pitchFamily="34" charset="0"/>
              </a:rPr>
              <a:t>2003</a:t>
            </a:r>
            <a:r>
              <a:rPr lang="zh-CN" altLang="x-none" sz="3200" b="1">
                <a:solidFill>
                  <a:srgbClr val="4044DE"/>
                </a:solidFill>
                <a:latin typeface="Arial" pitchFamily="34" charset="0"/>
              </a:rPr>
              <a:t>年</a:t>
            </a:r>
            <a:r>
              <a:rPr lang="en-US" altLang="zh-CN" sz="3200" b="1">
                <a:solidFill>
                  <a:srgbClr val="4044DE"/>
                </a:solidFill>
                <a:latin typeface="Arial" pitchFamily="34" charset="0"/>
              </a:rPr>
              <a:t>3</a:t>
            </a:r>
            <a:r>
              <a:rPr lang="zh-CN" altLang="x-none" sz="3200" b="1">
                <a:solidFill>
                  <a:srgbClr val="4044DE"/>
                </a:solidFill>
                <a:latin typeface="Arial" pitchFamily="34" charset="0"/>
              </a:rPr>
              <a:t>月</a:t>
            </a:r>
            <a:r>
              <a:rPr lang="en-US" altLang="zh-CN" sz="3200" b="1">
                <a:solidFill>
                  <a:srgbClr val="4044DE"/>
                </a:solidFill>
                <a:latin typeface="Arial" pitchFamily="34" charset="0"/>
              </a:rPr>
              <a:t>17</a:t>
            </a:r>
            <a:r>
              <a:rPr lang="zh-CN" altLang="x-none" sz="3200" b="1">
                <a:solidFill>
                  <a:srgbClr val="4044DE"/>
                </a:solidFill>
                <a:latin typeface="Arial" pitchFamily="34" charset="0"/>
              </a:rPr>
              <a:t>日逝世于上海，享年</a:t>
            </a:r>
            <a:r>
              <a:rPr lang="en-US" altLang="zh-CN" sz="3200" b="1">
                <a:solidFill>
                  <a:srgbClr val="4044DE"/>
                </a:solidFill>
                <a:latin typeface="Arial" pitchFamily="34" charset="0"/>
              </a:rPr>
              <a:t>101</a:t>
            </a:r>
            <a:r>
              <a:rPr lang="zh-CN" altLang="x-none" sz="3200" b="1">
                <a:solidFill>
                  <a:srgbClr val="4044DE"/>
                </a:solidFill>
                <a:latin typeface="Arial" pitchFamily="34" charset="0"/>
              </a:rPr>
              <a:t>岁。</a:t>
            </a:r>
          </a:p>
        </p:txBody>
      </p:sp>
      <p:pic>
        <p:nvPicPr>
          <p:cNvPr id="5123" name="Picture 3" descr="xinsrc_1b1ea344aed411d6b5d100b0d03f0b06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1571625"/>
            <a:ext cx="2457450" cy="33845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 descr="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648200" cy="6553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7" name="Picture 3" descr="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600" y="0"/>
            <a:ext cx="4724400" cy="3962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8" name="Picture 4" descr="5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9600" y="3810000"/>
            <a:ext cx="4724400" cy="304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ircl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 Box 3"/>
          <p:cNvSpPr txBox="1"/>
          <p:nvPr/>
        </p:nvSpPr>
        <p:spPr>
          <a:xfrm>
            <a:off x="785813" y="1714500"/>
            <a:ext cx="7958137" cy="50165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latin typeface="Times New Roman" pitchFamily="18" charset="0"/>
              </a:rPr>
              <a:t>1.</a:t>
            </a:r>
            <a:r>
              <a:rPr lang="zh-CN" altLang="x-none" sz="4000" b="1">
                <a:latin typeface="Times New Roman" pitchFamily="18" charset="0"/>
              </a:rPr>
              <a:t>了解序言的特点、要求和该书的</a:t>
            </a:r>
            <a:endParaRPr lang="en-US" altLang="zh-CN" sz="4000" b="1">
              <a:latin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4000" b="1">
                <a:latin typeface="Times New Roman" pitchFamily="18" charset="0"/>
              </a:rPr>
              <a:t>   </a:t>
            </a:r>
            <a:r>
              <a:rPr lang="zh-CN" altLang="x-none" sz="4000" b="1">
                <a:latin typeface="Times New Roman" pitchFamily="18" charset="0"/>
              </a:rPr>
              <a:t>特点及价值。</a:t>
            </a:r>
          </a:p>
          <a:p>
            <a:pPr>
              <a:spcBef>
                <a:spcPct val="50000"/>
              </a:spcBef>
            </a:pPr>
            <a:r>
              <a:rPr lang="en-US" altLang="zh-CN" sz="4000" b="1">
                <a:latin typeface="Times New Roman" pitchFamily="18" charset="0"/>
              </a:rPr>
              <a:t>2.</a:t>
            </a:r>
            <a:r>
              <a:rPr lang="zh-CN" altLang="x-none" sz="4000" b="1">
                <a:latin typeface="Times New Roman" pitchFamily="18" charset="0"/>
              </a:rPr>
              <a:t>运用圈点勾画和生疑发问的读书</a:t>
            </a:r>
            <a:endParaRPr lang="en-US" altLang="zh-CN" sz="4000" b="1">
              <a:latin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4000" b="1">
                <a:latin typeface="Times New Roman" pitchFamily="18" charset="0"/>
              </a:rPr>
              <a:t>   </a:t>
            </a:r>
            <a:r>
              <a:rPr lang="zh-CN" altLang="x-none" sz="4000" b="1">
                <a:latin typeface="Times New Roman" pitchFamily="18" charset="0"/>
              </a:rPr>
              <a:t>法掌握内容</a:t>
            </a:r>
            <a:br>
              <a:rPr lang="zh-CN" altLang="x-none" sz="4000" b="1">
                <a:latin typeface="Times New Roman" pitchFamily="18" charset="0"/>
              </a:rPr>
            </a:br>
            <a:r>
              <a:rPr lang="en-US" altLang="zh-CN" sz="4000" b="1">
                <a:latin typeface="Times New Roman" pitchFamily="18" charset="0"/>
              </a:rPr>
              <a:t>3.</a:t>
            </a:r>
            <a:r>
              <a:rPr lang="zh-CN" altLang="x-none" sz="4000" b="1">
                <a:latin typeface="Times New Roman" pitchFamily="18" charset="0"/>
              </a:rPr>
              <a:t>立志做爱科学、学科学、用    科</a:t>
            </a:r>
            <a:endParaRPr lang="en-US" altLang="zh-CN" sz="4000" b="1">
              <a:latin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4000" b="1">
                <a:latin typeface="Times New Roman" pitchFamily="18" charset="0"/>
              </a:rPr>
              <a:t>   </a:t>
            </a:r>
            <a:r>
              <a:rPr lang="zh-CN" altLang="x-none" sz="4000" b="1">
                <a:latin typeface="Times New Roman" pitchFamily="18" charset="0"/>
              </a:rPr>
              <a:t>学的新一代青少年 </a:t>
            </a:r>
          </a:p>
        </p:txBody>
      </p:sp>
      <p:sp>
        <p:nvSpPr>
          <p:cNvPr id="7171" name="Text Box 4"/>
          <p:cNvSpPr txBox="1"/>
          <p:nvPr/>
        </p:nvSpPr>
        <p:spPr>
          <a:xfrm>
            <a:off x="3214688" y="785813"/>
            <a:ext cx="2663825" cy="762000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x-none" sz="4400" b="1">
                <a:solidFill>
                  <a:srgbClr val="990033"/>
                </a:solidFill>
                <a:latin typeface="Times New Roman" pitchFamily="18" charset="0"/>
              </a:rPr>
              <a:t>学习目标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2" descr="200612112353594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549275"/>
            <a:ext cx="7620000" cy="50403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5" name="WordArt 3" descr="走进文本"/>
          <p:cNvSpPr/>
          <p:nvPr/>
        </p:nvSpPr>
        <p:spPr>
          <a:xfrm>
            <a:off x="2051050" y="1773238"/>
            <a:ext cx="4895850" cy="25923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FFFF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333300"/>
                </a:solidFill>
                <a:effectLst>
                  <a:outerShdw dist="35921" dir="2699999" algn="ctr" rotWithShape="0">
                    <a:srgbClr val="C0C0C0">
                      <a:alpha val="79999"/>
                    </a:srgbClr>
                  </a:outerShdw>
                </a:effectLst>
                <a:latin typeface="宋体" pitchFamily="2" charset="-122"/>
                <a:ea typeface="宋体" pitchFamily="2" charset="-122"/>
              </a:rPr>
              <a:t>走进文本</a:t>
            </a:r>
            <a:endParaRPr lang="zh-CN" altLang="en-US" sz="3600">
              <a:ln w="9525" cap="flat" cmpd="sng">
                <a:solidFill>
                  <a:srgbClr val="FFFF00"/>
                </a:solidFill>
                <a:prstDash val="solid"/>
                <a:headEnd type="none" w="med" len="med"/>
                <a:tailEnd type="none" w="med" len="med"/>
              </a:ln>
              <a:solidFill>
                <a:srgbClr val="333300"/>
              </a:solidFill>
              <a:effectLst>
                <a:outerShdw dist="35921" dir="2699999" algn="ctr" rotWithShape="0">
                  <a:srgbClr val="C0C0C0">
                    <a:alpha val="79999"/>
                  </a:srgbClr>
                </a:outerShdw>
              </a:effectLst>
              <a:latin typeface="宋体" pitchFamily="2" charset="-122"/>
              <a:ea typeface="宋体" pitchFamily="2" charset="-122"/>
            </a:endParaRPr>
          </a:p>
        </p:txBody>
      </p:sp>
      <p:pic>
        <p:nvPicPr>
          <p:cNvPr id="8196" name="Picture 4" descr="图片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49950"/>
            <a:ext cx="9144000" cy="908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 descr="边框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260350"/>
            <a:ext cx="8640762" cy="64087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19" name="Picture 3" descr="背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8" y="458788"/>
            <a:ext cx="8137525" cy="59229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0" name="Text Box 4"/>
          <p:cNvSpPr txBox="1"/>
          <p:nvPr/>
        </p:nvSpPr>
        <p:spPr>
          <a:xfrm>
            <a:off x="611188" y="2133600"/>
            <a:ext cx="8532812" cy="3019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x-none" sz="4800" b="1">
                <a:latin typeface="Times New Roman" pitchFamily="18" charset="0"/>
              </a:rPr>
              <a:t>遨游（</a:t>
            </a:r>
            <a:r>
              <a:rPr lang="en-US" altLang="zh-CN" sz="4800" b="1">
                <a:latin typeface="Times New Roman" pitchFamily="18" charset="0"/>
              </a:rPr>
              <a:t>áo</a:t>
            </a:r>
            <a:r>
              <a:rPr lang="zh-CN" altLang="x-none" sz="4800" b="1">
                <a:latin typeface="Times New Roman" pitchFamily="18" charset="0"/>
              </a:rPr>
              <a:t>）      猕猴（</a:t>
            </a:r>
            <a:r>
              <a:rPr lang="en-US" altLang="zh-CN" sz="4800" b="1">
                <a:latin typeface="Times New Roman" pitchFamily="18" charset="0"/>
              </a:rPr>
              <a:t>mí</a:t>
            </a:r>
            <a:r>
              <a:rPr lang="zh-CN" altLang="x-none" sz="4800" b="1">
                <a:latin typeface="Times New Roman" pitchFamily="18" charset="0"/>
              </a:rPr>
              <a:t>）</a:t>
            </a:r>
          </a:p>
          <a:p>
            <a:r>
              <a:rPr lang="zh-CN" altLang="x-none" sz="4800" b="1">
                <a:latin typeface="Times New Roman" pitchFamily="18" charset="0"/>
              </a:rPr>
              <a:t>拓宽（</a:t>
            </a:r>
            <a:r>
              <a:rPr lang="en-US" altLang="zh-CN" sz="4800" b="1">
                <a:latin typeface="Times New Roman" pitchFamily="18" charset="0"/>
              </a:rPr>
              <a:t>tuò</a:t>
            </a:r>
            <a:r>
              <a:rPr lang="zh-CN" altLang="x-none" sz="4800" b="1">
                <a:latin typeface="Times New Roman" pitchFamily="18" charset="0"/>
              </a:rPr>
              <a:t>）    编撰（</a:t>
            </a:r>
            <a:r>
              <a:rPr lang="en-US" altLang="zh-CN" sz="4800" b="1">
                <a:latin typeface="Times New Roman" pitchFamily="18" charset="0"/>
              </a:rPr>
              <a:t>zhuàn</a:t>
            </a:r>
            <a:r>
              <a:rPr lang="zh-CN" altLang="x-none" sz="4800" b="1">
                <a:latin typeface="Times New Roman" pitchFamily="18" charset="0"/>
              </a:rPr>
              <a:t>）   </a:t>
            </a:r>
          </a:p>
          <a:p>
            <a:r>
              <a:rPr lang="zh-CN" altLang="x-none" sz="4800" b="1">
                <a:latin typeface="Times New Roman" pitchFamily="18" charset="0"/>
              </a:rPr>
              <a:t>受益匪浅（</a:t>
            </a:r>
            <a:r>
              <a:rPr lang="en-US" altLang="zh-CN" sz="4800" b="1">
                <a:latin typeface="Times New Roman" pitchFamily="18" charset="0"/>
              </a:rPr>
              <a:t>fěi</a:t>
            </a:r>
            <a:r>
              <a:rPr lang="zh-CN" altLang="x-none" sz="4800" b="1">
                <a:latin typeface="Times New Roman" pitchFamily="18" charset="0"/>
              </a:rPr>
              <a:t>）</a:t>
            </a:r>
          </a:p>
          <a:p>
            <a:r>
              <a:rPr lang="zh-CN" altLang="x-none" sz="4800" b="1">
                <a:latin typeface="Times New Roman" pitchFamily="18" charset="0"/>
              </a:rPr>
              <a:t>如火如荼（</a:t>
            </a:r>
            <a:r>
              <a:rPr lang="en-US" altLang="zh-CN" sz="4800" b="1">
                <a:latin typeface="Times New Roman" pitchFamily="18" charset="0"/>
              </a:rPr>
              <a:t>tú</a:t>
            </a:r>
            <a:r>
              <a:rPr lang="zh-CN" altLang="x-none" sz="4800" b="1">
                <a:latin typeface="Times New Roman" pitchFamily="18" charset="0"/>
              </a:rPr>
              <a:t>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/>
          <p:nvPr>
            <p:ph type="title"/>
          </p:nvPr>
        </p:nvSpPr>
        <p:spPr>
          <a:xfrm>
            <a:off x="2357438" y="500063"/>
            <a:ext cx="4500562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sz="6000" b="1">
                <a:solidFill>
                  <a:schemeClr val="accent2"/>
                </a:solidFill>
                <a:ea typeface="楷体_GB2312" pitchFamily="49" charset="-122"/>
              </a:rPr>
              <a:t>了解序言</a:t>
            </a:r>
          </a:p>
        </p:txBody>
      </p:sp>
      <p:sp>
        <p:nvSpPr>
          <p:cNvPr id="41987" name="Rectangle 3"/>
          <p:cNvSpPr/>
          <p:nvPr>
            <p:ph idx="1"/>
          </p:nvPr>
        </p:nvSpPr>
        <p:spPr>
          <a:xfrm>
            <a:off x="428625" y="2000250"/>
            <a:ext cx="7958138" cy="4114800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zh-CN" altLang="en-US" sz="4400" b="1">
                <a:latin typeface="楷体_GB2312" pitchFamily="49" charset="-122"/>
                <a:ea typeface="楷体_GB2312" pitchFamily="49" charset="-122"/>
              </a:rPr>
              <a:t>     序言，是写在著作正文之前的文章。有作者自己写的，多说明写书宗旨和经过；也有别人写的，多介绍或体现本书内容，本文属于后者。 </a:t>
            </a:r>
            <a:br>
              <a:rPr lang="zh-CN" altLang="en-US" sz="4400" b="1">
                <a:latin typeface="楷体_GB2312" pitchFamily="49" charset="-122"/>
                <a:ea typeface="楷体_GB2312" pitchFamily="49" charset="-122"/>
              </a:rPr>
            </a:b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/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sz="3600" b="1">
                <a:solidFill>
                  <a:srgbClr val="FF3300"/>
                </a:solidFill>
              </a:rPr>
              <a:t>整体感知，理清思路</a:t>
            </a:r>
            <a:r>
              <a:rPr lang="zh-CN" altLang="en-US" sz="4000"/>
              <a:t> </a:t>
            </a:r>
          </a:p>
        </p:txBody>
      </p:sp>
      <p:sp>
        <p:nvSpPr>
          <p:cNvPr id="43012" name="Rectangle 4"/>
          <p:cNvSpPr/>
          <p:nvPr>
            <p:ph idx="1"/>
          </p:nvPr>
        </p:nvSpPr>
        <p:spPr>
          <a:xfrm>
            <a:off x="285750" y="1857375"/>
            <a:ext cx="8358188" cy="4357688"/>
          </a:xfrm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90000"/>
              </a:lnSpc>
              <a:buNone/>
            </a:pP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第一部分（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1-3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）：写科技知识的意义和现代 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                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发展的成就。 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第二部分（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）：说明这套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《21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世纪</a:t>
            </a:r>
            <a:r>
              <a:rPr lang="en-US" altLang="zh-CN" b="1">
                <a:ea typeface="楷体_GB2312" pitchFamily="49" charset="-122"/>
              </a:rPr>
              <a:t>·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中国少儿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              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科技百科全书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特点和意义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第三部分（</a:t>
            </a: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5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）：勉励青少年朋友</a:t>
            </a:r>
            <a:r>
              <a:rPr lang="zh-CN" altLang="en-US" b="1">
                <a:ea typeface="楷体_GB2312" pitchFamily="49" charset="-122"/>
              </a:rPr>
              <a:t>“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从小爱科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              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学、学科学</a:t>
            </a:r>
            <a:r>
              <a:rPr lang="zh-CN" altLang="en-US" b="1">
                <a:ea typeface="楷体_GB2312" pitchFamily="49" charset="-122"/>
              </a:rPr>
              <a:t>”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，</a:t>
            </a:r>
            <a:r>
              <a:rPr lang="zh-CN" altLang="en-US" b="1">
                <a:ea typeface="楷体_GB2312" pitchFamily="49" charset="-122"/>
              </a:rPr>
              <a:t>“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长大了为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              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伟大的祖国创造新发明，作</a:t>
            </a:r>
            <a:endParaRPr lang="en-US" altLang="zh-CN" b="1"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b="1">
                <a:latin typeface="楷体_GB2312" pitchFamily="49" charset="-122"/>
                <a:ea typeface="楷体_GB2312" pitchFamily="49" charset="-122"/>
              </a:rPr>
              <a:t>              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出新成就。</a:t>
            </a:r>
            <a:r>
              <a:rPr lang="zh-CN" altLang="en-US" b="1">
                <a:ea typeface="楷体_GB2312" pitchFamily="49" charset="-122"/>
              </a:rPr>
              <a:t>”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 </a:t>
            </a:r>
            <a:br>
              <a:rPr lang="zh-CN" altLang="en-US" b="1">
                <a:latin typeface="楷体_GB2312" pitchFamily="49" charset="-122"/>
                <a:ea typeface="楷体_GB2312" pitchFamily="49" charset="-122"/>
              </a:rPr>
            </a:b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3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3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3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3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3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3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3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3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3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30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30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30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30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30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30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dur="2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30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30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30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4"/>
          <p:cNvSpPr/>
          <p:nvPr>
            <p:ph idx="1"/>
          </p:nvPr>
        </p:nvSpPr>
        <p:spPr>
          <a:xfrm>
            <a:off x="642938" y="1071563"/>
            <a:ext cx="7929562" cy="4643437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      这篇课文篇幅不长，内容却很丰富深刻，如揭示了科学的意义，反映了科学飞跃发展的形势，指出了</a:t>
            </a:r>
            <a:r>
              <a:rPr lang="zh-CN" altLang="en-US" b="1">
                <a:ea typeface="楷体_GB2312" pitchFamily="49" charset="-122"/>
              </a:rPr>
              <a:t>“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科教兴国</a:t>
            </a:r>
            <a:r>
              <a:rPr lang="zh-CN" altLang="en-US" b="1">
                <a:ea typeface="楷体_GB2312" pitchFamily="49" charset="-122"/>
              </a:rPr>
              <a:t>”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的基本国策，提出了对青少年的殷切希望等等。读完文章，试就上述内容筛选出一些重要的语句，说说你的感想。谈谈苏步青教授为什么说</a:t>
            </a:r>
            <a:r>
              <a:rPr lang="zh-CN" altLang="en-US" b="1">
                <a:ea typeface="楷体_GB2312" pitchFamily="49" charset="-122"/>
              </a:rPr>
              <a:t>“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从小就要爱科学</a:t>
            </a:r>
            <a:r>
              <a:rPr lang="zh-CN" altLang="en-US" b="1">
                <a:ea typeface="楷体_GB2312" pitchFamily="49" charset="-122"/>
              </a:rPr>
              <a:t>”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？在文中寻找这样说的理由。</a:t>
            </a:r>
            <a:r>
              <a:rPr lang="zh-CN" altLang="en-US"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 </a:t>
            </a:r>
            <a:br>
              <a:rPr lang="zh-CN" altLang="en-US" b="1">
                <a:latin typeface="楷体_GB2312" pitchFamily="49" charset="-122"/>
                <a:ea typeface="楷体_GB2312" pitchFamily="49" charset="-122"/>
              </a:rPr>
            </a:b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/>
          <p:nvPr>
            <p:ph type="title"/>
          </p:nvPr>
        </p:nvSpPr>
        <p:spPr>
          <a:xfrm>
            <a:off x="642938" y="428625"/>
            <a:ext cx="7772400" cy="1143000"/>
          </a:xfrm>
        </p:spPr>
        <p:txBody>
          <a:bodyPr vert="horz" wrap="square" lIns="91440" tIns="45720" rIns="91440" bIns="45720" anchor="ctr"/>
          <a:lstStyle/>
          <a:p>
            <a:pPr eaLnBrk="1" hangingPunct="1"/>
            <a:r>
              <a:rPr lang="zh-CN" altLang="en-US" b="1">
                <a:solidFill>
                  <a:srgbClr val="FF3300"/>
                </a:solidFill>
              </a:rPr>
              <a:t>讨论交流点评</a:t>
            </a:r>
            <a:endParaRPr lang="zh-CN" altLang="en-US" b="1"/>
          </a:p>
        </p:txBody>
      </p:sp>
      <p:sp>
        <p:nvSpPr>
          <p:cNvPr id="45060" name="Rectangle 4"/>
          <p:cNvSpPr/>
          <p:nvPr>
            <p:ph idx="1"/>
          </p:nvPr>
        </p:nvSpPr>
        <p:spPr>
          <a:xfrm>
            <a:off x="428625" y="1714500"/>
            <a:ext cx="8286750" cy="4714875"/>
          </a:xfrm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科学的意义：</a:t>
            </a:r>
            <a:r>
              <a:rPr lang="zh-CN" altLang="en-US" sz="2800" b="1">
                <a:solidFill>
                  <a:schemeClr val="accent2"/>
                </a:solidFill>
                <a:ea typeface="楷体_GB2312" pitchFamily="49" charset="-122"/>
              </a:rPr>
              <a:t>“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科学是第一生产力</a:t>
            </a:r>
            <a:r>
              <a:rPr lang="zh-CN" altLang="en-US" sz="2800" b="1">
                <a:solidFill>
                  <a:schemeClr val="accent2"/>
                </a:solidFill>
                <a:ea typeface="楷体_GB2312" pitchFamily="49" charset="-122"/>
              </a:rPr>
              <a:t>”“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知识就是力  </a:t>
            </a:r>
            <a:endParaRPr lang="en-US" altLang="zh-CN" sz="28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             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量</a:t>
            </a:r>
            <a:r>
              <a:rPr lang="zh-CN" altLang="en-US" sz="2800" b="1">
                <a:solidFill>
                  <a:schemeClr val="accent2"/>
                </a:solidFill>
                <a:ea typeface="楷体_GB2312" pitchFamily="49" charset="-122"/>
              </a:rPr>
              <a:t>”“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科技知识是现代文明社会的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立  </a:t>
            </a:r>
            <a:endParaRPr lang="en-US" altLang="zh-CN" sz="2800" b="1">
              <a:solidFill>
                <a:srgbClr val="FF33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             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身之本</a:t>
            </a:r>
            <a:r>
              <a:rPr lang="zh-CN" altLang="en-US" sz="2800" b="1">
                <a:solidFill>
                  <a:srgbClr val="FF3300"/>
                </a:solidFill>
                <a:ea typeface="楷体_GB2312" pitchFamily="49" charset="-122"/>
              </a:rPr>
              <a:t>”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。</a:t>
            </a:r>
            <a:endParaRPr lang="en-US" altLang="zh-CN" sz="28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科学飞跃发展的形势：</a:t>
            </a:r>
            <a:r>
              <a:rPr lang="zh-CN" altLang="en-US" sz="2800" b="1">
                <a:solidFill>
                  <a:schemeClr val="accent2"/>
                </a:solidFill>
                <a:ea typeface="楷体_GB2312" pitchFamily="49" charset="-122"/>
              </a:rPr>
              <a:t>“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今天，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现代技的发科展已</a:t>
            </a:r>
            <a:endParaRPr lang="en-US" altLang="zh-CN" sz="2800" b="1">
              <a:solidFill>
                <a:srgbClr val="FF33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             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遥遥超越昔日的预测或构想</a:t>
            </a:r>
            <a:r>
              <a:rPr lang="en-US" altLang="zh-CN" sz="2800" b="1">
                <a:solidFill>
                  <a:schemeClr val="accent2"/>
                </a:solidFill>
                <a:ea typeface="楷体_GB2312" pitchFamily="49" charset="-122"/>
              </a:rPr>
              <a:t>……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而且，   </a:t>
            </a:r>
            <a:endParaRPr lang="en-US" altLang="zh-CN" sz="2800" b="1">
              <a:solidFill>
                <a:srgbClr val="FF33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             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现在的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电脑网络全球通，绵羊、猕猴 </a:t>
            </a:r>
            <a:endParaRPr lang="en-US" altLang="zh-CN" sz="28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             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的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无性繁殖等。</a:t>
            </a:r>
            <a:r>
              <a:rPr lang="zh-CN" altLang="en-US" sz="2800" b="1">
                <a:solidFill>
                  <a:srgbClr val="FF3300"/>
                </a:solidFill>
                <a:ea typeface="楷体_GB2312" pitchFamily="49" charset="-122"/>
              </a:rPr>
              <a:t>”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endParaRPr lang="en-US" altLang="zh-CN" sz="2800" b="1">
              <a:solidFill>
                <a:srgbClr val="FF33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对青少年的殷切希望：</a:t>
            </a:r>
            <a:r>
              <a:rPr lang="zh-CN" altLang="en-US" sz="2800" b="1">
                <a:solidFill>
                  <a:schemeClr val="accent2"/>
                </a:solidFill>
                <a:ea typeface="楷体_GB2312" pitchFamily="49" charset="-122"/>
              </a:rPr>
              <a:t>“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以建设祖国为己任，从小</a:t>
            </a:r>
            <a:endParaRPr lang="en-US" altLang="zh-CN" sz="28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             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爱科学、学科学，将来长大了为伟大</a:t>
            </a:r>
            <a:endParaRPr lang="en-US" altLang="zh-CN" sz="28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             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的祖国创造新发明，作出新成就。</a:t>
            </a:r>
            <a:r>
              <a:rPr lang="zh-CN" altLang="en-US" sz="2800" b="1">
                <a:solidFill>
                  <a:schemeClr val="accent2"/>
                </a:solidFill>
                <a:ea typeface="楷体_GB2312" pitchFamily="49" charset="-122"/>
              </a:rPr>
              <a:t>”</a:t>
            </a:r>
            <a: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br>
              <a:rPr lang="zh-CN" altLang="en-US" sz="28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</a:b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50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50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450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450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4506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4506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4506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4506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4506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4506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Text Box 4"/>
          <p:cNvSpPr txBox="1"/>
          <p:nvPr/>
        </p:nvSpPr>
        <p:spPr>
          <a:xfrm>
            <a:off x="500063" y="1214438"/>
            <a:ext cx="8229600" cy="1200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   首段中能否删去</a:t>
            </a:r>
            <a:r>
              <a:rPr lang="zh-CN" altLang="en-US" sz="3600" b="1">
                <a:latin typeface="新宋体" panose="02010609030101010101" pitchFamily="49" charset="-122"/>
                <a:ea typeface="楷体_GB2312" pitchFamily="49" charset="-122"/>
              </a:rPr>
              <a:t>“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从一定角看</a:t>
            </a:r>
            <a:r>
              <a:rPr lang="zh-CN" altLang="en-US" sz="3600" b="1">
                <a:latin typeface="新宋体" panose="02010609030101010101" pitchFamily="49" charset="-122"/>
                <a:ea typeface="楷体_GB2312" pitchFamily="49" charset="-122"/>
              </a:rPr>
              <a:t>”“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在它的背后</a:t>
            </a:r>
            <a:r>
              <a:rPr lang="zh-CN" altLang="en-US" sz="3600" b="1">
                <a:latin typeface="新宋体" panose="02010609030101010101" pitchFamily="49" charset="-122"/>
                <a:ea typeface="楷体_GB2312" pitchFamily="49" charset="-122"/>
              </a:rPr>
              <a:t>”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？为什么？ </a:t>
            </a:r>
          </a:p>
        </p:txBody>
      </p:sp>
      <p:sp>
        <p:nvSpPr>
          <p:cNvPr id="14339" name="TextBox 11"/>
          <p:cNvSpPr txBox="1"/>
          <p:nvPr/>
        </p:nvSpPr>
        <p:spPr>
          <a:xfrm>
            <a:off x="571500" y="2643188"/>
            <a:ext cx="7929563" cy="2678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    不能删去。因为严格说来，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“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电脑与外语是进入</a:t>
            </a:r>
            <a:r>
              <a:rPr lang="en-US" altLang="zh-CN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21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世纪的通行证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”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这句流行语本身也有一定的片面性，电脑与外语主要性质还在于工具性，而不是知识本身，更没有涉及到道德品质问题，加上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“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从一定角度上看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”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，表明了对这句话的有保留的承认和肯定。 </a:t>
            </a:r>
            <a:endParaRPr lang="zh-CN" altLang="en-US" sz="2800">
              <a:solidFill>
                <a:srgbClr val="FF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8" name="Text Box 4"/>
          <p:cNvSpPr txBox="1"/>
          <p:nvPr/>
        </p:nvSpPr>
        <p:spPr>
          <a:xfrm>
            <a:off x="928688" y="3500438"/>
            <a:ext cx="7572375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   </a:t>
            </a:r>
            <a:r>
              <a:rPr lang="zh-CN" altLang="en-US" sz="32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不能删去。这些句子概括了当前的大好形势，富于激励、鼓动效果。 </a:t>
            </a:r>
          </a:p>
        </p:txBody>
      </p:sp>
      <p:sp>
        <p:nvSpPr>
          <p:cNvPr id="15363" name="Text Box 5"/>
          <p:cNvSpPr txBox="1"/>
          <p:nvPr/>
        </p:nvSpPr>
        <p:spPr>
          <a:xfrm>
            <a:off x="785813" y="1428750"/>
            <a:ext cx="7772400" cy="1754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   末段中能否删去</a:t>
            </a:r>
            <a:r>
              <a:rPr lang="zh-CN" altLang="en-US" sz="3600" b="1">
                <a:latin typeface="Arial" pitchFamily="34" charset="0"/>
                <a:ea typeface="楷体_GB2312" pitchFamily="49" charset="-122"/>
              </a:rPr>
              <a:t>“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面对如火如荼的改革、开放热潮，耳闻时代列车高歌猛进的轰鸣</a:t>
            </a:r>
            <a:r>
              <a:rPr lang="zh-CN" altLang="en-US" sz="3600" b="1">
                <a:latin typeface="Arial" pitchFamily="34" charset="0"/>
                <a:ea typeface="楷体_GB2312" pitchFamily="49" charset="-122"/>
              </a:rPr>
              <a:t>”</a:t>
            </a:r>
            <a:r>
              <a:rPr lang="zh-CN" altLang="en-US" sz="3600" b="1">
                <a:latin typeface="楷体_GB2312" pitchFamily="49" charset="-122"/>
                <a:ea typeface="楷体_GB2312" pitchFamily="49" charset="-122"/>
              </a:rPr>
              <a:t>？为什么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7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/>
          <p:nvPr>
            <p:ph type="title"/>
          </p:nvPr>
        </p:nvSpPr>
        <p:spPr/>
        <p:txBody>
          <a:bodyPr vert="horz" wrap="square" lIns="91440" tIns="45720" rIns="91440" bIns="45720" anchor="ctr"/>
          <a:lstStyle/>
          <a:p>
            <a:pPr algn="l" eaLnBrk="1" hangingPunct="1"/>
            <a:r>
              <a:rPr lang="zh-CN" altLang="en-US" sz="4000">
                <a:solidFill>
                  <a:srgbClr val="FF3300"/>
                </a:solidFill>
              </a:rPr>
              <a:t>      就“文盲与科盲”问题认真思考，并发表自己的看法。</a:t>
            </a:r>
            <a:r>
              <a:rPr lang="zh-CN" altLang="en-US" sz="4000"/>
              <a:t> </a:t>
            </a:r>
          </a:p>
        </p:txBody>
      </p:sp>
      <p:sp>
        <p:nvSpPr>
          <p:cNvPr id="48131" name="Rectangle 3"/>
          <p:cNvSpPr/>
          <p:nvPr>
            <p:ph idx="1"/>
          </p:nvPr>
        </p:nvSpPr>
        <p:spPr>
          <a:xfrm>
            <a:off x="714375" y="2500313"/>
            <a:ext cx="7772400" cy="2805112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zh-CN" altLang="en-US" b="1"/>
              <a:t>           </a:t>
            </a:r>
            <a:r>
              <a:rPr lang="zh-CN" altLang="en-US" b="1">
                <a:latin typeface="楷体_GB2312" pitchFamily="49" charset="-122"/>
                <a:ea typeface="楷体_GB2312" pitchFamily="49" charset="-122"/>
              </a:rPr>
              <a:t>文盲，不识字的成年人；科盲，指缺乏科学常识的成年人。扫除科盲是比扫除文盲更高的要求。甚至可以认为，在今天一个缺乏科学常识的人就是一个文盲，不能适应时代的要求。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https://d.book118.com/316110153055010102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_2">
  <a:themeElements>
    <a:clrScheme name="默认设计模板_2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_2">
      <a:majorFont>
        <a:latin typeface="Times New Roman"/>
        <a:ea typeface="宋体" charset="-122"/>
        <a:cs typeface="Arial"/>
      </a:majorFont>
      <a:minorFont>
        <a:latin typeface="Times New Roman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_2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 charset="-122"/>
        <a:cs typeface="Arial"/>
      </a:majorFont>
      <a:minorFont>
        <a:latin typeface="Times New Roman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默认设计模板_3">
  <a:themeElements>
    <a:clrScheme name="默认设计模板_3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_3">
      <a:majorFont>
        <a:latin typeface="Times New Roman"/>
        <a:ea typeface="宋体" charset="-122"/>
        <a:cs typeface="Arial"/>
      </a:majorFont>
      <a:minorFont>
        <a:latin typeface="Times New Roman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_3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Times New Roman</vt:lpstr>
      <vt:lpstr>宋体</vt:lpstr>
      <vt:lpstr>楷体_GB2312</vt:lpstr>
      <vt:lpstr>新宋体</vt:lpstr>
      <vt:lpstr>Office Theme</vt:lpstr>
      <vt:lpstr>从小就要爱科学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了解序言</vt:lpstr>
      <vt:lpstr>整体感知，理清思路 </vt:lpstr>
      <vt:lpstr>PowerPoint Presentation</vt:lpstr>
      <vt:lpstr>讨论交流点评</vt:lpstr>
      <vt:lpstr>PowerPoint Presentation</vt:lpstr>
      <vt:lpstr>PowerPoint Presentation</vt:lpstr>
      <vt:lpstr>      就“文盲与科盲”问题认真思考，并发表自己的看法。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2024-09-27T03:11:06.358</cp:lastPrinted>
  <dcterms:created xsi:type="dcterms:W3CDTF">2024-09-26T19:11:06Z</dcterms:created>
  <dcterms:modified xsi:type="dcterms:W3CDTF">2024-09-26T19:11:08Z</dcterms:modified>
</cp:coreProperties>
</file>