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35AB9-DA7B-4DD7-B867-29AEF429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CD78-3AA0-49FF-9E3A-8A7D21F4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7ADD4-F602-4ECC-B8B8-787C6681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3D7F9-EAAC-400D-853D-3180FC0B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32380-1AE8-4909-BF47-12B11EF4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3E586-6745-4C6C-9DE4-96F3E61CC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1BB38-3CD1-4590-ABE8-504F660E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9BFCE-D1C4-4A10-BB17-792FD144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73D2F-0404-4CFD-8B7A-E15A6FA9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B36C5-C34A-4FCA-B12F-808CA621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65454-AA29-4DF7-8F7A-0B8DD3D2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图形 6"/>
          <p:cNvSpPr/>
          <p:nvPr userDrawn="1">
            <p:custDataLst>
              <p:tags r:id="rId7"/>
            </p:custDataLst>
          </p:nvPr>
        </p:nvSpPr>
        <p:spPr>
          <a:xfrm>
            <a:off x="1631315" y="3736975"/>
            <a:ext cx="1407795" cy="21209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>
                  <a:alpha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8 (Stroke)_#color-2095&amp;1849"/>
          <p:cNvSpPr/>
          <p:nvPr userDrawn="1">
            <p:custDataLst>
              <p:tags r:id="rId12"/>
            </p:custDataLst>
          </p:nvPr>
        </p:nvSpPr>
        <p:spPr>
          <a:xfrm>
            <a:off x="667512" y="356616"/>
            <a:ext cx="630936" cy="630936"/>
          </a:xfrm>
          <a:custGeom>
            <a:rect l="l" t="t" r="r" b="b"/>
            <a:pathLst>
              <a:path w="630936" h="630936">
                <a:moveTo>
                  <a:pt x="192024" y="173736"/>
                </a:moveTo>
                <a:cubicBezTo>
                  <a:pt x="109728" y="246888"/>
                  <a:pt x="109728" y="365760"/>
                  <a:pt x="173736" y="448056"/>
                </a:cubicBezTo>
                <a:cubicBezTo>
                  <a:pt x="246888" y="521208"/>
                  <a:pt x="365760" y="530352"/>
                  <a:pt x="448056" y="457200"/>
                </a:cubicBezTo>
                <a:cubicBezTo>
                  <a:pt x="521208" y="384048"/>
                  <a:pt x="530352" y="265176"/>
                  <a:pt x="457200" y="192024"/>
                </a:cubicBezTo>
                <a:cubicBezTo>
                  <a:pt x="384048" y="109728"/>
                  <a:pt x="265176" y="109728"/>
                  <a:pt x="192024" y="173736"/>
                </a:cubicBezTo>
                <a:moveTo>
                  <a:pt x="82296" y="530352"/>
                </a:moveTo>
                <a:cubicBezTo>
                  <a:pt x="-36576" y="402336"/>
                  <a:pt x="-27432" y="201168"/>
                  <a:pt x="100584" y="82296"/>
                </a:cubicBezTo>
                <a:cubicBezTo>
                  <a:pt x="237744" y="-36576"/>
                  <a:pt x="438912" y="-27432"/>
                  <a:pt x="548640" y="100584"/>
                </a:cubicBezTo>
                <a:cubicBezTo>
                  <a:pt x="667512" y="237744"/>
                  <a:pt x="658368" y="438912"/>
                  <a:pt x="530352" y="548640"/>
                </a:cubicBezTo>
                <a:cubicBezTo>
                  <a:pt x="402336" y="667512"/>
                  <a:pt x="201168" y="658368"/>
                  <a:pt x="82296" y="530352"/>
                </a:cubicBezTo>
              </a:path>
            </a:pathLst>
          </a:custGeom>
          <a:gradFill>
            <a:gsLst>
              <a:gs pos="0">
                <a:schemeClr val="accent1"/>
              </a:gs>
              <a:gs pos="76000">
                <a:schemeClr val="accent1">
                  <a:alpha val="0"/>
                </a:schemeClr>
              </a:gs>
            </a:gsLst>
            <a:lin ang="246458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207" r:id="rId2"/>
    <p:sldLayoutId id="2147492208" r:id="rId3"/>
    <p:sldLayoutId id="2147492209" r:id="rId4"/>
    <p:sldLayoutId id="2147492210" r:id="rId5"/>
    <p:sldLayoutId id="2147492211" r:id="rId6"/>
    <p:sldLayoutId id="2147492212" r:id="rId7"/>
    <p:sldLayoutId id="2147492213" r:id="rId8"/>
    <p:sldLayoutId id="2147492214" r:id="rId9"/>
    <p:sldLayoutId id="2147492215" r:id="rId10"/>
    <p:sldLayoutId id="21474922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312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综合素质提升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3"/>
            </p:custDataLst>
          </p:nvPr>
        </p:nvSpPr>
        <p:spPr>
          <a:xfrm>
            <a:off x="6871149" y="8763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4"/>
            </p:custDataLst>
          </p:nvPr>
        </p:nvSpPr>
        <p:spPr>
          <a:xfrm>
            <a:off x="7934693" y="9957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自我认知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5"/>
            </p:custDataLst>
          </p:nvPr>
        </p:nvSpPr>
        <p:spPr>
          <a:xfrm>
            <a:off x="6871149" y="44466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6"/>
            </p:custDataLst>
          </p:nvPr>
        </p:nvSpPr>
        <p:spPr>
          <a:xfrm>
            <a:off x="7934693" y="45660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实践经验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7"/>
            </p:custDataLst>
          </p:nvPr>
        </p:nvSpPr>
        <p:spPr>
          <a:xfrm>
            <a:off x="6871149" y="176887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8"/>
            </p:custDataLst>
          </p:nvPr>
        </p:nvSpPr>
        <p:spPr>
          <a:xfrm>
            <a:off x="7934693" y="188835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知识储备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9"/>
            </p:custDataLst>
          </p:nvPr>
        </p:nvSpPr>
        <p:spPr>
          <a:xfrm>
            <a:off x="6871149" y="2661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0"/>
            </p:custDataLst>
          </p:nvPr>
        </p:nvSpPr>
        <p:spPr>
          <a:xfrm>
            <a:off x="7934693" y="2780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技能提升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11"/>
            </p:custDataLst>
          </p:nvPr>
        </p:nvSpPr>
        <p:spPr>
          <a:xfrm>
            <a:off x="6871149" y="355402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2"/>
            </p:custDataLst>
          </p:nvPr>
        </p:nvSpPr>
        <p:spPr>
          <a:xfrm>
            <a:off x="7934693" y="367350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品质修养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序号"/>
          <p:cNvSpPr txBox="1"/>
          <p:nvPr>
            <p:custDataLst>
              <p:tags r:id="rId13"/>
            </p:custDataLst>
          </p:nvPr>
        </p:nvSpPr>
        <p:spPr>
          <a:xfrm>
            <a:off x="6871149" y="533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4"/>
            </p:custDataLst>
          </p:nvPr>
        </p:nvSpPr>
        <p:spPr>
          <a:xfrm>
            <a:off x="7934693" y="545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身心健康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了解自己的优势和不足</a:t>
            </a:r>
            <a:endParaRPr lang="zh-CN" altLang="en-US"/>
          </a:p>
        </p:txBody>
      </p:sp>
      <p:sp>
        <p:nvSpPr>
          <p:cNvPr id="10489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自我认知的方法：通过自我反思、他人评价、心理测试等方式了解自己的优势和不足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自我认知的意义：有助于更好地发挥自己的优势，改进自己的不足，提升综合素质。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优势：了解自己的长处和优点，如学习能力、沟通能力、组织能力等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不足：了解自己的短处和缺点，如时间管理能力、情绪管理能力、抗压能力等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明确个人价值观和目标</a:t>
            </a:r>
            <a:endParaRPr lang="zh-CN" altLang="en-US"/>
          </a:p>
        </p:txBody>
      </p:sp>
      <p:sp>
        <p:nvSpPr>
          <p:cNvPr id="10490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价值观：个人的道德准则和信仰，影响决策和行为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目标：个人的长期和短期目标，指引个人发展方向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自我认知：了解自己的兴趣、能力、性格和价值观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价值观和目标的关联：价值观影响目标设定，目标实现需要价值观的支持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自我反思和调整</a:t>
            </a:r>
            <a:endParaRPr lang="zh-CN" altLang="en-US"/>
          </a:p>
        </p:txBody>
      </p:sp>
      <p:sp>
        <p:nvSpPr>
          <p:cNvPr id="10490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自我认知：了解自己的优点和缺点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自我调整：根据反思结果进行自我调整和改进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自我提升：通过自我反思和调整，不断提升自己的综合素质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自我反思：对自己的行为和决策进行反思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知识储备</a:t>
            </a:r>
            <a:endParaRPr lang="zh-CN" altLang="en-US"/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专业知识的学习</a:t>
            </a:r>
            <a:endParaRPr lang="zh-CN" altLang="en-US"/>
          </a:p>
        </p:txBody>
      </p:sp>
      <p:sp>
        <p:nvSpPr>
          <p:cNvPr id="10491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学习方法：选择适合自己的学习方法，如阅读、听讲座、实践等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确定学习目标：明确需要学习的专业知识领域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制定学习计划：制定合理的学习计划，包括学习时间、学习内容等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持续学习：保持学习的热情和动力，不断更新和拓展自己的专业知识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跨学科知识的整合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整合目的：提高解决问题的能力，拓宽视野，增强创新能力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整合效果：提高综合素质，增强竞争力，为个人发展提供有力支持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跨学科知识：包括自然科学、社会科学、人文科学等多个领域的知识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整合方法：通过比较、分析、归纳、总结等方法，将不同学科的知识进行整合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终身学习的意识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适应变化：适应社会和科技的快速发展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持续学习：不断学习新知识，保持竞争力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自我提升：通过学习提高个人能力和素质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培养兴趣：培养广泛的兴趣爱好，丰富生活体验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技能提升</a:t>
            </a:r>
            <a:endParaRPr lang="zh-CN" altLang="en-US"/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沟通与表达能力</a:t>
            </a:r>
            <a:endParaRPr lang="zh-CN" altLang="en-US"/>
          </a:p>
        </p:txBody>
      </p:sp>
      <p:sp>
        <p:nvSpPr>
          <p:cNvPr id="10494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沟通技巧：倾听、表达、提问、反馈等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语言表达：清晰、准确、有条理、有说服力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非语言表达：肢体语言、面部表情、语气语调等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跨文化沟通：理解不同文化背景，尊重差异，有效沟通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团队协作与领导力</a:t>
            </a:r>
            <a:endParaRPr lang="zh-CN" altLang="en-US"/>
          </a:p>
        </p:txBody>
      </p:sp>
      <p:sp>
        <p:nvSpPr>
          <p:cNvPr id="10494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团队协作：团队成员之间的沟通、合作和协调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领导力：领导者的决策、指挥和激励能力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团队建设：建立团队文化，提高团队凝聚力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领导风格：民主、权威、参与等不同领导风格的特点和适用场景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明确问题：准确理解问题的本质和原因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分析问题：运用逻辑思维和分析方法，找出问题的关键和影响因素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制定方案：根据问题分析结果，制定解决问题的方案和计划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执行方案：按照制定的方案和计划，采取行动解决问题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评估效果：对解决问题的效果进行评估，总结经验教训，为下一次解决问题提供参考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https://d.book118.com/316113123224010043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5_1"/>
  <p:tag name="KSO_WM_UNIT_INDEX" val="1_5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2_1"/>
  <p:tag name="KSO_WM_UNIT_INDEX" val="1_2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综合素质提升</vt:lpstr>
      <vt:lpstr>目录</vt:lpstr>
      <vt:lpstr>自我认知</vt:lpstr>
      <vt:lpstr>了解自己的优势和不足</vt:lpstr>
      <vt:lpstr>明确个人价值观和目标</vt:lpstr>
      <vt:lpstr>自我反思和调整</vt:lpstr>
      <vt:lpstr>知识储备</vt:lpstr>
      <vt:lpstr>专业知识的学习</vt:lpstr>
      <vt:lpstr>跨学科知识的整合</vt:lpstr>
      <vt:lpstr>终身学习的意识</vt:lpstr>
      <vt:lpstr>技能提升</vt:lpstr>
      <vt:lpstr>沟通与表达能力</vt:lpstr>
      <vt:lpstr>团队协作与领导力</vt:lpstr>
      <vt:lpstr>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2024-09-11T22:58:10.466</cp:lastPrinted>
  <dcterms:created xsi:type="dcterms:W3CDTF">2024-09-11T14:58:10Z</dcterms:created>
  <dcterms:modified xsi:type="dcterms:W3CDTF">2024-09-11T14:58:12Z</dcterms:modified>
</cp:coreProperties>
</file>