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43A33-6149-41AB-8298-8A9AF4AF7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E3C09-C178-4D1B-A926-9D74F8B23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60A03-DC90-4A7B-B383-5DF1A8FB8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F494C-ABC1-4178-8F8B-97EC5E11A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8C8A42-FDF5-4A0A-8017-F9DA8280D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D1DC00-E3F5-4085-8C22-3D00836E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20C23F-4E81-4E9D-92FB-25E4862A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78272-DECC-41EC-B87B-126E143F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0CF19-A860-4F2C-BAC4-C6A749E1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9B780-9E4C-4E37-9700-F41D4F5D4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9E1EA-27E1-4D9D-9171-7E5EEEE2B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14101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项目现金流量估算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项目投资及资金来源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初始现金流量估算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营业现金流量估算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终结现金流量估算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不确定性分析与风险调整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项目现金流量汇总与评价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通过估算项目现金流量，可以判断项目是否具备经济可行性，为投资者提供决策依据。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预测项目收益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通过对项目未来现金流量的预测，可以评估项目的盈利能力和投资回报率。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现金流量估算有助于识别项目的潜在风险，以便采取适当的风险管理措施。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考虑时间价值因素，将未来现金流量折算为现值所使用的折现率。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包括项目的各项支出，如税费、贷款偿还等。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收益预测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根据项目市场需求、定价策略等因素，预测项目未来的收益情况。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初始投资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包括项目的建设成本、设备购置、前期费用等一次性支出。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项目运营过程中发生的各项费用，如原材料、人工、维护等。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项目投资及资金来源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总投资额度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项目总投资是指用于项目的全部资金，包括建设投资、建设期利息和流动资金等。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项目总投资由工程费用、工程建设其他费用和预备费三部分构成。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根据项目进度和资金需求，制定详细的投资计划，包括投资时间、投资金额和投资方式等。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项目总投资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自有资金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项目投资者自有的资金，可以是现金、银行存款或其他流动资产。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借款资金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通过银行或其他金融机构借款获得的资金，需要支付一定的利息。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通过出售公司股份获得的资金，投资者成为公司股东，享有公司利润分配等权益。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资金比例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根据项目风险和收益情况，确定不同资金来源的比例，以优化项目融资结构。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资金来源及比例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50" r="1755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3847" r="2384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根据项目进度和资金需求，制定资金筹措的时间表，确保资金及时到位。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筹措时间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根据项目特点和投资者需求，选择合适的筹措方式，如银行贷款、股权融资、债券发行等。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筹措方式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分析不同筹措方式的成本，包括利息、手续费、发行费用等，选择成本最低的筹措方式。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筹措成本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制定风险控制措施，如建立偿债保障机制、加强项目管理等，降低资金筹措风险。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初始现金流量估算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包括土地、建筑物、机器设备等购置或租赁费用。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如专利权、商标权、非专利技术等的购置费用。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无形资产投资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包括项目筹建期间发生的各项费用，如人员培训、市场调研、注册登记等。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开办费用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初始投资支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原材料和库存商品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项目投产前需要购置的原材料和库存商品。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现金和应收账款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项目运营初期需要准备的现金和应收账款。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项目投产前已经开始生产但尚未完工的产品。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营运资本投入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初始经营亏损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项目投产初期可能因市场开拓、产能爬坡等原因产生的经营亏损。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其他流出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如捐赠、赞助等社会责任支出。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预付费用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如预付租金、预付保险费、预付工资等。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其他初始现金流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营业现金流量估算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通过市场调研了解目标市场的需求和竞争状况，预测产品的市场接受程度和销售价格。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分析企业过去的销售数据，找出销售收入的变动趋势和规律，以此为基础预测未来销售收入。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专家意见法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邀请行业专家或市场顾问对项目进行评估和预测，利用他们的专业知识和经验来预测营业收入。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根据产品的生产计划和原材料市场价格，预测原材料的采购成本和支付现金。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分析企业的人力资源计划和劳动力市场状况，预测劳动力成本的变动趋势和支付现金。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其他付现成本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包括水电费、租金、运输费用等，根据历史数据和未来计划预测这些成本的支付现金。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付现成本预测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https://d.book118.com/316114101004010054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2024-09-20T23:25:15.421</cp:lastPrinted>
  <dcterms:created xsi:type="dcterms:W3CDTF">2024-09-20T15:25:15Z</dcterms:created>
  <dcterms:modified xsi:type="dcterms:W3CDTF">2024-09-20T15:25:17Z</dcterms:modified>
</cp:coreProperties>
</file>