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2998DF-A83D-47E1-A791-2DB53FB07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9E76DB-213A-4983-9200-7DB3713D4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B7425F-0833-401F-A1E6-ECE4463887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90C27-2A0A-41DD-A7E1-B462B2606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1BB40-D407-4799-81AB-4BA3558737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E9F7F3-5892-450D-8377-3ADFD84CB4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559170-2399-48A7-A9E6-6D080E80C6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AA80D-F2E7-4494-A38A-709801A97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9B1266-AC5A-4814-8FD1-4F6502434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9753B-BB89-41EB-B9CE-E3AAD8954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D357A-822D-400A-8AA0-C48FF7DCF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spTree>
      <p:nvGrpSpPr>
        <p:cNvPr id="1" name=""/>
        <p:cNvGrpSpPr/>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节标题">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file:///D:\qq&#25991;&#20214;\712321467\Image\C2C\Image2\%7b75232B38-A165-1FB7-499C-2E1C792CACB5%7d.png" TargetMode="External" /><Relationship Id="rId15" Type="http://schemas.openxmlformats.org/officeDocument/2006/relationships/image" Target="../media/image1.png" /><Relationship Id="rId16" Type="http://schemas.openxmlformats.org/officeDocument/2006/relationships/image" Target="../media/image2.jpe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6">
            <a:lum/>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AD3777E-A810-4AB9-9164-8A35CA91FB68}" type="datetimeFigureOut">
              <a:rPr lang="zh-CN" altLang="en-US">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97B7494-9C04-4A59-BAFA-581AC75AD96E}" type="slidenum">
              <a:rPr lang="zh-CN" altLang="en-US">
                <a:solidFill>
                  <a:prstClr val="black">
                    <a:tint val="75000"/>
                  </a:prstClr>
                </a:solidFill>
              </a:rPr>
              <a:t/>
            </a:fld>
            <a:endParaRPr lang="zh-CN" altLang="en-US">
              <a:solidFill>
                <a:prstClr val="black">
                  <a:tint val="75000"/>
                </a:prstClr>
              </a:solidFill>
            </a:endParaRPr>
          </a:p>
        </p:txBody>
      </p:sp>
      <p:pic>
        <p:nvPicPr>
          <p:cNvPr id="7" name="图片 1073743875" descr="学科网 zxxk.com"/>
          <p:cNvPicPr>
            <a:picLocks noChangeAspect="1"/>
          </p:cNvPicPr>
          <p:nvPr/>
        </p:nvPicPr>
        <p:blipFill>
          <a:blip r:embed="rId15" r:link="rId1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2504405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normAutofit/>
          </a:bodyPr>
          <a:lstStyle/>
          <a:p>
            <a:r>
              <a:rPr lang="zh-CN" altLang="en-US" sz="8000" smtClean="0"/>
              <a:t>第三讲</a:t>
            </a:r>
            <a:endParaRPr lang="zh-CN" altLang="en-US" sz="8000"/>
          </a:p>
        </p:txBody>
      </p:sp>
      <p:sp>
        <p:nvSpPr>
          <p:cNvPr id="3" name="副标题 2"/>
          <p:cNvSpPr>
            <a:spLocks noGrp="1"/>
          </p:cNvSpPr>
          <p:nvPr>
            <p:ph type="subTitle" idx="1"/>
          </p:nvPr>
        </p:nvSpPr>
        <p:spPr>
          <a:xfrm>
            <a:off x="1720947" y="3995133"/>
            <a:ext cx="9144000" cy="1093763"/>
          </a:xfrm>
        </p:spPr>
        <p:txBody>
          <a:bodyPr>
            <a:normAutofit/>
          </a:bodyPr>
          <a:lstStyle/>
          <a:p>
            <a:r>
              <a:rPr lang="zh-CN" altLang="en-US" sz="6600" smtClean="0">
                <a:solidFill>
                  <a:srgbClr val="FF0000"/>
                </a:solidFill>
              </a:rPr>
              <a:t>概括信息内容</a:t>
            </a:r>
            <a:endParaRPr lang="zh-CN" altLang="en-US" sz="6600">
              <a:solidFill>
                <a:srgbClr val="FF0000"/>
              </a:solidFill>
            </a:endParaRPr>
          </a:p>
        </p:txBody>
      </p:sp>
      <p:sp>
        <p:nvSpPr>
          <p:cNvPr id="4" name="文本框 3"/>
          <p:cNvSpPr txBox="1"/>
          <p:nvPr/>
        </p:nvSpPr>
        <p:spPr>
          <a:xfrm>
            <a:off x="422031" y="52418"/>
            <a:ext cx="602097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rPr>
              <a:t>高三一轮复习之散文阅读</a:t>
            </a:r>
            <a:endParaRPr lang="zh-CN" altLang="en-US" sz="3200" b="1">
              <a:solidFill>
                <a:srgbClr val="00B050"/>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表格 3"/>
          <p:cNvGraphicFramePr>
            <a:graphicFrameLocks noGrp="1"/>
          </p:cNvGraphicFramePr>
          <p:nvPr/>
        </p:nvGraphicFramePr>
        <p:xfrm>
          <a:off x="496234" y="1816467"/>
          <a:ext cx="11199532" cy="4570943"/>
        </p:xfrm>
        <a:graphic>
          <a:graphicData uri="http://schemas.openxmlformats.org/drawingml/2006/table">
            <a:tbl>
              <a:tblPr/>
              <a:tblGrid>
                <a:gridCol w="544814"/>
                <a:gridCol w="863896"/>
                <a:gridCol w="1583809"/>
                <a:gridCol w="4823419"/>
                <a:gridCol w="1079870"/>
                <a:gridCol w="2303724"/>
              </a:tblGrid>
              <a:tr h="457094">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年份</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卷别</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篇名</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提问方式</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设</a:t>
                      </a: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题角度</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命题特点</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1283">
                <a:tc rowSpan="2">
                  <a:txBody>
                    <a:bodyPr vert="horz" wrap="square"/>
                    <a:lstStyle/>
                    <a:p>
                      <a:pPr algn="ctr">
                        <a:lnSpc>
                          <a:spcPct val="150000"/>
                        </a:lnSpc>
                        <a:spcAft>
                          <a:spcPct val="0"/>
                        </a:spcAft>
                        <a:tabLst>
                          <a:tab pos="2070735"/>
                        </a:tabLst>
                      </a:pP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2022</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全国</a:t>
                      </a:r>
                      <a:endParaRPr lang="en-US" alt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乙</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卷</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a:t>
                      </a:r>
                      <a:r>
                        <a:rPr lang="en-US" sz="2000" kern="100" baseline="0">
                          <a:effectLst/>
                          <a:latin typeface="宋体" panose="02010600030101010101" pitchFamily="2" charset="-122"/>
                          <a:ea typeface="黑体" panose="02010609060101010101" pitchFamily="49" charset="-122"/>
                          <a:cs typeface="Times New Roman" panose="02020603050405020304" pitchFamily="18" charset="0"/>
                        </a:rPr>
                        <a:t>“</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九一八</a:t>
                      </a:r>
                      <a:r>
                        <a:rPr lang="en-US" sz="2000" kern="100" baseline="0" smtClean="0">
                          <a:effectLst/>
                          <a:latin typeface="宋体" panose="02010600030101010101" pitchFamily="2" charset="-122"/>
                          <a:ea typeface="黑体" panose="02010609060101010101" pitchFamily="49" charset="-122"/>
                          <a:cs typeface="Times New Roman" panose="02020603050405020304" pitchFamily="18" charset="0"/>
                        </a:rPr>
                        <a:t>”</a:t>
                      </a:r>
                      <a:endParaRPr lang="en-US" sz="2000" kern="100" baseline="0" smtClean="0">
                        <a:effectLst/>
                        <a:latin typeface="宋体" panose="02010600030101010101" pitchFamily="2" charset="-122"/>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致</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弟弟书》</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这封信情真意切，</a:t>
                      </a:r>
                      <a:r>
                        <a:rPr lang="en-US" sz="2000" kern="100" baseline="0">
                          <a:effectLst/>
                          <a:latin typeface="宋体" panose="02010600030101010101" pitchFamily="2" charset="-122"/>
                          <a:ea typeface="黑体" panose="02010609060101010101" pitchFamily="49" charset="-122"/>
                          <a:cs typeface="Times New Roman" panose="02020603050405020304" pitchFamily="18" charset="0"/>
                        </a:rPr>
                        <a:t>“</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恍恍惚惚</a:t>
                      </a:r>
                      <a:r>
                        <a:rPr lang="en-US" sz="2000" kern="100" baseline="0">
                          <a:effectLst/>
                          <a:latin typeface="宋体" panose="02010600030101010101" pitchFamily="2" charset="-122"/>
                          <a:ea typeface="黑体" panose="02010609060101010101" pitchFamily="49" charset="-122"/>
                          <a:cs typeface="Times New Roman" panose="02020603050405020304" pitchFamily="18" charset="0"/>
                        </a:rPr>
                        <a:t>”</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的情感状态更是一再呈现。请分析这种恍惚感的由来。</a:t>
                      </a: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(6</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分</a:t>
                      </a: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全文</a:t>
                      </a: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筛</a:t>
                      </a:r>
                      <a:endParaRPr lang="en-US" alt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选</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概括</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3">
                  <a:txBody>
                    <a:bodyPr vert="horz" wrap="square"/>
                    <a:lstStyle/>
                    <a:p>
                      <a:pPr marL="71755" algn="l">
                        <a:lnSpc>
                          <a:spcPct val="150000"/>
                        </a:lnSpc>
                        <a:spcAft>
                          <a:spcPct val="0"/>
                        </a:spcAft>
                        <a:tabLst>
                          <a:tab pos="2070735"/>
                        </a:tabLst>
                      </a:pPr>
                      <a:r>
                        <a:rPr lang="en-US" sz="2000" kern="100" baseline="0">
                          <a:effectLst/>
                          <a:latin typeface="宋体" panose="02010600030101010101" pitchFamily="2" charset="-122"/>
                          <a:ea typeface="黑体" panose="02010609060101010101" pitchFamily="49" charset="-122"/>
                          <a:cs typeface="Times New Roman" panose="02020603050405020304" pitchFamily="18" charset="0"/>
                        </a:rPr>
                        <a:t>①</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从概括范围看，考查分局部与全文两个角度。</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p>
                      <a:pPr marL="71755" algn="l">
                        <a:lnSpc>
                          <a:spcPct val="150000"/>
                        </a:lnSpc>
                        <a:spcAft>
                          <a:spcPct val="0"/>
                        </a:spcAft>
                        <a:tabLst>
                          <a:tab pos="2070735"/>
                        </a:tabLst>
                      </a:pPr>
                      <a:r>
                        <a:rPr lang="en-US" sz="2000" kern="100" baseline="0">
                          <a:effectLst/>
                          <a:latin typeface="宋体" panose="02010600030101010101" pitchFamily="2" charset="-122"/>
                          <a:ea typeface="黑体" panose="02010609060101010101" pitchFamily="49" charset="-122"/>
                          <a:cs typeface="Times New Roman" panose="02020603050405020304" pitchFamily="18" charset="0"/>
                        </a:rPr>
                        <a:t>②</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从概括类型看，主要有内容概括和特定概括两种。以后者为主，后者主要有原因概括和作用概括两种小题型。</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1283">
                <a:tc vMerge="1">
                  <a:txBody>
                    <a:bodyPr vert="horz" wrap="square"/>
                    <a:lstStyle/>
                    <a:p/>
                  </a:txBody>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上海卷</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《我和父亲》</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第</a:t>
                      </a:r>
                      <a:r>
                        <a:rPr lang="en-US" sz="2000" kern="100" baseline="0">
                          <a:effectLst/>
                          <a:latin typeface="宋体" panose="02010600030101010101" pitchFamily="2" charset="-122"/>
                          <a:ea typeface="黑体" panose="02010609060101010101" pitchFamily="49" charset="-122"/>
                          <a:cs typeface="Times New Roman" panose="02020603050405020304" pitchFamily="18" charset="0"/>
                        </a:rPr>
                        <a:t>⑨</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段、第</a:t>
                      </a:r>
                      <a:r>
                        <a:rPr lang="zh-CN" sz="2000" kern="100" baseline="0">
                          <a:effectLst/>
                          <a:latin typeface="宋体" panose="02010600030101010101" pitchFamily="2" charset="-122"/>
                          <a:ea typeface="黑体" panose="02010609060101010101" pitchFamily="49" charset="-122"/>
                          <a:cs typeface="MS Mincho" panose="02020609040205080304" pitchFamily="49" charset="-128"/>
                        </a:rPr>
                        <a:t>⑬</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段中作者明知父亲期待肯定的答复，为什么不直接回答？请加以分析。</a:t>
                      </a: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(5</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分</a:t>
                      </a: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局部</a:t>
                      </a: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筛</a:t>
                      </a:r>
                      <a:endParaRPr lang="en-US" alt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选</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概括</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txBody>
                  <a:tcPr/>
                </a:tc>
              </a:tr>
              <a:tr h="1371283">
                <a:tc>
                  <a:txBody>
                    <a:bodyPr vert="horz" wrap="square"/>
                    <a:lstStyle/>
                    <a:p>
                      <a:pPr algn="ctr">
                        <a:lnSpc>
                          <a:spcPct val="150000"/>
                        </a:lnSpc>
                        <a:spcAft>
                          <a:spcPct val="0"/>
                        </a:spcAft>
                        <a:tabLst>
                          <a:tab pos="2070735"/>
                        </a:tabLst>
                      </a:pP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2021</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全国</a:t>
                      </a:r>
                      <a:endParaRPr lang="en-US" alt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甲</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卷</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《当痛苦大于</a:t>
                      </a:r>
                      <a:endParaRPr lang="en-US" alt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力量的时候》</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作者访问米哈伊洛夫斯克村，为什么会联想到达吉雅娜？请谈谈你的看法。</a:t>
                      </a: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(6</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分</a:t>
                      </a:r>
                      <a:r>
                        <a:rPr lang="en-US" sz="2000" kern="100" baseline="0">
                          <a:effectLst/>
                          <a:latin typeface="Times New Roman" panose="02020603050405020304" pitchFamily="18" charset="0"/>
                          <a:ea typeface="黑体" panose="02010609060101010101" pitchFamily="49" charset="-122"/>
                          <a:cs typeface="Courier New" panose="02070309020205020404" pitchFamily="49" charset="0"/>
                        </a:rPr>
                        <a:t>)</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2070735"/>
                        </a:tabLst>
                      </a:pP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局部</a:t>
                      </a: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筛</a:t>
                      </a:r>
                      <a:endParaRPr lang="en-US" alt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endParaRPr>
                    </a:p>
                    <a:p>
                      <a:pPr algn="ctr">
                        <a:lnSpc>
                          <a:spcPct val="150000"/>
                        </a:lnSpc>
                        <a:spcAft>
                          <a:spcPct val="0"/>
                        </a:spcAft>
                        <a:tabLst>
                          <a:tab pos="2070735"/>
                        </a:tabLst>
                      </a:pPr>
                      <a:r>
                        <a:rPr lang="zh-CN" sz="2000" kern="100" baseline="0" smtClean="0">
                          <a:effectLst/>
                          <a:latin typeface="Times New Roman" panose="02020603050405020304" pitchFamily="18" charset="0"/>
                          <a:ea typeface="黑体" panose="02010609060101010101" pitchFamily="49" charset="-122"/>
                          <a:cs typeface="Times New Roman" panose="02020603050405020304" pitchFamily="18" charset="0"/>
                        </a:rPr>
                        <a:t>选</a:t>
                      </a:r>
                      <a:r>
                        <a:rPr lang="zh-CN" sz="2000" kern="100" baseline="0">
                          <a:effectLst/>
                          <a:latin typeface="Times New Roman" panose="02020603050405020304" pitchFamily="18" charset="0"/>
                          <a:ea typeface="黑体" panose="02010609060101010101" pitchFamily="49" charset="-122"/>
                          <a:cs typeface="Times New Roman" panose="02020603050405020304" pitchFamily="18" charset="0"/>
                        </a:rPr>
                        <a:t>概括</a:t>
                      </a:r>
                      <a:endParaRPr lang="zh-CN" sz="2000" kern="100" baseline="0">
                        <a:effectLst/>
                        <a:latin typeface="黑体" panose="02010609060101010101" pitchFamily="49" charset="-122"/>
                        <a:ea typeface="黑体" panose="02010609060101010101" pitchFamily="49" charset="-122"/>
                        <a:cs typeface="Courier New" panose="02070309020205020404" pitchFamily="49" charset="0"/>
                      </a:endParaRPr>
                    </a:p>
                  </a:txBody>
                  <a:tcPr marL="6857" marR="685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txBody>
                  <a:tcPr/>
                </a:tc>
              </a:tr>
            </a:tbl>
          </a:graphicData>
        </a:graphic>
      </p:graphicFrame>
      <p:sp>
        <p:nvSpPr>
          <p:cNvPr id="2" name="标题 1"/>
          <p:cNvSpPr>
            <a:spLocks noGrp="1"/>
          </p:cNvSpPr>
          <p:nvPr>
            <p:ph type="title"/>
          </p:nvPr>
        </p:nvSpPr>
        <p:spPr/>
        <p:txBody>
          <a:bodyPr/>
          <a:lstStyle/>
          <a:p>
            <a:pPr algn="ctr"/>
            <a:r>
              <a:rPr lang="zh-CN" altLang="en-US" smtClean="0"/>
              <a:t>一、考情概览</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8200" y="365125"/>
            <a:ext cx="10515600" cy="909883"/>
          </a:xfrm>
        </p:spPr>
        <p:txBody>
          <a:bodyPr/>
          <a:lstStyle/>
          <a:p>
            <a:pPr algn="ctr"/>
            <a:r>
              <a:rPr lang="zh-CN" altLang="en-US" smtClean="0"/>
              <a:t>二、主要题型及解题方法</a:t>
            </a:r>
            <a:endParaRPr lang="zh-CN" altLang="en-US"/>
          </a:p>
        </p:txBody>
      </p:sp>
      <p:pic>
        <p:nvPicPr>
          <p:cNvPr id="4" name="内容占位符 3"/>
          <p:cNvPicPr>
            <a:picLocks noGrp="1" noChangeAspect="1"/>
          </p:cNvPicPr>
          <p:nvPr>
            <p:ph idx="1"/>
          </p:nvPr>
        </p:nvPicPr>
        <p:blipFill>
          <a:blip r:embed="rId2"/>
          <a:stretch>
            <a:fillRect/>
          </a:stretch>
        </p:blipFill>
        <p:spPr>
          <a:xfrm>
            <a:off x="1691425" y="1275008"/>
            <a:ext cx="8809149" cy="5171335"/>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gn="ctr"/>
            <a:r>
              <a:rPr lang="zh-CN" altLang="en-US" sz="4000" smtClean="0"/>
              <a:t>（一）特定信息概括</a:t>
            </a:r>
            <a:endParaRPr lang="zh-CN" altLang="en-US" sz="4000"/>
          </a:p>
        </p:txBody>
      </p:sp>
      <p:sp>
        <p:nvSpPr>
          <p:cNvPr id="3" name="内容占位符 2"/>
          <p:cNvSpPr>
            <a:spLocks noGrp="1"/>
          </p:cNvSpPr>
          <p:nvPr>
            <p:ph idx="1"/>
          </p:nvPr>
        </p:nvSpPr>
        <p:spPr>
          <a:xfrm>
            <a:off x="1292717" y="1967293"/>
            <a:ext cx="9606566" cy="4351338"/>
          </a:xfrm>
        </p:spPr>
        <p:txBody>
          <a:bodyPr>
            <a:normAutofit/>
          </a:bodyPr>
          <a:lstStyle/>
          <a:p>
            <a:r>
              <a:rPr lang="zh-CN" altLang="en-US" sz="3200" smtClean="0"/>
              <a:t>      特定信息概括，是指对文中某一方面信息（如层意、特点、作用、方式、影响、观点、因果等）的概括。</a:t>
            </a:r>
            <a:endParaRPr lang="zh-CN" altLang="en-US" sz="32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gn="ctr"/>
            <a:r>
              <a:rPr lang="en-US" altLang="zh-CN" sz="3600" smtClean="0"/>
              <a:t>1</a:t>
            </a:r>
            <a:r>
              <a:rPr lang="zh-CN" altLang="en-US" sz="3600" smtClean="0"/>
              <a:t>、方法</a:t>
            </a:r>
            <a:endParaRPr lang="zh-CN" altLang="en-US" sz="3600"/>
          </a:p>
        </p:txBody>
      </p:sp>
      <p:graphicFrame>
        <p:nvGraphicFramePr>
          <p:cNvPr id="4" name="内容占位符 3"/>
          <p:cNvGraphicFramePr>
            <a:graphicFrameLocks noGrp="1"/>
          </p:cNvGraphicFramePr>
          <p:nvPr>
            <p:ph idx="1"/>
          </p:nvPr>
        </p:nvGraphicFramePr>
        <p:xfrm>
          <a:off x="838200" y="1825625"/>
          <a:ext cx="10515600" cy="3352800"/>
        </p:xfrm>
        <a:graphic>
          <a:graphicData uri="http://schemas.openxmlformats.org/drawingml/2006/table">
            <a:tbl>
              <a:tblPr firstRow="1" bandRow="1">
                <a:tableStyleId>{5940675A-B579-460E-94D1-54222C63F5DA}</a:tableStyleId>
              </a:tblPr>
              <a:tblGrid>
                <a:gridCol w="1595907"/>
                <a:gridCol w="8919693"/>
              </a:tblGrid>
              <a:tr h="370840">
                <a:tc>
                  <a:txBody>
                    <a:bodyPr vert="horz" wrap="square"/>
                    <a:lstStyle/>
                    <a:p>
                      <a:pPr algn="ctr"/>
                      <a:r>
                        <a:rPr lang="zh-CN" altLang="en-US" sz="2800" smtClean="0"/>
                        <a:t>方法</a:t>
                      </a:r>
                      <a:endParaRPr lang="zh-CN" altLang="en-US" sz="2800"/>
                    </a:p>
                  </a:txBody>
                  <a:tcPr/>
                </a:tc>
                <a:tc>
                  <a:txBody>
                    <a:bodyPr vert="horz" wrap="square"/>
                    <a:lstStyle/>
                    <a:p>
                      <a:pPr algn="ctr"/>
                      <a:r>
                        <a:rPr lang="zh-CN" altLang="en-US" sz="2800" smtClean="0"/>
                        <a:t>阐释</a:t>
                      </a:r>
                      <a:endParaRPr lang="zh-CN" altLang="en-US" sz="2800"/>
                    </a:p>
                  </a:txBody>
                  <a:tcPr/>
                </a:tc>
              </a:tr>
              <a:tr h="370840">
                <a:tc>
                  <a:txBody>
                    <a:bodyPr vert="horz" wrap="square"/>
                    <a:lstStyle/>
                    <a:p>
                      <a:pPr algn="ctr"/>
                      <a:r>
                        <a:rPr lang="zh-CN" altLang="en-US" sz="2800" smtClean="0"/>
                        <a:t>摘取法</a:t>
                      </a:r>
                      <a:endParaRPr lang="zh-CN" altLang="en-US" sz="2800"/>
                    </a:p>
                  </a:txBody>
                  <a:tcPr/>
                </a:tc>
                <a:tc>
                  <a:txBody>
                    <a:bodyPr vert="horz" wrap="square"/>
                    <a:lstStyle/>
                    <a:p>
                      <a:pPr algn="l"/>
                      <a:r>
                        <a:rPr lang="zh-CN" altLang="en-US" sz="2800" smtClean="0"/>
                        <a:t>      有些信息显示在重要句子中，概括时可摘录句子或句中重要词语。</a:t>
                      </a:r>
                      <a:endParaRPr lang="zh-CN" altLang="en-US" sz="2800"/>
                    </a:p>
                  </a:txBody>
                  <a:tcPr/>
                </a:tc>
              </a:tr>
              <a:tr h="370840">
                <a:tc>
                  <a:txBody>
                    <a:bodyPr vert="horz" wrap="square"/>
                    <a:lstStyle/>
                    <a:p>
                      <a:pPr algn="ctr"/>
                      <a:r>
                        <a:rPr lang="zh-CN" altLang="en-US" sz="2800" smtClean="0"/>
                        <a:t>合并法</a:t>
                      </a:r>
                      <a:endParaRPr lang="zh-CN" altLang="en-US" sz="2800"/>
                    </a:p>
                  </a:txBody>
                  <a:tcPr/>
                </a:tc>
                <a:tc>
                  <a:txBody>
                    <a:bodyPr vert="horz" wrap="square"/>
                    <a:lstStyle/>
                    <a:p>
                      <a:pPr algn="ctr"/>
                      <a:r>
                        <a:rPr lang="zh-CN" altLang="en-US" sz="2800" smtClean="0"/>
                        <a:t>      需要概括的内容往往不是一个方面，这时就要将有关的两个或两个以上的意思分别摘取出来并组合在一起。</a:t>
                      </a:r>
                      <a:endParaRPr lang="zh-CN" altLang="en-US" sz="2800"/>
                    </a:p>
                  </a:txBody>
                  <a:tcPr/>
                </a:tc>
              </a:tr>
              <a:tr h="370840">
                <a:tc>
                  <a:txBody>
                    <a:bodyPr vert="horz" wrap="square"/>
                    <a:lstStyle/>
                    <a:p>
                      <a:pPr algn="ctr"/>
                      <a:r>
                        <a:rPr lang="zh-CN" altLang="en-US" sz="2800" smtClean="0"/>
                        <a:t>层析法</a:t>
                      </a:r>
                      <a:endParaRPr lang="zh-CN" altLang="en-US" sz="2800"/>
                    </a:p>
                  </a:txBody>
                  <a:tcPr/>
                </a:tc>
                <a:tc>
                  <a:txBody>
                    <a:bodyPr vert="horz" wrap="square"/>
                    <a:lstStyle/>
                    <a:p>
                      <a:pPr algn="l"/>
                      <a:r>
                        <a:rPr lang="zh-CN" altLang="en-US" sz="2800" smtClean="0"/>
                        <a:t>    需要概括的内容，文中无明显的对应关键句时，可将原文内容分层，层层分析后归纳概括。</a:t>
                      </a:r>
                      <a:endParaRPr lang="zh-CN" altLang="en-US" sz="2800"/>
                    </a:p>
                  </a:txBody>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3600" smtClean="0"/>
              <a:t>注意两点：</a:t>
            </a:r>
            <a:endParaRPr lang="zh-CN" altLang="en-US" sz="3600"/>
          </a:p>
        </p:txBody>
      </p:sp>
      <p:sp>
        <p:nvSpPr>
          <p:cNvPr id="3" name="内容占位符 2"/>
          <p:cNvSpPr>
            <a:spLocks noGrp="1"/>
          </p:cNvSpPr>
          <p:nvPr>
            <p:ph idx="1"/>
          </p:nvPr>
        </p:nvSpPr>
        <p:spPr/>
        <p:txBody>
          <a:bodyPr/>
          <a:lstStyle/>
          <a:p>
            <a:r>
              <a:rPr lang="zh-CN" altLang="en-US" sz="3200" smtClean="0"/>
              <a:t>（</a:t>
            </a:r>
            <a:r>
              <a:rPr lang="en-US" altLang="zh-CN" sz="3200" smtClean="0"/>
              <a:t>1</a:t>
            </a:r>
            <a:r>
              <a:rPr lang="zh-CN" altLang="en-US" sz="3200" smtClean="0"/>
              <a:t>）近</a:t>
            </a:r>
            <a:r>
              <a:rPr lang="zh-CN" altLang="en-US" sz="3200"/>
              <a:t>远结合原则</a:t>
            </a:r>
            <a:endParaRPr lang="zh-CN" altLang="en-US" sz="3200"/>
          </a:p>
          <a:p>
            <a:r>
              <a:rPr lang="zh-CN" altLang="en-US" sz="3200" smtClean="0"/>
              <a:t>      即</a:t>
            </a:r>
            <a:r>
              <a:rPr lang="zh-CN" altLang="en-US" sz="3200"/>
              <a:t>就近原则和分散原则相结合。凡是题干语句出现的地方，往往是答案要点密集出现的地方，所以要“就近”。其他一两个要点分散在离题干语句较远的上下文中，这时就要适当地扩大搜索范围。</a:t>
            </a:r>
            <a:endParaRPr lang="zh-CN" altLang="en-US" sz="3200"/>
          </a:p>
          <a:p>
            <a:r>
              <a:rPr lang="zh-CN" altLang="en-US" sz="3200" smtClean="0"/>
              <a:t>（</a:t>
            </a:r>
            <a:r>
              <a:rPr lang="en-US" altLang="zh-CN" sz="3200" smtClean="0"/>
              <a:t>2</a:t>
            </a:r>
            <a:r>
              <a:rPr lang="zh-CN" altLang="en-US" sz="3200" smtClean="0"/>
              <a:t>）显</a:t>
            </a:r>
            <a:r>
              <a:rPr lang="zh-CN" altLang="en-US" sz="3200"/>
              <a:t>隐结合原则</a:t>
            </a:r>
            <a:endParaRPr lang="zh-CN" altLang="en-US" sz="3200"/>
          </a:p>
          <a:p>
            <a:r>
              <a:rPr lang="zh-CN" altLang="en-US" sz="3200" smtClean="0"/>
              <a:t>      既要</a:t>
            </a:r>
            <a:r>
              <a:rPr lang="zh-CN" altLang="en-US" sz="3200"/>
              <a:t>注意显性要点，又要注意挖掘隐性要点。隐性要点往往隐含在较含蓄的叙述和描写之中。</a:t>
            </a:r>
            <a:endParaRPr lang="zh-CN" altLang="en-US" sz="3200"/>
          </a:p>
          <a:p>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gn="ctr"/>
            <a:r>
              <a:rPr lang="en-US" altLang="zh-CN" sz="3600" smtClean="0"/>
              <a:t>2</a:t>
            </a:r>
            <a:r>
              <a:rPr lang="zh-CN" altLang="en-US" sz="3600" smtClean="0"/>
              <a:t>、解题步骤</a:t>
            </a:r>
            <a:endParaRPr lang="zh-CN" altLang="en-US" sz="3600"/>
          </a:p>
        </p:txBody>
      </p:sp>
      <p:sp>
        <p:nvSpPr>
          <p:cNvPr id="3" name="内容占位符 2"/>
          <p:cNvSpPr>
            <a:spLocks noGrp="1"/>
          </p:cNvSpPr>
          <p:nvPr>
            <p:ph idx="1"/>
          </p:nvPr>
        </p:nvSpPr>
        <p:spPr>
          <a:xfrm>
            <a:off x="838200" y="1690688"/>
            <a:ext cx="10515600" cy="4351338"/>
          </a:xfrm>
        </p:spPr>
        <p:txBody>
          <a:bodyPr>
            <a:normAutofit/>
          </a:bodyPr>
          <a:lstStyle/>
          <a:p>
            <a:r>
              <a:rPr lang="zh-CN" altLang="en-US" sz="3200"/>
              <a:t>第一步：审清题干，明确概括指向</a:t>
            </a:r>
            <a:r>
              <a:rPr lang="zh-CN" altLang="en-US" sz="3200" smtClean="0"/>
              <a:t>。</a:t>
            </a:r>
            <a:endParaRPr lang="en-US" altLang="zh-CN" sz="3200" smtClean="0"/>
          </a:p>
          <a:p>
            <a:r>
              <a:rPr lang="en-US" altLang="zh-CN" sz="3200"/>
              <a:t> </a:t>
            </a:r>
            <a:r>
              <a:rPr lang="en-US" altLang="zh-CN" sz="3200" smtClean="0"/>
              <a:t>    </a:t>
            </a:r>
            <a:r>
              <a:rPr lang="zh-CN" altLang="en-US" sz="3200" smtClean="0"/>
              <a:t>这</a:t>
            </a:r>
            <a:r>
              <a:rPr lang="zh-CN" altLang="en-US" sz="3200"/>
              <a:t>一步的关键是明确概括对象是什么以及指向对象的哪一方面信息（事件、原因、结果、作用、影响、方式、特点、情感等）</a:t>
            </a:r>
            <a:r>
              <a:rPr lang="zh-CN" altLang="en-US" sz="3200" smtClean="0"/>
              <a:t>。</a:t>
            </a:r>
            <a:endParaRPr lang="en-US" altLang="zh-CN" sz="3200" smtClean="0"/>
          </a:p>
          <a:p>
            <a:r>
              <a:rPr lang="zh-CN" altLang="en-US" sz="3200" smtClean="0"/>
              <a:t>第二</a:t>
            </a:r>
            <a:r>
              <a:rPr lang="zh-CN" altLang="en-US" sz="3200"/>
              <a:t>步：回读文本，确定概括区间</a:t>
            </a:r>
            <a:r>
              <a:rPr lang="zh-CN" altLang="en-US" sz="3200" smtClean="0"/>
              <a:t>。</a:t>
            </a:r>
            <a:endParaRPr lang="en-US" altLang="zh-CN" sz="3200" smtClean="0"/>
          </a:p>
          <a:p>
            <a:r>
              <a:rPr lang="en-US" altLang="zh-CN" sz="3200"/>
              <a:t> </a:t>
            </a:r>
            <a:r>
              <a:rPr lang="en-US" altLang="zh-CN" sz="3200" smtClean="0"/>
              <a:t>   </a:t>
            </a:r>
            <a:r>
              <a:rPr lang="zh-CN" altLang="en-US" sz="3200" smtClean="0"/>
              <a:t>不论</a:t>
            </a:r>
            <a:r>
              <a:rPr lang="zh-CN" altLang="en-US" sz="3200"/>
              <a:t>是概括哪类指向信息，要确保不遗漏要点，都必须阅读原文，从而明确所要概括的信息在哪里</a:t>
            </a:r>
            <a:r>
              <a:rPr lang="zh-CN" altLang="en-US" sz="3200" smtClean="0"/>
              <a:t>。</a:t>
            </a:r>
            <a:endParaRPr lang="en-US" altLang="zh-CN" sz="3200" smtClean="0"/>
          </a:p>
          <a:p>
            <a:r>
              <a:rPr lang="zh-CN" altLang="en-US" sz="3200" smtClean="0"/>
              <a:t>第三</a:t>
            </a:r>
            <a:r>
              <a:rPr lang="zh-CN" altLang="en-US" sz="3200"/>
              <a:t>步：检索提炼，整合答案要点</a:t>
            </a:r>
            <a:r>
              <a:rPr lang="zh-CN" altLang="en-US" sz="3200" smtClean="0"/>
              <a:t>。</a:t>
            </a:r>
            <a:endParaRPr lang="en-US" altLang="zh-CN" sz="3200" smtClean="0"/>
          </a:p>
          <a:p>
            <a:r>
              <a:rPr lang="en-US" altLang="zh-CN" sz="3200"/>
              <a:t> </a:t>
            </a:r>
            <a:r>
              <a:rPr lang="en-US" altLang="zh-CN" sz="3200" smtClean="0"/>
              <a:t>    </a:t>
            </a:r>
            <a:r>
              <a:rPr lang="zh-CN" altLang="en-US" sz="3200" smtClean="0"/>
              <a:t>在</a:t>
            </a:r>
            <a:r>
              <a:rPr lang="zh-CN" altLang="en-US" sz="3200"/>
              <a:t>确定信息区间后，</a:t>
            </a:r>
            <a:r>
              <a:rPr lang="zh-CN" altLang="en-US" sz="3200" smtClean="0"/>
              <a:t>要运用各种方法，</a:t>
            </a:r>
            <a:r>
              <a:rPr lang="zh-CN" altLang="en-US" sz="3200"/>
              <a:t>分类整合。</a:t>
            </a:r>
            <a:endParaRPr lang="zh-CN" altLang="en-US" sz="32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8199" y="171942"/>
            <a:ext cx="10515600" cy="1325563"/>
          </a:xfrm>
        </p:spPr>
        <p:txBody>
          <a:bodyPr>
            <a:normAutofit/>
          </a:bodyPr>
          <a:lstStyle/>
          <a:p>
            <a:pPr algn="ctr"/>
            <a:r>
              <a:rPr lang="en-US" altLang="zh-CN" sz="3600" smtClean="0"/>
              <a:t>3</a:t>
            </a:r>
            <a:r>
              <a:rPr lang="zh-CN" altLang="en-US" sz="3600" smtClean="0"/>
              <a:t>、练习</a:t>
            </a:r>
            <a:endParaRPr lang="zh-CN" altLang="en-US" sz="3600"/>
          </a:p>
        </p:txBody>
      </p:sp>
      <p:sp>
        <p:nvSpPr>
          <p:cNvPr id="3" name="内容占位符 2"/>
          <p:cNvSpPr>
            <a:spLocks noGrp="1"/>
          </p:cNvSpPr>
          <p:nvPr>
            <p:ph idx="1"/>
          </p:nvPr>
        </p:nvSpPr>
        <p:spPr>
          <a:xfrm>
            <a:off x="568815" y="1253331"/>
            <a:ext cx="11054367" cy="4351338"/>
          </a:xfrm>
        </p:spPr>
        <p:txBody>
          <a:bodyPr/>
          <a:lstStyle/>
          <a:p>
            <a:r>
              <a:rPr lang="zh-CN" altLang="en-US" smtClean="0"/>
              <a:t>（</a:t>
            </a:r>
            <a:r>
              <a:rPr lang="en-US" altLang="zh-CN" smtClean="0"/>
              <a:t>2017·</a:t>
            </a:r>
            <a:r>
              <a:rPr lang="zh-CN" altLang="en-US" smtClean="0"/>
              <a:t>背景卷）</a:t>
            </a:r>
            <a:r>
              <a:rPr lang="en-US" altLang="zh-CN" smtClean="0"/>
              <a:t>【《</a:t>
            </a:r>
            <a:r>
              <a:rPr lang="zh-CN" altLang="en-US" smtClean="0"/>
              <a:t>根河之恋</a:t>
            </a:r>
            <a:r>
              <a:rPr lang="en-US" altLang="zh-CN" smtClean="0"/>
              <a:t>》】</a:t>
            </a:r>
            <a:r>
              <a:rPr lang="zh-CN" altLang="en-US" smtClean="0"/>
              <a:t>阅读下面的文段，完成后面的题。</a:t>
            </a:r>
            <a:endParaRPr lang="en-US" altLang="zh-CN" smtClean="0"/>
          </a:p>
          <a:p>
            <a:r>
              <a:rPr lang="en-US" altLang="zh-CN" smtClean="0"/>
              <a:t>      </a:t>
            </a:r>
            <a:r>
              <a:rPr lang="zh-CN" altLang="en-US" smtClean="0"/>
              <a:t>根</a:t>
            </a:r>
            <a:r>
              <a:rPr lang="zh-CN" altLang="en-US"/>
              <a:t>河是鄂温克人</a:t>
            </a:r>
            <a:r>
              <a:rPr lang="en-US" altLang="zh-CN"/>
              <a:t>[</a:t>
            </a:r>
            <a:r>
              <a:rPr lang="zh-CN" altLang="en-US"/>
              <a:t>注</a:t>
            </a:r>
            <a:r>
              <a:rPr lang="en-US" altLang="zh-CN"/>
              <a:t>]</a:t>
            </a:r>
            <a:r>
              <a:rPr lang="zh-CN" altLang="en-US"/>
              <a:t>的母亲河。</a:t>
            </a:r>
            <a:endParaRPr lang="zh-CN" altLang="en-US"/>
          </a:p>
          <a:p>
            <a:r>
              <a:rPr lang="zh-CN" altLang="en-US" smtClean="0"/>
              <a:t>      春天</a:t>
            </a:r>
            <a:r>
              <a:rPr lang="zh-CN" altLang="en-US"/>
              <a:t>，根河从厚厚的冰层中泛起春潮，河的巨大生命力迸发开来，它推去坚冰，欢快地伸展腰肢，向远方而去。这破冰时节的河水才是它真正的本色，纯真清冽，水晶一般透明。这条源自大兴安岭的河，原本的名字“葛根高勒”，正是清澈透明的意思。在一个个春天的日子里，根河回到童年，回到本真，然后再一次次丰满成熟，将涓涓乳汁流送给两岸的万千生物。</a:t>
            </a:r>
            <a:r>
              <a:rPr lang="en-US" altLang="zh-CN"/>
              <a:t>(</a:t>
            </a:r>
            <a:r>
              <a:rPr lang="zh-CN" altLang="en-US"/>
              <a:t>节选自</a:t>
            </a:r>
            <a:r>
              <a:rPr lang="en-US" altLang="zh-CN"/>
              <a:t>2017</a:t>
            </a:r>
            <a:r>
              <a:rPr lang="zh-CN" altLang="en-US"/>
              <a:t>年北京卷</a:t>
            </a:r>
            <a:r>
              <a:rPr lang="en-US" altLang="zh-CN"/>
              <a:t>《</a:t>
            </a:r>
            <a:r>
              <a:rPr lang="zh-CN" altLang="en-US"/>
              <a:t>根河之恋</a:t>
            </a:r>
            <a:r>
              <a:rPr lang="en-US" altLang="zh-CN"/>
              <a:t>》)</a:t>
            </a:r>
            <a:endParaRPr lang="en-US" altLang="zh-CN"/>
          </a:p>
          <a:p>
            <a:r>
              <a:rPr lang="zh-CN" altLang="en-US" smtClean="0"/>
              <a:t>注：鄂</a:t>
            </a:r>
            <a:r>
              <a:rPr lang="zh-CN" altLang="en-US"/>
              <a:t>温克是我国少数民族之一，主要居住在东北大兴安岭和呼伦贝尔草原。</a:t>
            </a:r>
            <a:endParaRPr lang="zh-CN" altLang="en-US"/>
          </a:p>
          <a:p>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a:bodyPr>
          <a:lstStyle/>
          <a:p>
            <a:r>
              <a:rPr lang="zh-CN" altLang="en-US" sz="3200"/>
              <a:t>第二段写出了根河的哪些特点？有什么象征意义</a:t>
            </a:r>
            <a:r>
              <a:rPr lang="zh-CN" altLang="en-US" sz="3200" smtClean="0"/>
              <a:t>？</a:t>
            </a:r>
            <a:endParaRPr lang="en-US" altLang="zh-CN" sz="3200" smtClean="0"/>
          </a:p>
          <a:p>
            <a:r>
              <a:rPr lang="zh-CN" altLang="en-US" sz="3200" smtClean="0">
                <a:solidFill>
                  <a:srgbClr val="FF0000"/>
                </a:solidFill>
              </a:rPr>
              <a:t>特点</a:t>
            </a:r>
            <a:r>
              <a:rPr lang="zh-CN" altLang="en-US" sz="3200">
                <a:solidFill>
                  <a:srgbClr val="FF0000"/>
                </a:solidFill>
              </a:rPr>
              <a:t>：①巨大的生命力；</a:t>
            </a:r>
            <a:endParaRPr lang="zh-CN" altLang="en-US" sz="3200">
              <a:solidFill>
                <a:srgbClr val="FF0000"/>
              </a:solidFill>
            </a:endParaRPr>
          </a:p>
          <a:p>
            <a:r>
              <a:rPr lang="zh-CN" altLang="en-US" sz="3200" smtClean="0">
                <a:solidFill>
                  <a:srgbClr val="FF0000"/>
                </a:solidFill>
              </a:rPr>
              <a:t>    ②</a:t>
            </a:r>
            <a:r>
              <a:rPr lang="zh-CN" altLang="en-US" sz="3200">
                <a:solidFill>
                  <a:srgbClr val="FF0000"/>
                </a:solidFill>
              </a:rPr>
              <a:t>纯真清冽；</a:t>
            </a:r>
            <a:endParaRPr lang="zh-CN" altLang="en-US" sz="3200">
              <a:solidFill>
                <a:srgbClr val="FF0000"/>
              </a:solidFill>
            </a:endParaRPr>
          </a:p>
          <a:p>
            <a:r>
              <a:rPr lang="zh-CN" altLang="en-US" sz="3200" smtClean="0">
                <a:solidFill>
                  <a:srgbClr val="FF0000"/>
                </a:solidFill>
              </a:rPr>
              <a:t>    ③</a:t>
            </a:r>
            <a:r>
              <a:rPr lang="zh-CN" altLang="en-US" sz="3200">
                <a:solidFill>
                  <a:srgbClr val="FF0000"/>
                </a:solidFill>
              </a:rPr>
              <a:t>一次次的新生；</a:t>
            </a:r>
            <a:endParaRPr lang="zh-CN" altLang="en-US" sz="3200">
              <a:solidFill>
                <a:srgbClr val="FF0000"/>
              </a:solidFill>
            </a:endParaRPr>
          </a:p>
          <a:p>
            <a:r>
              <a:rPr lang="zh-CN" altLang="en-US" sz="3200" smtClean="0">
                <a:solidFill>
                  <a:srgbClr val="FF0000"/>
                </a:solidFill>
              </a:rPr>
              <a:t>    ④</a:t>
            </a:r>
            <a:r>
              <a:rPr lang="zh-CN" altLang="en-US" sz="3200">
                <a:solidFill>
                  <a:srgbClr val="FF0000"/>
                </a:solidFill>
              </a:rPr>
              <a:t>养育了两岸的生命。</a:t>
            </a:r>
            <a:endParaRPr lang="zh-CN" altLang="en-US" sz="3200">
              <a:solidFill>
                <a:srgbClr val="FF0000"/>
              </a:solidFill>
            </a:endParaRPr>
          </a:p>
          <a:p>
            <a:r>
              <a:rPr lang="zh-CN" altLang="en-US" sz="3200" smtClean="0">
                <a:solidFill>
                  <a:srgbClr val="FF0000"/>
                </a:solidFill>
              </a:rPr>
              <a:t>象征意义</a:t>
            </a:r>
            <a:r>
              <a:rPr lang="zh-CN" altLang="en-US" sz="3200">
                <a:solidFill>
                  <a:srgbClr val="FF0000"/>
                </a:solidFill>
              </a:rPr>
              <a:t>：鄂温克民族的生命力、精神与品格。</a:t>
            </a:r>
            <a:endParaRPr lang="zh-CN" altLang="en-US" sz="3200">
              <a:solidFill>
                <a:srgbClr val="FF0000"/>
              </a:solidFill>
            </a:endParaRPr>
          </a:p>
          <a:p>
            <a:endParaRPr lang="zh-CN" altLang="en-US" sz="3200">
              <a:solidFill>
                <a:srgbClr val="FF0000"/>
              </a:solidFill>
            </a:endParaRPr>
          </a:p>
          <a:p>
            <a:endParaRPr lang="zh-CN" altLang="en-US" sz="32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657896" y="602132"/>
            <a:ext cx="10515600" cy="4351338"/>
          </a:xfrm>
        </p:spPr>
        <p:txBody>
          <a:bodyPr/>
          <a:lstStyle/>
          <a:p>
            <a:r>
              <a:rPr lang="en-US" altLang="zh-CN" sz="3200"/>
              <a:t>(2022·</a:t>
            </a:r>
            <a:r>
              <a:rPr lang="zh-CN" altLang="en-US" sz="3200"/>
              <a:t>上海</a:t>
            </a:r>
            <a:r>
              <a:rPr lang="en-US" altLang="zh-CN" sz="3200" smtClean="0"/>
              <a:t>)【《</a:t>
            </a:r>
            <a:r>
              <a:rPr lang="zh-CN" altLang="en-US" sz="3200" smtClean="0"/>
              <a:t>我和父亲</a:t>
            </a:r>
            <a:r>
              <a:rPr lang="en-US" altLang="zh-CN" sz="3200" smtClean="0"/>
              <a:t>》</a:t>
            </a:r>
            <a:r>
              <a:rPr lang="zh-CN" altLang="en-US" sz="3200" smtClean="0"/>
              <a:t>第</a:t>
            </a:r>
            <a:r>
              <a:rPr lang="en-US" altLang="zh-CN" sz="3200" smtClean="0"/>
              <a:t>11</a:t>
            </a:r>
            <a:r>
              <a:rPr lang="zh-CN" altLang="en-US" sz="3200" smtClean="0"/>
              <a:t>题</a:t>
            </a:r>
            <a:r>
              <a:rPr lang="en-US" altLang="zh-CN" sz="3200" smtClean="0"/>
              <a:t>】</a:t>
            </a:r>
            <a:r>
              <a:rPr lang="zh-CN" altLang="en-US" sz="3200" smtClean="0"/>
              <a:t>第</a:t>
            </a:r>
            <a:r>
              <a:rPr lang="en-US" altLang="zh-CN" sz="3200" smtClean="0"/>
              <a:t>9</a:t>
            </a:r>
            <a:r>
              <a:rPr lang="zh-CN" altLang="en-US" sz="3200" smtClean="0"/>
              <a:t>段和第</a:t>
            </a:r>
            <a:r>
              <a:rPr lang="en-US" altLang="zh-CN" sz="3200" smtClean="0"/>
              <a:t>13</a:t>
            </a:r>
            <a:r>
              <a:rPr lang="zh-CN" altLang="en-US" sz="3200" smtClean="0"/>
              <a:t>段</a:t>
            </a:r>
            <a:r>
              <a:rPr lang="zh-CN" altLang="en-US" sz="3200"/>
              <a:t>中作者明知父亲期待肯定的答复，为什么不直接回答？请加以分析</a:t>
            </a:r>
            <a:r>
              <a:rPr lang="zh-CN" altLang="en-US" sz="3200" smtClean="0"/>
              <a:t>。</a:t>
            </a:r>
            <a:endParaRPr lang="en-US" altLang="zh-CN" sz="3200" smtClean="0"/>
          </a:p>
          <a:p>
            <a:r>
              <a:rPr lang="zh-CN" altLang="en-US" sz="3200" smtClean="0">
                <a:solidFill>
                  <a:srgbClr val="FF0000"/>
                </a:solidFill>
              </a:rPr>
              <a:t>    </a:t>
            </a:r>
            <a:r>
              <a:rPr lang="zh-CN" altLang="en-US" sz="3200" smtClean="0">
                <a:solidFill>
                  <a:srgbClr val="FF0000"/>
                </a:solidFill>
                <a:latin typeface="宋体" panose="02010600030101010101" pitchFamily="2" charset="-122"/>
                <a:ea typeface="宋体" panose="02010600030101010101" pitchFamily="2" charset="-122"/>
              </a:rPr>
              <a:t>①</a:t>
            </a:r>
            <a:r>
              <a:rPr lang="zh-CN" altLang="en-US" sz="3200" smtClean="0">
                <a:solidFill>
                  <a:srgbClr val="FF0000"/>
                </a:solidFill>
              </a:rPr>
              <a:t>作者</a:t>
            </a:r>
            <a:r>
              <a:rPr lang="zh-CN" altLang="en-US" sz="3200">
                <a:solidFill>
                  <a:srgbClr val="FF0000"/>
                </a:solidFill>
              </a:rPr>
              <a:t>相信父亲知道答案，她与父亲是默契的</a:t>
            </a:r>
            <a:r>
              <a:rPr lang="zh-CN" altLang="en-US" sz="3200" smtClean="0">
                <a:solidFill>
                  <a:srgbClr val="FF0000"/>
                </a:solidFill>
              </a:rPr>
              <a:t>；</a:t>
            </a:r>
            <a:endParaRPr lang="en-US" altLang="zh-CN" sz="3200" smtClean="0">
              <a:solidFill>
                <a:srgbClr val="FF0000"/>
              </a:solidFill>
            </a:endParaRPr>
          </a:p>
          <a:p>
            <a:r>
              <a:rPr lang="en-US" altLang="zh-CN" sz="3200">
                <a:solidFill>
                  <a:srgbClr val="FF0000"/>
                </a:solidFill>
                <a:latin typeface="宋体" panose="02010600030101010101" pitchFamily="2" charset="-122"/>
              </a:rPr>
              <a:t> </a:t>
            </a:r>
            <a:r>
              <a:rPr lang="en-US" altLang="zh-CN" sz="3200" smtClean="0">
                <a:solidFill>
                  <a:srgbClr val="FF0000"/>
                </a:solidFill>
                <a:latin typeface="宋体" panose="02010600030101010101" pitchFamily="2" charset="-122"/>
              </a:rPr>
              <a:t> </a:t>
            </a:r>
            <a:r>
              <a:rPr lang="zh-CN" altLang="en-US" sz="3200" smtClean="0">
                <a:solidFill>
                  <a:srgbClr val="FF0000"/>
                </a:solidFill>
                <a:latin typeface="宋体" panose="02010600030101010101" pitchFamily="2" charset="-122"/>
              </a:rPr>
              <a:t>②</a:t>
            </a:r>
            <a:r>
              <a:rPr lang="zh-CN" altLang="en-US" sz="3200" smtClean="0">
                <a:solidFill>
                  <a:srgbClr val="FF0000"/>
                </a:solidFill>
              </a:rPr>
              <a:t>作者</a:t>
            </a:r>
            <a:r>
              <a:rPr lang="zh-CN" altLang="en-US" sz="3200">
                <a:solidFill>
                  <a:srgbClr val="FF0000"/>
                </a:solidFill>
              </a:rPr>
              <a:t>已经向父亲描述过</a:t>
            </a:r>
            <a:r>
              <a:rPr lang="en-US" altLang="zh-CN" sz="3200">
                <a:solidFill>
                  <a:srgbClr val="FF0000"/>
                </a:solidFill>
              </a:rPr>
              <a:t>《</a:t>
            </a:r>
            <a:r>
              <a:rPr lang="zh-CN" altLang="en-US" sz="3200">
                <a:solidFill>
                  <a:srgbClr val="FF0000"/>
                </a:solidFill>
              </a:rPr>
              <a:t>雷雨</a:t>
            </a:r>
            <a:r>
              <a:rPr lang="en-US" altLang="zh-CN" sz="3200">
                <a:solidFill>
                  <a:srgbClr val="FF0000"/>
                </a:solidFill>
              </a:rPr>
              <a:t>》</a:t>
            </a:r>
            <a:r>
              <a:rPr lang="zh-CN" altLang="en-US" sz="3200">
                <a:solidFill>
                  <a:srgbClr val="FF0000"/>
                </a:solidFill>
              </a:rPr>
              <a:t>的第三版的演出效果，足以证明观众的肯定</a:t>
            </a:r>
            <a:r>
              <a:rPr lang="zh-CN" altLang="en-US" sz="3200" smtClean="0">
                <a:solidFill>
                  <a:srgbClr val="FF0000"/>
                </a:solidFill>
              </a:rPr>
              <a:t>；</a:t>
            </a:r>
            <a:endParaRPr lang="en-US" altLang="zh-CN" sz="3200" smtClean="0">
              <a:solidFill>
                <a:srgbClr val="FF0000"/>
              </a:solidFill>
            </a:endParaRPr>
          </a:p>
          <a:p>
            <a:r>
              <a:rPr lang="en-US" altLang="zh-CN" sz="3200">
                <a:solidFill>
                  <a:srgbClr val="FF0000"/>
                </a:solidFill>
                <a:latin typeface="宋体" panose="02010600030101010101" pitchFamily="2" charset="-122"/>
              </a:rPr>
              <a:t> </a:t>
            </a:r>
            <a:r>
              <a:rPr lang="en-US" altLang="zh-CN" sz="3200" smtClean="0">
                <a:solidFill>
                  <a:srgbClr val="FF0000"/>
                </a:solidFill>
                <a:latin typeface="宋体" panose="02010600030101010101" pitchFamily="2" charset="-122"/>
              </a:rPr>
              <a:t> </a:t>
            </a:r>
            <a:r>
              <a:rPr lang="zh-CN" altLang="en-US" sz="3200" smtClean="0">
                <a:solidFill>
                  <a:srgbClr val="FF0000"/>
                </a:solidFill>
                <a:latin typeface="宋体" panose="02010600030101010101" pitchFamily="2" charset="-122"/>
              </a:rPr>
              <a:t>③</a:t>
            </a:r>
            <a:r>
              <a:rPr lang="zh-CN" altLang="en-US" sz="3200" smtClean="0">
                <a:solidFill>
                  <a:srgbClr val="FF0000"/>
                </a:solidFill>
              </a:rPr>
              <a:t>时间</a:t>
            </a:r>
            <a:r>
              <a:rPr lang="zh-CN" altLang="en-US" sz="3200">
                <a:solidFill>
                  <a:srgbClr val="FF0000"/>
                </a:solidFill>
              </a:rPr>
              <a:t>才是衡量标准，这比作者直接回答更有意义</a:t>
            </a:r>
            <a:r>
              <a:rPr lang="zh-CN" altLang="en-US" sz="3200" smtClean="0">
                <a:solidFill>
                  <a:srgbClr val="FF0000"/>
                </a:solidFill>
              </a:rPr>
              <a:t>；</a:t>
            </a:r>
            <a:endParaRPr lang="en-US" altLang="zh-CN" sz="3200" smtClean="0">
              <a:solidFill>
                <a:srgbClr val="FF0000"/>
              </a:solidFill>
            </a:endParaRPr>
          </a:p>
          <a:p>
            <a:r>
              <a:rPr lang="en-US" altLang="zh-CN" sz="3200">
                <a:solidFill>
                  <a:srgbClr val="FF0000"/>
                </a:solidFill>
                <a:latin typeface="宋体" panose="02010600030101010101" pitchFamily="2" charset="-122"/>
              </a:rPr>
              <a:t> </a:t>
            </a:r>
            <a:r>
              <a:rPr lang="en-US" altLang="zh-CN" sz="3200" smtClean="0">
                <a:solidFill>
                  <a:srgbClr val="FF0000"/>
                </a:solidFill>
                <a:latin typeface="宋体" panose="02010600030101010101" pitchFamily="2" charset="-122"/>
              </a:rPr>
              <a:t> </a:t>
            </a:r>
            <a:r>
              <a:rPr lang="zh-CN" altLang="en-US" sz="3200" smtClean="0">
                <a:solidFill>
                  <a:srgbClr val="FF0000"/>
                </a:solidFill>
                <a:latin typeface="宋体" panose="02010600030101010101" pitchFamily="2" charset="-122"/>
              </a:rPr>
              <a:t>④</a:t>
            </a:r>
            <a:r>
              <a:rPr lang="zh-CN" altLang="en-US" sz="3200" smtClean="0">
                <a:solidFill>
                  <a:srgbClr val="FF0000"/>
                </a:solidFill>
              </a:rPr>
              <a:t>父亲</a:t>
            </a:r>
            <a:r>
              <a:rPr lang="zh-CN" altLang="en-US" sz="3200">
                <a:solidFill>
                  <a:srgbClr val="FF0000"/>
                </a:solidFill>
              </a:rPr>
              <a:t>一次次问作品的价值，在作者眼里是不够自信的表现，这让她很伤感，内心特别希望父亲依旧拥有自信。</a:t>
            </a:r>
            <a:endParaRPr lang="zh-CN" altLang="en-US" sz="3200">
              <a:solidFill>
                <a:srgbClr val="FF0000"/>
              </a:solidFill>
            </a:endParaRPr>
          </a:p>
          <a:p>
            <a:endParaRPr lang="zh-CN" altLang="en-US" sz="3200"/>
          </a:p>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gn="ctr"/>
            <a:r>
              <a:rPr lang="zh-CN" altLang="en-US" sz="4000" smtClean="0"/>
              <a:t>（二）情感主旨概括</a:t>
            </a:r>
            <a:endParaRPr lang="zh-CN" altLang="en-US" sz="4000"/>
          </a:p>
        </p:txBody>
      </p:sp>
      <p:sp>
        <p:nvSpPr>
          <p:cNvPr id="3" name="内容占位符 2"/>
          <p:cNvSpPr>
            <a:spLocks noGrp="1"/>
          </p:cNvSpPr>
          <p:nvPr>
            <p:ph idx="1"/>
          </p:nvPr>
        </p:nvSpPr>
        <p:spPr/>
        <p:txBody>
          <a:bodyPr>
            <a:normAutofit/>
          </a:bodyPr>
          <a:lstStyle/>
          <a:p>
            <a:r>
              <a:rPr lang="zh-CN" altLang="en-US" sz="3600" smtClean="0"/>
              <a:t>主要包括情感概括题和主旨概括题</a:t>
            </a:r>
            <a:endParaRPr lang="zh-CN" altLang="en-US" sz="36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gn="ctr"/>
            <a:r>
              <a:rPr lang="en-US" altLang="zh-CN" sz="3600" smtClean="0"/>
              <a:t>1</a:t>
            </a:r>
            <a:r>
              <a:rPr lang="zh-CN" altLang="en-US" sz="3600" smtClean="0"/>
              <a:t>、情感概括题</a:t>
            </a:r>
            <a:endParaRPr lang="zh-CN" altLang="en-US" sz="3600"/>
          </a:p>
        </p:txBody>
      </p:sp>
      <p:sp>
        <p:nvSpPr>
          <p:cNvPr id="3" name="内容占位符 2"/>
          <p:cNvSpPr>
            <a:spLocks noGrp="1"/>
          </p:cNvSpPr>
          <p:nvPr>
            <p:ph idx="1"/>
          </p:nvPr>
        </p:nvSpPr>
        <p:spPr>
          <a:xfrm>
            <a:off x="356315" y="1465017"/>
            <a:ext cx="11402096" cy="4351338"/>
          </a:xfrm>
        </p:spPr>
        <p:txBody>
          <a:bodyPr>
            <a:normAutofit/>
          </a:bodyPr>
          <a:lstStyle/>
          <a:p>
            <a:r>
              <a:rPr lang="zh-CN" altLang="en-US" sz="3200" smtClean="0"/>
              <a:t>     散文</a:t>
            </a:r>
            <a:r>
              <a:rPr lang="zh-CN" altLang="en-US" sz="3200"/>
              <a:t>的精髓是情感。阅读散文，要善于悟情、察情、明情，去感受、把握作者的情感。具体途径如下：</a:t>
            </a:r>
            <a:endParaRPr lang="zh-CN" altLang="en-US" sz="3200"/>
          </a:p>
          <a:p>
            <a:r>
              <a:rPr lang="zh-CN" altLang="en-US" sz="3200" smtClean="0"/>
              <a:t>   （</a:t>
            </a:r>
            <a:r>
              <a:rPr lang="en-US" altLang="zh-CN" sz="3200" smtClean="0"/>
              <a:t>1</a:t>
            </a:r>
            <a:r>
              <a:rPr lang="zh-CN" altLang="en-US" sz="3200" smtClean="0"/>
              <a:t>）找</a:t>
            </a:r>
            <a:r>
              <a:rPr lang="zh-CN" altLang="en-US" sz="3200"/>
              <a:t>准行文线索。作者的情感往往附着于“物”线，有的干脆就是以情感为线索，找出线索，往往能把脉情感走向。此法最适合于梳理全文情感变化题。</a:t>
            </a:r>
            <a:endParaRPr lang="zh-CN" altLang="en-US" sz="3200"/>
          </a:p>
          <a:p>
            <a:r>
              <a:rPr lang="zh-CN" altLang="en-US" sz="3200" smtClean="0"/>
              <a:t>   （</a:t>
            </a:r>
            <a:r>
              <a:rPr lang="en-US" altLang="zh-CN" sz="3200" smtClean="0"/>
              <a:t>2</a:t>
            </a:r>
            <a:r>
              <a:rPr lang="zh-CN" altLang="en-US" sz="3200" smtClean="0"/>
              <a:t>）聚焦</a:t>
            </a:r>
            <a:r>
              <a:rPr lang="zh-CN" altLang="en-US" sz="3200"/>
              <a:t>情感语言。散文中总有点明情感的词语和句子，要圈点和摘录出这些情感语言，具体体会</a:t>
            </a:r>
            <a:r>
              <a:rPr lang="zh-CN" altLang="en-US" sz="3200" smtClean="0"/>
              <a:t>。</a:t>
            </a:r>
            <a:endParaRPr lang="en-US" altLang="zh-CN" sz="3200" smtClean="0"/>
          </a:p>
          <a:p>
            <a:r>
              <a:rPr lang="en-US" altLang="zh-CN" sz="3200"/>
              <a:t> </a:t>
            </a:r>
            <a:r>
              <a:rPr lang="en-US" altLang="zh-CN" sz="3200" smtClean="0"/>
              <a:t>  </a:t>
            </a:r>
            <a:r>
              <a:rPr lang="zh-CN" altLang="en-US" sz="3200" smtClean="0"/>
              <a:t>（</a:t>
            </a:r>
            <a:r>
              <a:rPr lang="en-US" altLang="zh-CN" sz="3200" smtClean="0"/>
              <a:t>3</a:t>
            </a:r>
            <a:r>
              <a:rPr lang="zh-CN" altLang="en-US" sz="3200" smtClean="0"/>
              <a:t>）关注</a:t>
            </a:r>
            <a:r>
              <a:rPr lang="zh-CN" altLang="en-US" sz="3200"/>
              <a:t>抒情方式。散文的抒情方式也很灵活，或是借景抒情，或是托物寓情，或是直抒胸臆，或是把情感藏在字里行间。因此要从即景、披事、体物入手，从而悟情、察情、明情。</a:t>
            </a:r>
            <a:endParaRPr lang="zh-CN" altLang="en-US" sz="3200"/>
          </a:p>
          <a:p>
            <a:endParaRPr lang="zh-CN" altLang="en-US" sz="3200"/>
          </a:p>
          <a:p>
            <a:endParaRPr lang="zh-CN" altLang="en-US" sz="32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8200" y="760814"/>
            <a:ext cx="10515600" cy="1325563"/>
          </a:xfrm>
        </p:spPr>
        <p:txBody>
          <a:bodyPr>
            <a:noAutofit/>
          </a:bodyPr>
          <a:lstStyle/>
          <a:p>
            <a:r>
              <a:rPr lang="zh-CN" altLang="en-US" sz="3200" smtClean="0"/>
              <a:t>练习</a:t>
            </a:r>
            <a:r>
              <a:rPr lang="zh-CN" altLang="en-US" sz="3200">
                <a:sym typeface="Wingdings" panose="05000000000000000000" pitchFamily="2" charset="2"/>
              </a:rPr>
              <a:t>：</a:t>
            </a:r>
            <a:r>
              <a:rPr lang="zh-CN" altLang="en-US" sz="3200" smtClean="0">
                <a:sym typeface="Wingdings" panose="05000000000000000000" pitchFamily="2" charset="2"/>
              </a:rPr>
              <a:t>（</a:t>
            </a:r>
            <a:r>
              <a:rPr lang="en-US" altLang="zh-CN" sz="3200" smtClean="0">
                <a:sym typeface="Wingdings" panose="05000000000000000000" pitchFamily="2" charset="2"/>
              </a:rPr>
              <a:t>2022·</a:t>
            </a:r>
            <a:r>
              <a:rPr lang="zh-CN" altLang="en-US" sz="3200" smtClean="0">
                <a:sym typeface="Wingdings" panose="05000000000000000000" pitchFamily="2" charset="2"/>
              </a:rPr>
              <a:t>全国乙卷）</a:t>
            </a:r>
            <a:r>
              <a:rPr lang="en-US" altLang="zh-CN" sz="3200" smtClean="0">
                <a:sym typeface="Wingdings" panose="05000000000000000000" pitchFamily="2" charset="2"/>
              </a:rPr>
              <a:t>【《</a:t>
            </a:r>
            <a:r>
              <a:rPr lang="zh-CN" altLang="en-US" sz="3200" smtClean="0">
                <a:sym typeface="Wingdings" panose="05000000000000000000" pitchFamily="2" charset="2"/>
              </a:rPr>
              <a:t>“九一八”致弟弟书</a:t>
            </a:r>
            <a:r>
              <a:rPr lang="en-US" altLang="zh-CN" sz="3200" smtClean="0">
                <a:sym typeface="Wingdings" panose="05000000000000000000" pitchFamily="2" charset="2"/>
              </a:rPr>
              <a:t>》】</a:t>
            </a:r>
            <a:r>
              <a:rPr lang="zh-CN" altLang="en-US" sz="3200" smtClean="0"/>
              <a:t>这</a:t>
            </a:r>
            <a:r>
              <a:rPr lang="zh-CN" altLang="en-US" sz="3200"/>
              <a:t>封信情真意切，“恍恍惚惚”的情感状态更是一再呈现。请分析这种恍惚感的由来。</a:t>
            </a:r>
            <a:br>
              <a:rPr lang="zh-CN" altLang="en-US" sz="3200"/>
            </a:br>
            <a:endParaRPr lang="zh-CN" altLang="en-US" sz="4000"/>
          </a:p>
        </p:txBody>
      </p:sp>
      <p:sp>
        <p:nvSpPr>
          <p:cNvPr id="3" name="内容占位符 2"/>
          <p:cNvSpPr>
            <a:spLocks noGrp="1"/>
          </p:cNvSpPr>
          <p:nvPr>
            <p:ph idx="1"/>
          </p:nvPr>
        </p:nvSpPr>
        <p:spPr>
          <a:xfrm>
            <a:off x="838200" y="2086377"/>
            <a:ext cx="10515600" cy="4090586"/>
          </a:xfrm>
        </p:spPr>
        <p:txBody>
          <a:bodyPr/>
          <a:lstStyle/>
          <a:p>
            <a:r>
              <a:rPr lang="zh-CN" altLang="en-US" sz="3600" smtClean="0">
                <a:solidFill>
                  <a:srgbClr val="FF0000"/>
                </a:solidFill>
              </a:rPr>
              <a:t>    ①</a:t>
            </a:r>
            <a:r>
              <a:rPr lang="zh-CN" altLang="en-US" sz="3600">
                <a:solidFill>
                  <a:srgbClr val="FF0000"/>
                </a:solidFill>
              </a:rPr>
              <a:t>信件主要内容是追忆往事，时光流逝带来了恍惚感。</a:t>
            </a:r>
            <a:endParaRPr lang="zh-CN" altLang="en-US" sz="3600">
              <a:solidFill>
                <a:srgbClr val="FF0000"/>
              </a:solidFill>
            </a:endParaRPr>
          </a:p>
          <a:p>
            <a:r>
              <a:rPr lang="zh-CN" altLang="en-US" sz="3600" smtClean="0">
                <a:solidFill>
                  <a:srgbClr val="FF0000"/>
                </a:solidFill>
              </a:rPr>
              <a:t>    ②</a:t>
            </a:r>
            <a:r>
              <a:rPr lang="zh-CN" altLang="en-US" sz="3600">
                <a:solidFill>
                  <a:srgbClr val="FF0000"/>
                </a:solidFill>
              </a:rPr>
              <a:t>十年间，姐弟俩生活在漂泊中，世事无定带来了恍惚感。</a:t>
            </a:r>
            <a:endParaRPr lang="zh-CN" altLang="en-US" sz="3600">
              <a:solidFill>
                <a:srgbClr val="FF0000"/>
              </a:solidFill>
            </a:endParaRPr>
          </a:p>
          <a:p>
            <a:r>
              <a:rPr lang="zh-CN" altLang="en-US" sz="3600" smtClean="0">
                <a:solidFill>
                  <a:srgbClr val="FF0000"/>
                </a:solidFill>
              </a:rPr>
              <a:t>    ③</a:t>
            </a:r>
            <a:r>
              <a:rPr lang="zh-CN" altLang="en-US" sz="3600">
                <a:solidFill>
                  <a:srgbClr val="FF0000"/>
                </a:solidFill>
              </a:rPr>
              <a:t>弟弟从不懂事的“小孩子”成长为“小战士”，“我”既牵挂又欣慰，多种感情交织，也产生了恍惚感。</a:t>
            </a:r>
            <a:endParaRPr lang="zh-CN" altLang="en-US" sz="3600">
              <a:solidFill>
                <a:srgbClr val="FF0000"/>
              </a:solidFill>
            </a:endParaRPr>
          </a:p>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gn="ctr"/>
            <a:r>
              <a:rPr lang="en-US" altLang="zh-CN" sz="3600" smtClean="0"/>
              <a:t>2</a:t>
            </a:r>
            <a:r>
              <a:rPr lang="zh-CN" altLang="en-US" sz="3600" smtClean="0"/>
              <a:t>、主旨概括题</a:t>
            </a:r>
            <a:endParaRPr lang="zh-CN" altLang="en-US" sz="3600"/>
          </a:p>
        </p:txBody>
      </p:sp>
      <p:sp>
        <p:nvSpPr>
          <p:cNvPr id="3" name="内容占位符 2"/>
          <p:cNvSpPr>
            <a:spLocks noGrp="1"/>
          </p:cNvSpPr>
          <p:nvPr>
            <p:ph idx="1"/>
          </p:nvPr>
        </p:nvSpPr>
        <p:spPr/>
        <p:txBody>
          <a:bodyPr>
            <a:normAutofit/>
          </a:bodyPr>
          <a:lstStyle/>
          <a:p>
            <a:r>
              <a:rPr lang="zh-CN" altLang="en-US" sz="3200" smtClean="0"/>
              <a:t>     概括</a:t>
            </a:r>
            <a:r>
              <a:rPr lang="zh-CN" altLang="en-US" sz="3200"/>
              <a:t>主旨，必须要对全文有整体把握，掌握整体和部分的关系，抓住本质，进行概括。既要重视细节和局部，又要跳出细节和局部，提纲挈领，高屋建瓴，具有高度的审读能力和概括能力，舍弃枝叶，取其主干，留存筋骨，去其皮肉。</a:t>
            </a:r>
            <a:endParaRPr lang="zh-CN" altLang="en-US" sz="3200"/>
          </a:p>
          <a:p>
            <a:endParaRPr lang="zh-CN" altLang="en-US" sz="32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https://d.book118.com/316125044053010035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15</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15</vt:i4>
      </vt:variant>
    </vt:vector>
  </HeadingPairs>
  <TitlesOfParts>
    <vt:vector baseType="lpstr" size="25">
      <vt:lpstr>Arial</vt:lpstr>
      <vt:lpstr>Calibri</vt:lpstr>
      <vt:lpstr>Calibri Light</vt:lpstr>
      <vt:lpstr>宋体</vt:lpstr>
      <vt:lpstr>Times New Roman</vt:lpstr>
      <vt:lpstr>黑体</vt:lpstr>
      <vt:lpstr>Courier New</vt:lpstr>
      <vt:lpstr>MS Mincho</vt:lpstr>
      <vt:lpstr>Wingdings</vt:lpstr>
      <vt:lpstr>Office Theme</vt:lpstr>
      <vt:lpstr>第三讲</vt:lpstr>
      <vt:lpstr>一、考情概览</vt:lpstr>
      <vt:lpstr>二、主要题型及解题方法</vt:lpstr>
      <vt:lpstr>（一）特定信息概括</vt:lpstr>
      <vt:lpstr>1、方法</vt:lpstr>
      <vt:lpstr>注意两点：</vt:lpstr>
      <vt:lpstr>2、解题步骤</vt:lpstr>
      <vt:lpstr>3、练习</vt:lpstr>
      <vt:lpstr>PowerPoint Presentation</vt:lpstr>
      <vt:lpstr>PowerPoint Presentation</vt:lpstr>
      <vt:lpstr>（二）情感主旨概括</vt:lpstr>
      <vt:lpstr>1、情感概括题</vt:lpstr>
      <vt:lpstr>练习：（2022·全国乙卷）【《“九一八”致弟弟书》】这封信情真意切，“恍恍惚惚”的情感状态更是一再呈现。请分析这种恍惚感的由来。</vt:lpstr>
      <vt:lpstr>2、主旨概括题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2024-09-05T00:49:05.902</cp:lastPrinted>
  <dcterms:created xsi:type="dcterms:W3CDTF">2024-09-04T16:49:05Z</dcterms:created>
  <dcterms:modified xsi:type="dcterms:W3CDTF">2024-09-04T16:49:07Z</dcterms:modified>
</cp:coreProperties>
</file>