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5012F6E-74AA-4ED6-A892-27F81CADA5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473C79-DE9D-4D15-A779-1FF2FADBDF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DBCC8EA-490B-4603-91D9-93745FAAC44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526179E-139D-4A7A-8DCD-74B70B4C06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9F65538-D8F7-4C03-A47A-4D283731C2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48A762-8F26-4AAD-BB22-923E8546266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436F01-B082-429E-B07C-0856A06981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75EF06-14AA-4573-A8B0-8B7F0E170B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A70924-A88D-4C29-976D-78EE414F8C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424FD5-B22C-489F-9F12-8186985CF5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0ADA75-C318-4E0A-9656-E0F197BD3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6144200131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生产要素单价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生产要素概述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生产要素单价构成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影响生产要素单价的因素</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生产要素单价变动趋势分析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生产要素单价对企业经营的影响</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grpSp>
        <p:nvGrpSpPr>
          <p:cNvPr id="2" name="Group 2"/>
          <p:cNvGrpSpPr/>
          <p:nvPr/>
        </p:nvGrpSpPr>
        <p:grpSpPr>
          <a:xfrm>
            <a:off x="1218874" y="1354848"/>
            <a:ext cx="4394883" cy="1340950"/>
            <a:chOff x="1218874" y="1354848"/>
            <a:chExt cx="4394883" cy="1340950"/>
          </a:xfrm>
        </p:grpSpPr>
        <p:sp>
          <p:nvSpPr>
            <p:cNvPr id="3" name="AutoShape 3"/>
            <p:cNvSpPr/>
            <p:nvPr/>
          </p:nvSpPr>
          <p:spPr>
            <a:xfrm>
              <a:off x="1218874" y="1354848"/>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18874" y="1993615"/>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阐明生产要素单价的概念和重要性</a:t>
              </a:r>
            </a:p>
          </p:txBody>
        </p:sp>
        <p:sp>
          <p:nvSpPr>
            <p:cNvPr id="5" name="Freeform 5"/>
            <p:cNvSpPr/>
            <p:nvPr/>
          </p:nvSpPr>
          <p:spPr>
            <a:xfrm>
              <a:off x="1303561" y="1482500"/>
              <a:ext cx="469392" cy="383462"/>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218874" y="3134853"/>
            <a:ext cx="4394883" cy="1304934"/>
            <a:chOff x="1218874" y="3134853"/>
            <a:chExt cx="4394883" cy="1304934"/>
          </a:xfrm>
        </p:grpSpPr>
        <p:sp>
          <p:nvSpPr>
            <p:cNvPr id="7" name="AutoShape 7"/>
            <p:cNvSpPr/>
            <p:nvPr/>
          </p:nvSpPr>
          <p:spPr>
            <a:xfrm>
              <a:off x="1218874" y="313485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58514" y="3274494"/>
              <a:ext cx="359485" cy="359485"/>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18874" y="373760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分析生产要素单价的影响因素和变动趋势</a:t>
              </a:r>
            </a:p>
          </p:txBody>
        </p:sp>
      </p:grpSp>
      <p:grpSp>
        <p:nvGrpSpPr>
          <p:cNvPr id="10" name="Group 10"/>
          <p:cNvGrpSpPr/>
          <p:nvPr/>
        </p:nvGrpSpPr>
        <p:grpSpPr>
          <a:xfrm>
            <a:off x="1218874" y="4878843"/>
            <a:ext cx="4394883" cy="1316184"/>
            <a:chOff x="1218874" y="4878843"/>
            <a:chExt cx="4394883" cy="1316184"/>
          </a:xfrm>
        </p:grpSpPr>
        <p:sp>
          <p:nvSpPr>
            <p:cNvPr id="11" name="AutoShape 11"/>
            <p:cNvSpPr/>
            <p:nvPr/>
          </p:nvSpPr>
          <p:spPr>
            <a:xfrm>
              <a:off x="1218874" y="4878843"/>
              <a:ext cx="638766" cy="63876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372678" y="5037742"/>
              <a:ext cx="331158" cy="320969"/>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1218874" y="5492844"/>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提出合理确定生产要素单价的建议，为企业和政府决策提供参考</a:t>
              </a:r>
            </a:p>
          </p:txBody>
        </p:sp>
      </p:grpSp>
      <p:pic>
        <p:nvPicPr>
          <p:cNvPr id="14" name="Picture 14"/>
          <p:cNvPicPr>
            <a:picLocks noChangeAspect="1"/>
          </p:cNvPicPr>
          <p:nvPr/>
        </p:nvPicPr>
        <p:blipFill>
          <a:blip r:embed="rId2"/>
          <a:srcRect l="8125" r="8125"/>
          <a:stretch>
            <a:fillRect/>
          </a:stretch>
        </p:blipFill>
        <p:spPr>
          <a:xfrm>
            <a:off x="6603343" y="1773672"/>
            <a:ext cx="4619078" cy="4619078"/>
          </a:xfrm>
          <a:prstGeom prst="ellipse">
            <a:avLst/>
          </a:prstGeom>
        </p:spPr>
      </p:pic>
      <p:pic>
        <p:nvPicPr>
          <p:cNvPr id="15" name="Picture 15"/>
          <p:cNvPicPr>
            <a:picLocks noChangeAspect="1"/>
          </p:cNvPicPr>
          <p:nvPr/>
        </p:nvPicPr>
        <p:blipFill>
          <a:blip r:embed="rId3"/>
          <a:stretch>
            <a:fillRect/>
          </a:stretch>
        </p:blipFill>
        <p:spPr>
          <a:xfrm>
            <a:off x="9353197" y="779822"/>
            <a:ext cx="2231507" cy="2231507"/>
          </a:xfrm>
          <a:prstGeom prst="ellipse">
            <a:avLst/>
          </a:prstGeom>
        </p:spPr>
      </p:pic>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headEnd type="none"/>
            <a:tailEnd type="triangle"/>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headEnd type="none"/>
            <a:tailEnd type="triangle"/>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headEnd type="none"/>
            <a:tailEnd type="triangle"/>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headEnd type="none"/>
            <a:tailEnd type="triangle"/>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生产要素单价的定义和分类</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生产要素单价的变动趋势预测</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生产要素单价的影响因素分析</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合理确定生产要素单价的建议</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生产要素概述</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生产要素是维系国民经济运行及市场主体生产经营过程中所必须具备的基本因素。</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生产要素包括劳动力、土地、资本、企业家才能四种，随着科技的发展和知识产权制度的建立，技术、信息也作为相对独立的要素投入生产。</a:t>
            </a:r>
          </a:p>
        </p:txBody>
      </p:sp>
      <p:pic>
        <p:nvPicPr>
          <p:cNvPr id="4" name="Picture 4"/>
          <p:cNvPicPr>
            <a:picLocks noChangeAspect="1"/>
          </p:cNvPicPr>
          <p:nvPr/>
        </p:nvPicPr>
        <p:blipFill>
          <a:blip r:embed="rId2"/>
          <a:srcRect l="14292" r="14292"/>
          <a:stretch>
            <a:fillRect/>
          </a:stretch>
        </p:blipFill>
        <p:spPr>
          <a:xfrm>
            <a:off x="6927891" y="1290438"/>
            <a:ext cx="4828525" cy="4828525"/>
          </a:xfrm>
          <a:prstGeom prst="ellipse">
            <a:avLst/>
          </a:prstGeom>
        </p:spPr>
      </p:pic>
      <p:grpSp>
        <p:nvGrpSpPr>
          <p:cNvPr id="5" name="Group 5"/>
          <p:cNvGrpSpPr/>
          <p:nvPr/>
        </p:nvGrpSpPr>
        <p:grpSpPr>
          <a:xfrm>
            <a:off x="5396305" y="4914086"/>
            <a:ext cx="1091477" cy="1091477"/>
            <a:chOff x="5396305" y="4914086"/>
            <a:chExt cx="1091477" cy="1091477"/>
          </a:xfrm>
        </p:grpSpPr>
        <p:sp>
          <p:nvSpPr>
            <p:cNvPr id="6" name="AutoShape 6"/>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生产要素是指在生产过程中，作为生产手段的各种资源的总称。</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生产要素定义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企业家才能</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指企业家组织建立和经营管理企业的才能。</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劳动力</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指人类在生产过程中体力和智力的总和。</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土地</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包含自然资源，指可供人类从事生产经营活动的一切有形或无形的资源。</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资本</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可以表示为实物形态和货币型态，实物形态又被称为投资品或资本品，如厂房，机器，动力燃料，原材料等等；资本的货币型态通常称之为货币资本。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生产要素种类</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6875" r="26875"/>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生产要素市场有金融市场（资金市场）、劳动力市场、房地产市场、技术市场、信息市场、产权市场等。</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生产要素市场的培育和发展，是发挥市场在资源配置中起决定性作用的必要条件，是发展社会主义市场经济的必然要求。</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健全生产要素按贡献参与分配的制度，是对市场经济条件下各种生产要素所有权存在的合理性、合法性的确认，体现了国家对公民权利的尊重，对劳动、知识、人才、创造的尊重。</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生产要素市场</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alpha val="100000"/>
                  </a:schemeClr>
                </a:solidFill>
                <a:latin typeface="Microsoft Yahei"/>
                <a:ea typeface="Microsoft Yahei"/>
                <a:cs typeface="Microsoft Yahei"/>
              </a:rPr>
              <a:t>生产要素单价构成</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alpha val="10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直接材料成本</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生产过程中直接消耗的原材料费用，如钢材、木材、塑料等。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间接材料成本</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生产过程中间接消耗的材料费用，如润滑油、清洗剂、包装材料等。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材料运输和仓储费用</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原材料从供应商到生产现场的运输费用，以及在仓库中存储和管理原材料的费用。</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原材料成本</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659243" y="3119345"/>
            <a:ext cx="5783287" cy="1160526"/>
            <a:chOff x="5659243" y="3119345"/>
            <a:chExt cx="5783287" cy="1160526"/>
          </a:xfrm>
        </p:grpSpPr>
        <p:sp>
          <p:nvSpPr>
            <p:cNvPr id="3" name="TextBox 3"/>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间接人工成本</a:t>
              </a:r>
            </a:p>
          </p:txBody>
        </p:sp>
        <p:sp>
          <p:nvSpPr>
            <p:cNvPr id="4" name="TextBox 4"/>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不直接参与产品生产但为生产提供服务的员工工资和福利费用，如质检员、设备维护人员等。</a:t>
              </a:r>
            </a:p>
          </p:txBody>
        </p:sp>
      </p:grpSp>
      <p:grpSp>
        <p:nvGrpSpPr>
          <p:cNvPr id="5" name="Group 5"/>
          <p:cNvGrpSpPr/>
          <p:nvPr/>
        </p:nvGrpSpPr>
        <p:grpSpPr>
          <a:xfrm>
            <a:off x="5659243" y="4772000"/>
            <a:ext cx="5783287" cy="1160526"/>
            <a:chOff x="5659243" y="4772000"/>
            <a:chExt cx="5783287" cy="1160526"/>
          </a:xfrm>
        </p:grpSpPr>
        <p:sp>
          <p:nvSpPr>
            <p:cNvPr id="6" name="TextBox 6"/>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劳动力培训和开发费用</a:t>
              </a:r>
            </a:p>
          </p:txBody>
        </p:sp>
        <p:sp>
          <p:nvSpPr>
            <p:cNvPr id="7" name="TextBox 7"/>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为提高员工技能和素质而进行的培训和开发活动所产生的费用。</a:t>
              </a:r>
            </a:p>
          </p:txBody>
        </p:sp>
      </p:grpSp>
      <p:sp>
        <p:nvSpPr>
          <p:cNvPr id="8" name="AutoShape 8"/>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659243" y="1470704"/>
            <a:ext cx="5783287" cy="1160526"/>
            <a:chOff x="5659243" y="1470704"/>
            <a:chExt cx="5783287" cy="1160526"/>
          </a:xfrm>
        </p:grpSpPr>
        <p:sp>
          <p:nvSpPr>
            <p:cNvPr id="10" name="TextBox 10"/>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直接人工成本</a:t>
              </a:r>
            </a:p>
          </p:txBody>
        </p:sp>
        <p:sp>
          <p:nvSpPr>
            <p:cNvPr id="11" name="TextBox 11"/>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直接参与产品生产的工人工资和福利费用，如操作工、装配工等。</a:t>
              </a:r>
            </a:p>
          </p:txBody>
        </p:sp>
      </p:grpSp>
      <p:sp>
        <p:nvSpPr>
          <p:cNvPr id="12" name="Freeform 12"/>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劳动力成本</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无形资产摊销费用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专利权、商标权等无形资产在使用过程中因价值减少而需要摊销的费用。</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固定资产折旧费用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用于生产的固定资产（如设备、厂房）在使用过程中因磨损而减少的价值。</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利息和融资成本</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企业为筹集资金而支付的利息和融资手续费等。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资本成本</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875" r="35875"/>
          <a:stretch>
            <a:fillRect/>
          </a:stretch>
        </p:blipFill>
        <p:spPr>
          <a:xfrm>
            <a:off x="454963" y="1569535"/>
            <a:ext cx="4219248"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能源和动力费用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生产过程中消耗的电力、燃气、水等能源费用。</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租赁和保险费用</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企业租赁生产场地和设备所支付的租金，以及为生产设备和产品购买的保险费用。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环保和安全费用</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企业为遵守环保法规和安全标准而产生的相关费用，如废水处理、废气排放控制等。</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其他成本</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https://d.book118.com/316144200131010045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2024-09-14T08:06:53.675</cp:lastPrinted>
  <dcterms:created xsi:type="dcterms:W3CDTF">2024-09-14T00:06:53Z</dcterms:created>
  <dcterms:modified xsi:type="dcterms:W3CDTF">2024-09-14T00:06:55Z</dcterms:modified>
</cp:coreProperties>
</file>