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66221B-C21B-42CD-98FF-653760F6DA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06C9B6-3D4E-4B57-8C10-F7F7FF67D2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3CDF20-3E11-440B-88B7-3125D9FFE8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5670A1-0BDD-48B0-919A-85BF42380F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B3B681-DE75-4325-AA65-43FD8F57F2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7713E7-4DC4-444F-AB6F-54F7466A39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8835C4-39DD-4D38-86D5-89E5515ACB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72D5ED-5182-4D61-B502-301BA56830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F415E9-4EDE-4FB6-A11E-6A48E0D1E8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7B523F-E628-48EC-8EF9-1261717942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EBBAF7-F4B3-47D8-A04C-04655A9485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6210135054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拇指骨折护理PPT\n## 1.拇指骨折概述及原因\n### 1.1拇指骨折的定义与分类\n### 1.2拇指骨折的常见原因\n### 1.3拇指骨折的临床表现\n## 2.拇指骨折的诊断与治疗\n### 2.1拇指骨折的诊断方法\n### 2.2拇指骨折的治疗方法\n### 2.3治疗过程中的注意事项\n## 3.拇指骨折的术后护理\n### 3.1术后护理的重要性\n### 3.2术后护理的具体措施\n### 3.3术后护理的注意事项\n## 4.拇指骨折的康复训练\n### 4.1康复训练的意义\n### 4.2康复训练的方法与步骤\n### 4.3康复训练的注意事项\n## 5.拇指骨折的预防与保健\n### 5.1预防拇指骨折的方法\n### 5.2拇指骨折的保健措施\n### 5.3保持良好的生活习惯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拇指骨折护理PPT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拇指骨折概述及原因</a:t>
            </a:r>
            <a:endParaRPr/>
          </a:p>
        </p:txBody>
      </p:sp>
      <p:sp>
        <p:nvSpPr>
          <p:cNvPr id="14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81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82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拇指骨折是指拇指发生的骨折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根据骨折部位的不同，可分为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近节骨折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远节骨折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掌骨骨折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根据骨折的严重程度，可分为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单纯骨折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粉碎性骨折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骨折脱位</a:t>
                </a:r>
                <a:endParaRPr/>
              </a:p>
            </p:txBody>
          </p:sp>
          <p:pic>
            <p:nvPicPr>
              <p:cNvPr id="18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6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拇指骨折的诊断需要结合病史、症状和影像学检查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病史：了解患者的受伤经过，如跌倒、扭伤等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症状：拇指疼痛、肿胀、活动受限等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影像学检查：如X光、CT、MRI等，以明确骨折部位和严重程度</a:t>
                </a:r>
                <a:endParaRPr/>
              </a:p>
            </p:txBody>
          </p:sp>
          <p:pic>
            <p:nvPicPr>
              <p:cNvPr id="190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1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92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拇指骨折的治疗方法包括保守治疗和手术治疗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保守治疗：适用于轻度骨折，如石膏固定、夹板固定等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手术治疗：适用于严重骨折，如内固定术、骨折复位术等</a:t>
                </a:r>
                <a:endParaRPr/>
              </a:p>
            </p:txBody>
          </p:sp>
          <p:pic>
            <p:nvPicPr>
              <p:cNvPr id="195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拇指骨折的定义与分类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199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200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意外损伤：如跌倒、扭伤、撞击等，导致拇指受力过大而发生骨折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176217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特别是在运动或工作中，拇指受到突然的冲击力，容易导致骨折</a:t>
                </a:r>
                <a:endParaRPr/>
              </a:p>
            </p:txBody>
          </p:sp>
          <p:sp>
            <p:nvSpPr>
              <p:cNvPr id="202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03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204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疲劳性损伤：长期进行重复性、高强度的手指运动，如打字、弹奏乐器等，导致拇指骨折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836000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这种骨折通常发生在拇指的掌骨或近节部位</a:t>
                </a:r>
                <a:endParaRPr/>
              </a:p>
            </p:txBody>
          </p:sp>
          <p:sp>
            <p:nvSpPr>
              <p:cNvPr id="206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207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208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疾病性骨折：由于疾病导致的拇指骨质疏松、脆弱，容易发生骨折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95783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如骨质疏松症、糖尿病、风湿性关节炎等，都可能导致拇指骨折</a:t>
                </a:r>
                <a:endParaRPr/>
              </a:p>
            </p:txBody>
          </p:sp>
          <p:sp>
            <p:nvSpPr>
              <p:cNvPr id="210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211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拇指骨折的常见原因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8" y="3146123"/>
            <a:ext cx="10840154" cy="3360975"/>
            <a:chOff x="685798" y="3146123"/>
            <a:chExt cx="10840154" cy="3360975"/>
          </a:xfrm>
        </p:grpSpPr>
        <p:grpSp>
          <p:nvGrpSpPr>
            <p:cNvPr id="214" name=""/>
            <p:cNvGrpSpPr/>
            <p:nvPr/>
          </p:nvGrpSpPr>
          <p:grpSpPr>
            <a:xfrm>
              <a:off x="685798" y="3146904"/>
              <a:ext cx="2808000" cy="3360194"/>
              <a:chOff x="685798" y="3146904"/>
              <a:chExt cx="2808000" cy="3360194"/>
            </a:xfrm>
          </p:grpSpPr>
          <p:sp>
            <p:nvSpPr>
              <p:cNvPr id="2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8" y="3146904"/>
                <a:ext cx="2808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疼痛：拇指部位出现剧烈疼痛，尤其是在活动或触摸时疼痛加剧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16" name=""/>
            <p:cNvGrpSpPr/>
            <p:nvPr/>
          </p:nvGrpSpPr>
          <p:grpSpPr>
            <a:xfrm>
              <a:off x="2945047" y="3146904"/>
              <a:ext cx="2556000" cy="3359413"/>
              <a:chOff x="2945047" y="3146904"/>
              <a:chExt cx="2556000" cy="3359413"/>
            </a:xfrm>
          </p:grpSpPr>
          <p:sp>
            <p:nvSpPr>
              <p:cNvPr id="21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2945047" y="3146904"/>
                <a:ext cx="2556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肿胀：拇指周围出现肿胀，皮肤紧张，有时可触及骨擦音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18" name=""/>
            <p:cNvGrpSpPr/>
            <p:nvPr/>
          </p:nvGrpSpPr>
          <p:grpSpPr>
            <a:xfrm>
              <a:off x="4947543" y="3146904"/>
              <a:ext cx="2556000" cy="3360194"/>
              <a:chOff x="4947543" y="3146904"/>
              <a:chExt cx="2556000" cy="3360194"/>
            </a:xfrm>
          </p:grpSpPr>
          <p:sp>
            <p:nvSpPr>
              <p:cNvPr id="21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947543" y="3146904"/>
                <a:ext cx="2556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活动受限：拇指关节活动受限，不能进行正常的弯曲、伸展等活动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20" name=""/>
            <p:cNvGrpSpPr/>
            <p:nvPr/>
          </p:nvGrpSpPr>
          <p:grpSpPr>
            <a:xfrm>
              <a:off x="6958747" y="3146123"/>
              <a:ext cx="2556000" cy="3360975"/>
              <a:chOff x="6958747" y="3146123"/>
              <a:chExt cx="2556000" cy="3360975"/>
            </a:xfrm>
          </p:grpSpPr>
          <p:sp>
            <p:nvSpPr>
              <p:cNvPr id="22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958747" y="3146123"/>
                <a:ext cx="2556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畸形：拇指出现畸形，如缩短、弯曲等，影响手部功能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22" name=""/>
            <p:cNvGrpSpPr/>
            <p:nvPr/>
          </p:nvGrpSpPr>
          <p:grpSpPr>
            <a:xfrm>
              <a:off x="8969952" y="3146123"/>
              <a:ext cx="2556000" cy="3360194"/>
              <a:chOff x="8969952" y="3146123"/>
              <a:chExt cx="2556000" cy="3360194"/>
            </a:xfrm>
          </p:grpSpPr>
          <p:sp>
            <p:nvSpPr>
              <p:cNvPr id="22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969952" y="3146123"/>
                <a:ext cx="2556000" cy="1296000"/>
              </a:xfrm>
              <a:prstGeom prst="chevron">
                <a:avLst/>
              </a:prstGeom>
              <a:solidFill>
                <a:schemeClr val="accent5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神经损伤：拇指骨折可能损伤周围的神经，导致感觉异常、肌肉无力等症状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拇指骨折的临床表现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拇指骨折的诊断与治疗</a:t>
            </a:r>
            <a:endParaRPr/>
          </a:p>
        </p:txBody>
      </p:sp>
      <p:sp>
        <p:nvSpPr>
          <p:cNvPr id="22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拇指骨折的诊断方法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30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病史和症状：了解患者的受伤经过，如跌倒、扭伤等，以及拇指疼痛、肿胀、活动受限等症状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影像学检查：如X光、CT、MRI等，以明确骨折部位和严重程度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X光是常用的检查方法，可以了解骨折的基本情况和移位程度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CT和MRI可以更详细地显示骨折和周围软组织的情况，对于手术治疗具有重要参考价值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神经系统检查：检查拇指的感觉、运动功能，以评估神经损伤的程度</a:t>
            </a:r>
            <a:endParaRPr/>
          </a:p>
        </p:txBody>
      </p:sp>
      <p:cxnSp>
        <p:nvCxnSpPr>
          <p:cNvPr id="231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32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35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3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保守治疗：适用于轻度骨折，如石膏固定、夹板固定等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石膏固定：将拇指固定在功能位，有利于骨折愈合和减轻疼痛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夹板固定：通过夹板将拇指与其他手指固定在一起，以保持拇指的稳定</a:t>
                </a:r>
                <a:endParaRPr/>
              </a:p>
            </p:txBody>
          </p:sp>
        </p:grpSp>
        <p:grpSp>
          <p:nvGrpSpPr>
            <p:cNvPr id="238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3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手术治疗：适用于严重骨折，如内固定术、骨折复位术等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内固定术：通过植入钢板、钢钉等固定材料，将骨折稳定，有利于骨折愈合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骨折复位术：通过手术将骨折复位，恢复拇指的正常解剖结构，有利于手指功能的恢复</a:t>
                </a:r>
                <a:endParaRPr/>
              </a:p>
            </p:txBody>
          </p:sp>
        </p:grpSp>
      </p:grpSp>
      <p:sp>
        <p:nvSpPr>
          <p:cNvPr id="2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拇指骨折的治疗方法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治疗过程中的注意事项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5" y="1262089"/>
            <a:ext cx="10790199" cy="5528606"/>
            <a:chOff x="660395" y="1262089"/>
            <a:chExt cx="10790199" cy="5528606"/>
          </a:xfrm>
        </p:grpSpPr>
        <p:grpSp>
          <p:nvGrpSpPr>
            <p:cNvPr id="245" name="Group 19"/>
            <p:cNvGrpSpPr/>
            <p:nvPr/>
          </p:nvGrpSpPr>
          <p:grpSpPr>
            <a:xfrm>
              <a:off x="660395" y="1262089"/>
              <a:ext cx="10790199" cy="1044000"/>
              <a:chOff x="660395" y="1262089"/>
              <a:chExt cx="10790199" cy="1044000"/>
            </a:xfrm>
          </p:grpSpPr>
          <p:sp>
            <p:nvSpPr>
              <p:cNvPr id="246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2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保持患处的清洁和干燥，防止感染</a:t>
                </a:r>
                <a:endParaRPr/>
              </a:p>
            </p:txBody>
          </p:sp>
          <p:cxnSp>
            <p:nvCxnSpPr>
              <p:cNvPr id="249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50" name="Group 18"/>
            <p:cNvGrpSpPr/>
            <p:nvPr/>
          </p:nvGrpSpPr>
          <p:grpSpPr>
            <a:xfrm>
              <a:off x="660395" y="2380713"/>
              <a:ext cx="10790199" cy="1052575"/>
              <a:chOff x="660395" y="2380713"/>
              <a:chExt cx="10790199" cy="1052575"/>
            </a:xfrm>
          </p:grpSpPr>
          <p:sp>
            <p:nvSpPr>
              <p:cNvPr id="251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53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5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按时进行复查，以评估骨折愈合情况</a:t>
                </a:r>
                <a:endParaRPr/>
              </a:p>
            </p:txBody>
          </p:sp>
        </p:grpSp>
        <p:grpSp>
          <p:nvGrpSpPr>
            <p:cNvPr id="255" name="Group 17"/>
            <p:cNvGrpSpPr/>
            <p:nvPr/>
          </p:nvGrpSpPr>
          <p:grpSpPr>
            <a:xfrm>
              <a:off x="660395" y="3499337"/>
              <a:ext cx="10790199" cy="1044000"/>
              <a:chOff x="660395" y="3499337"/>
              <a:chExt cx="10790199" cy="1044000"/>
            </a:xfrm>
          </p:grpSpPr>
          <p:sp>
            <p:nvSpPr>
              <p:cNvPr id="256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58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5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遵医嘱进行药物治疗，如止痛药、消炎药等</a:t>
                </a:r>
                <a:endParaRPr/>
              </a:p>
            </p:txBody>
          </p:sp>
        </p:grpSp>
        <p:grpSp>
          <p:nvGrpSpPr>
            <p:cNvPr id="260" name="Group 16"/>
            <p:cNvGrpSpPr/>
            <p:nvPr/>
          </p:nvGrpSpPr>
          <p:grpSpPr>
            <a:xfrm>
              <a:off x="660395" y="4617961"/>
              <a:ext cx="10790199" cy="1047757"/>
              <a:chOff x="660395" y="4617961"/>
              <a:chExt cx="10790199" cy="1047757"/>
            </a:xfrm>
          </p:grpSpPr>
          <p:sp>
            <p:nvSpPr>
              <p:cNvPr id="261" name="Tencent"/>
              <p:cNvSpPr/>
              <p:nvPr/>
            </p:nvSpPr>
            <p:spPr>
              <a:xfrm>
                <a:off x="660395" y="4617961"/>
                <a:ext cx="10790199" cy="1044000"/>
              </a:xfrm>
              <a:prstGeom prst="rect">
                <a:avLst/>
              </a:prstGeom>
              <a:solidFill>
                <a:schemeClr val="accent4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/>
              <p:cNvSpPr txBox="1"/>
              <p:nvPr/>
            </p:nvSpPr>
            <p:spPr>
              <a:xfrm>
                <a:off x="815342" y="4641943"/>
                <a:ext cx="787395" cy="1020018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4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04</a:t>
                </a:r>
                <a:endParaRPr lang="en-GB" sz="4000">
                  <a:solidFill>
                    <a:schemeClr val="accent4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63" name="直线连接符 51"/>
              <p:cNvCxnSpPr/>
              <p:nvPr/>
            </p:nvCxnSpPr>
            <p:spPr>
              <a:xfrm>
                <a:off x="660395" y="4617961"/>
                <a:ext cx="10790199" cy="0"/>
              </a:xfrm>
              <a:prstGeom prst="line">
                <a:avLst/>
              </a:prstGeom>
              <a:ln w="38100">
                <a:solidFill>
                  <a:schemeClr val="accent4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6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1" y="4641944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注意饮食调理，增加钙、磷、蛋白质等营养素的摄入，促进骨折愈合</a:t>
                </a:r>
                <a:endParaRPr/>
              </a:p>
            </p:txBody>
          </p:sp>
        </p:grpSp>
        <p:grpSp>
          <p:nvGrpSpPr>
            <p:cNvPr id="265" name="Group 15"/>
            <p:cNvGrpSpPr/>
            <p:nvPr/>
          </p:nvGrpSpPr>
          <p:grpSpPr>
            <a:xfrm>
              <a:off x="660395" y="5736583"/>
              <a:ext cx="10790199" cy="1054112"/>
              <a:chOff x="660395" y="5736583"/>
              <a:chExt cx="10790199" cy="1054112"/>
            </a:xfrm>
          </p:grpSpPr>
          <p:sp>
            <p:nvSpPr>
              <p:cNvPr id="266" name="Tencent"/>
              <p:cNvSpPr/>
              <p:nvPr/>
            </p:nvSpPr>
            <p:spPr>
              <a:xfrm>
                <a:off x="660395" y="5736583"/>
                <a:ext cx="10790199" cy="1044000"/>
              </a:xfrm>
              <a:prstGeom prst="rect">
                <a:avLst/>
              </a:prstGeom>
              <a:solidFill>
                <a:schemeClr val="accent5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/>
              <p:cNvSpPr txBox="1"/>
              <p:nvPr/>
            </p:nvSpPr>
            <p:spPr>
              <a:xfrm>
                <a:off x="815341" y="5766921"/>
                <a:ext cx="787395" cy="101366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5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05</a:t>
                </a:r>
                <a:endParaRPr lang="en-GB" sz="4000">
                  <a:solidFill>
                    <a:schemeClr val="accent5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68" name="直线连接符 8"/>
              <p:cNvCxnSpPr/>
              <p:nvPr/>
            </p:nvCxnSpPr>
            <p:spPr>
              <a:xfrm>
                <a:off x="660395" y="5736583"/>
                <a:ext cx="10790199" cy="0"/>
              </a:xfrm>
              <a:prstGeom prst="line">
                <a:avLst/>
              </a:prstGeom>
              <a:ln w="38100">
                <a:solidFill>
                  <a:schemeClr val="accent5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6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0" y="5766921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积极开展康复训练，恢复拇指的功能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拇指骨折的术后护理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术后护理的重要性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3" y="1473104"/>
            <a:ext cx="10790202" cy="5249244"/>
            <a:chOff x="660393" y="1473104"/>
            <a:chExt cx="10790202" cy="5249244"/>
          </a:xfrm>
        </p:grpSpPr>
        <p:grpSp>
          <p:nvGrpSpPr>
            <p:cNvPr id="13" name="Group 19"/>
            <p:cNvGrpSpPr/>
            <p:nvPr/>
          </p:nvGrpSpPr>
          <p:grpSpPr>
            <a:xfrm>
              <a:off x="660396" y="1473104"/>
              <a:ext cx="10790199" cy="1225768"/>
              <a:chOff x="660395" y="1262089"/>
              <a:chExt cx="10790199" cy="104400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促进骨折愈合：通过护理措施，如保持患处的清洁、干燥，遵医嘱用药等，有利于骨折愈合</a:t>
                </a:r>
                <a:endParaRPr/>
              </a:p>
            </p:txBody>
          </p:sp>
          <p:cxnSp>
            <p:nvCxnSpPr>
              <p:cNvPr id="17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8" name="Group 18"/>
            <p:cNvGrpSpPr/>
            <p:nvPr/>
          </p:nvGrpSpPr>
          <p:grpSpPr>
            <a:xfrm>
              <a:off x="660396" y="2809933"/>
              <a:ext cx="10790199" cy="1235837"/>
              <a:chOff x="660395" y="2380713"/>
              <a:chExt cx="10790199" cy="1052575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1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预防感染：术后护理可以保持患处的清洁和干燥，降低感染的风险</a:t>
                </a:r>
                <a:endParaRPr/>
              </a:p>
            </p:txBody>
          </p:sp>
        </p:grpSp>
        <p:grpSp>
          <p:nvGrpSpPr>
            <p:cNvPr id="23" name="Group 17"/>
            <p:cNvGrpSpPr/>
            <p:nvPr/>
          </p:nvGrpSpPr>
          <p:grpSpPr>
            <a:xfrm>
              <a:off x="660396" y="4155337"/>
              <a:ext cx="10790199" cy="1225768"/>
              <a:chOff x="660395" y="3499337"/>
              <a:chExt cx="10790199" cy="1044000"/>
            </a:xfrm>
          </p:grpSpPr>
          <p:sp>
            <p:nvSpPr>
              <p:cNvPr id="24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6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减轻疼痛：通过药物和康复训练等措施，减轻患者的疼痛，提高生活质量</a:t>
                </a:r>
                <a:endParaRPr/>
              </a:p>
            </p:txBody>
          </p:sp>
        </p:grpSp>
        <p:grpSp>
          <p:nvGrpSpPr>
            <p:cNvPr id="28" name="Group 16"/>
            <p:cNvGrpSpPr/>
            <p:nvPr/>
          </p:nvGrpSpPr>
          <p:grpSpPr>
            <a:xfrm>
              <a:off x="660393" y="5492168"/>
              <a:ext cx="10790199" cy="1230180"/>
              <a:chOff x="660395" y="4617961"/>
              <a:chExt cx="10790199" cy="1047757"/>
            </a:xfrm>
          </p:grpSpPr>
          <p:sp>
            <p:nvSpPr>
              <p:cNvPr id="29" name="Tencent"/>
              <p:cNvSpPr/>
              <p:nvPr/>
            </p:nvSpPr>
            <p:spPr>
              <a:xfrm>
                <a:off x="660395" y="4617961"/>
                <a:ext cx="10790199" cy="1044000"/>
              </a:xfrm>
              <a:prstGeom prst="rect">
                <a:avLst/>
              </a:prstGeom>
              <a:solidFill>
                <a:schemeClr val="accent4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" name="Tencent"/>
              <p:cNvSpPr txBox="1"/>
              <p:nvPr/>
            </p:nvSpPr>
            <p:spPr>
              <a:xfrm>
                <a:off x="815342" y="4641943"/>
                <a:ext cx="787395" cy="1020018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4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04</a:t>
                </a:r>
                <a:endParaRPr lang="en-GB" sz="4000">
                  <a:solidFill>
                    <a:schemeClr val="accent4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31" name="直线连接符 51"/>
              <p:cNvCxnSpPr/>
              <p:nvPr/>
            </p:nvCxnSpPr>
            <p:spPr>
              <a:xfrm>
                <a:off x="660395" y="4617961"/>
                <a:ext cx="10790199" cy="0"/>
              </a:xfrm>
              <a:prstGeom prst="line">
                <a:avLst/>
              </a:prstGeom>
              <a:ln w="38100">
                <a:solidFill>
                  <a:schemeClr val="accent4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1" y="4641944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恢复手指功能：术后护理结合康复训练，有助于恢复拇指的功能，提高手部功能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https://d.book118.com/316210135054010051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Office Theme</vt:lpstr>
      <vt:lpstr>拇指骨折护理PPT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2024-09-17T01:09:24.842</cp:lastPrinted>
  <dcterms:created xsi:type="dcterms:W3CDTF">2024-09-16T17:09:24Z</dcterms:created>
  <dcterms:modified xsi:type="dcterms:W3CDTF">2024-09-16T17:09:26Z</dcterms:modified>
</cp:coreProperties>
</file>