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VUIDV+MS-UIGothic"/>
      <p:regular r:id="rId18"/>
    </p:embeddedFont>
    <p:embeddedFont>
      <p:font typeface="THJTAS+FAAOKF+ArialMT"/>
      <p:regular r:id="rId19"/>
    </p:embeddedFont>
    <p:embeddedFont>
      <p:font typeface="PIEPLU+BNUJSQ+MicrosoftYaHei"/>
      <p:regular r:id="rId20"/>
    </p:embeddedFont>
    <p:embeddedFont>
      <p:font typeface="FSGJHK+SRECDT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9C280-1B10-4299-863F-40D589EE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D5397-4D2A-4405-B8C3-AA8F530B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7A545-9AA2-4C6C-B933-75DF626D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3AE85-DEB5-4226-9606-92E0A78D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62B24-9105-400E-9638-1F5C4A53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ACB48-F89B-4450-B90C-8A85CB11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E08A7D-24FC-4B08-993F-D3DED2C0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6993D-B4F9-4825-819D-118E2FED5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4465B-301E-40DC-A094-2C704A08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2D344-7EC0-4ED2-B972-D8D48A71A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EA573-382E-4638-92BA-EF171165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0221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PVUIDV+MS-UIGothic"/>
                <a:cs typeface="PVUIDV+MS-UIGothic"/>
              </a:rPr>
              <a:t>跨越百年的美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5150" spc="25">
                <a:solidFill>
                  <a:srgbClr val="000000"/>
                </a:solidFill>
                <a:latin typeface="PVUIDV+MS-UIGothic"/>
                <a:cs typeface="PVUIDV+MS-UIGothic"/>
              </a:rPr>
              <a:t>完整版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PVUIDV+MS-UIGothic"/>
                <a:cs typeface="PVUID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THJTAS+FAAOKF+ArialMT"/>
                <a:cs typeface="THJTAS+FAAOKF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言与背景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IEPLU+BNUJSQ+MicrosoftYaHei"/>
                <a:cs typeface="PIEPLU+BNUJSQ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5491421" cy="29780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THJTAS+FAAOKF+ArialMT"/>
                <a:cs typeface="THJTAS+FAAOKF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百年美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的文化内涵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THJTAS+FAAOKF+ArialMT"/>
                <a:cs typeface="THJTAS+FAAOKF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百年美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表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THJTAS+FAAOKF+ArialMT"/>
                <a:cs typeface="THJTAS+FAAOKF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跨越百年的美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丽传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承与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THJTAS+FAAOKF+ArialMT"/>
                <a:cs typeface="THJTAS+FAAOKF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百年美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与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代社会的互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与影响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THJTAS+FAAOKF+ArialMT"/>
                <a:cs typeface="THJTAS+FAAOKF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程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A5B2"/>
                </a:solidFill>
                <a:latin typeface="PVUIDV+MS-UIGothic"/>
                <a:cs typeface="PVUIDV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VUIDV+MS-UIGothic"/>
                <a:cs typeface="PVUIDV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FSGJHK+SRECDT+MicrosoftYaHei-Bold"/>
                <a:cs typeface="FSGJHK+SRECD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3467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4200">
                <a:solidFill>
                  <a:srgbClr val="000000"/>
                </a:solidFill>
                <a:latin typeface="PVUIDV+MS-UIGothic"/>
                <a:cs typeface="PVUIDV+MS-UIGothic"/>
              </a:rPr>
              <a:t>言与背景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程介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00A5B2"/>
                </a:solidFill>
                <a:latin typeface="PVUIDV+MS-UIGothic"/>
                <a:cs typeface="PVUIDV+MS-UIGothic"/>
              </a:rPr>
              <a:t>程目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00A5B2"/>
                </a:solidFill>
                <a:latin typeface="PVUIDV+MS-UIGothic"/>
                <a:cs typeface="PVUIDV+MS-UIGothic"/>
              </a:rPr>
              <a:t>程内容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PVUIDV+MS-UIGothic"/>
                <a:cs typeface="PVUIDV+MS-UIGothic"/>
              </a:rPr>
              <a:t>授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00A5B2"/>
                </a:solidFill>
                <a:latin typeface="PVUIDV+MS-UIGothic"/>
                <a:cs typeface="PVUIDV+MS-UIGothic"/>
              </a:rPr>
              <a:t>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程的目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学生了解跨越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百年的美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与意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，掌握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的方法和技巧，提高学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美素养和文化修养。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程将涵盖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、文学、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史等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域，通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典作品和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案例，探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程将采用多媒体授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方式，</a:t>
            </a:r>
          </a:p>
          <a:p>
            <a:pPr marL="1143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PIEPLU+BNUJSQ+MicrosoftYaHei"/>
                <a:cs typeface="PIEPLU+BNUJSQ+MicrosoftYaHei"/>
              </a:rPr>
              <a:t>PPT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演示、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展示、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物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展示等多种手段，使学生能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加直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地了解和感受美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的魅力。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百年美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与意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2300" spc="23">
                <a:solidFill>
                  <a:srgbClr val="00A5B2"/>
                </a:solidFill>
                <a:latin typeface="PVUIDV+MS-UIGothic"/>
                <a:cs typeface="PVUIDV+MS-UIGothic"/>
              </a:rPr>
              <a:t>的定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是一个主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而又客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的概念，它既是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艺术创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造的重要元素，也是人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文明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展的重要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志。百年美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指的是那些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经过时间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仍然具有魅力和价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事物。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2300" spc="23">
                <a:solidFill>
                  <a:srgbClr val="00A5B2"/>
                </a:solidFill>
                <a:latin typeface="PVUIDV+MS-UIGothic"/>
                <a:cs typeface="PVUIDV+MS-UIGothic"/>
              </a:rPr>
              <a:t>的意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象，更是人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文明的精神追求和文化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承。欣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够让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更好地了解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史和文化，提高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造力，丰富精神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世界。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代背景与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史脉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2000" spc="15">
                <a:solidFill>
                  <a:srgbClr val="00A5B2"/>
                </a:solidFill>
                <a:latin typeface="PVUIDV+MS-UIGothic"/>
                <a:cs typeface="PVUIDV+MS-UIGothic"/>
              </a:rPr>
              <a:t>代背景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当前社会，随着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展和科技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步，人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于美的追求和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也在不断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化。同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，文化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遗产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的保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承也成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个全球性的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。因此，学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百年美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史和文化，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于我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把握当下和未来具有重要意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2000" spc="15">
                <a:solidFill>
                  <a:srgbClr val="00A5B2"/>
                </a:solidFill>
                <a:latin typeface="PVUIDV+MS-UIGothic"/>
                <a:cs typeface="PVUIDV+MS-UIGothic"/>
              </a:rPr>
              <a:t>史脉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从文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，从古代文学到当代流行文化，百年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涵盖了人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文化的多个方面和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期。通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史背景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和文化脉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，我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更加深入地理解美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的本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FSGJHK+SRECDT+MicrosoftYaHei-Bold"/>
                <a:cs typeface="FSGJHK+SRECD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PVUIDV+MS-UIGothic"/>
                <a:cs typeface="PVUIDV+MS-UIGothic"/>
              </a:rPr>
              <a:t>百年美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4200">
                <a:solidFill>
                  <a:srgbClr val="000000"/>
                </a:solidFill>
                <a:latin typeface="PVUIDV+MS-UIGothic"/>
                <a:cs typeface="PVUIDV+MS-UIGothic"/>
              </a:rPr>
              <a:t>的文化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1866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PVUIDV+MS-UIGothic"/>
                <a:cs typeface="PVUIDV+MS-UIGothic"/>
              </a:rPr>
              <a:t>内涵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文化中的美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丽观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SGJHK+SRECDT+MicrosoftYaHei-Bold"/>
                <a:cs typeface="FSGJHK+SRECD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SGJHK+SRECDT+MicrosoftYaHei-Bold"/>
                <a:cs typeface="FSGJHK+SRECD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SGJHK+SRECDT+MicrosoftYaHei-Bold"/>
                <a:cs typeface="FSGJHK+SRECD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PVUIDV+MS-UIGothic"/>
                <a:cs typeface="PVUIDV+MS-UIGothic"/>
              </a:rPr>
              <a:t>儒家思想影响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PVUIDV+MS-UIGothic"/>
                <a:cs typeface="PVUIDV+MS-UIGothic"/>
              </a:rPr>
              <a:t>道家思想影响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PVUIDV+MS-UIGothic"/>
                <a:cs typeface="PVUIDV+MS-UIGothic"/>
              </a:rPr>
              <a:t>佛家思想影响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儒家思想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是内在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美德与外在形象的和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个人的修养与道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德品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道家思想主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自然之美，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追求返璞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真、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顺应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自然，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在于内心的清澈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与自然的呈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佛家思想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心灵的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与升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真正的美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来自内心的善良与智慧。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百年美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的文化价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艺术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表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价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们创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作的源泉，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形式展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，提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升了人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史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2300" spc="23">
                <a:solidFill>
                  <a:srgbClr val="00A5B2"/>
                </a:solidFill>
                <a:latin typeface="PVUIDV+MS-UIGothic"/>
                <a:cs typeface="PVUIDV+MS-UIGothic"/>
              </a:rPr>
              <a:t>承价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代表了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史的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淀与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承，体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了民族文化的特色与魅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力，具有不可估量的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史价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社会教育价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一种文化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的思想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念、价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取向具有潜移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43470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默化的影响，起到了社会教育的作用。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美学原理在百年美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中的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00A5B2"/>
                </a:solidFill>
                <a:latin typeface="PVUIDV+MS-UIGothic"/>
                <a:cs typeface="PVUIDV+MS-UIGothic"/>
              </a:rPr>
              <a:t>称与均衡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3296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在百年美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称与均衡是常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的美学原理，如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建筑物的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称布局、园林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的平衡构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PVUIDV+MS-UIGothic"/>
                <a:cs typeface="PVUIDV+MS-UIGothic"/>
              </a:rPr>
              <a:t>比例与尺度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5487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比例与尺度在美学中具有重要地位，百年美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品、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等往往遵循黄金分割等比例关系，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造出和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PVUIDV+MS-UIGothic"/>
                <a:cs typeface="PVUIDV+MS-UIGothic"/>
              </a:rPr>
              <a:t>色彩与光影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4032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色彩与光影的运用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至关重要，百年美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画、雕塑、建筑等作品，通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巧妙的色彩搭配与光影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理，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造出丰富多彩的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FSGJHK+SRECDT+MicrosoftYaHei-Bold"/>
                <a:cs typeface="FSGJHK+SRECD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2101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PVUIDV+MS-UIGothic"/>
                <a:cs typeface="PVUIDV+MS-UIGothic"/>
              </a:rPr>
              <a:t>百年美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4200">
                <a:solidFill>
                  <a:srgbClr val="000000"/>
                </a:solidFill>
                <a:latin typeface="PVUIDV+MS-UIGothic"/>
                <a:cs typeface="PVUIDV+MS-UIGothic"/>
              </a:rPr>
              <a:t>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PVUIDV+MS-UIGothic"/>
                <a:cs typeface="PVUIDV+MS-UIGothic"/>
              </a:rPr>
              <a:t>表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画中的百年美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古典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绘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画的写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300">
                <a:solidFill>
                  <a:srgbClr val="00A5B2"/>
                </a:solidFill>
                <a:latin typeface="PVUIDV+MS-UIGothic"/>
                <a:cs typeface="PVUIDV+MS-UIGothic"/>
              </a:rPr>
              <a:t>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精准的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细腻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的色彩表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，呈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出人物和自然的真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代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绘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画的抽象美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运用夸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、抽象的手法，表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革与人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内心的复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东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西方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绘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画的融合美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西方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画技法，展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文化碰撞中的独特美感。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PVUIDV+MS-UIGothic"/>
                <a:cs typeface="PVUIDV+MS-UIGothic"/>
              </a:rPr>
              <a:t>文学中的百年美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诗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歌中的意境美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小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说</a:t>
            </a: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中的人物美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PVUIDV+MS-UIGothic"/>
                <a:cs typeface="PVUIDV+MS-UIGothic"/>
              </a:rPr>
              <a:t>散文中的思辨美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美的文字和深邃的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意境，抒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美好生活的向往与追求。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塑造丰富多彩的人物形象，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人性的光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辉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与美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史的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沧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桑巨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百年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史文化的思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考辨析，展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智慧的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VUIDV+MS-UIGothic"/>
                <a:cs typeface="PVUIDV+MS-UIGothic"/>
              </a:rPr>
              <a:t>独特魅力。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https://d.book118.com/316210221113010050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PVUIDV+MS-UIGothic</vt:lpstr>
      <vt:lpstr>SimSun</vt:lpstr>
      <vt:lpstr>THJTAS+FAAOKF+ArialMT</vt:lpstr>
      <vt:lpstr>Times New Roman</vt:lpstr>
      <vt:lpstr>PIEPLU+BNUJSQ+MicrosoftYaHei</vt:lpstr>
      <vt:lpstr>FSGJHK+SRECDT+MicrosoftYaHei-Bold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2024-09-15T16:59:54.988</cp:lastPrinted>
  <dcterms:created xsi:type="dcterms:W3CDTF">2024-09-15T08:59:55Z</dcterms:created>
  <dcterms:modified xsi:type="dcterms:W3CDTF">2024-09-15T08:59:56Z</dcterms:modified>
</cp:coreProperties>
</file>