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299F5-C8C7-4A22-BE30-BCC3337C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DE283-3CE1-4973-9E91-1E5B61C48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0FEED-6CEC-41FA-AC15-177533F8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CD060-C512-4100-89D4-144C0503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56DB5-7A2F-416F-89F7-56C78CAD3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F9DC2-E582-43AF-8793-75EE7FF67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B8D42-3D98-4BE9-95C4-4D236B2C5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11F2F-977B-4C49-A5EB-41C1A84F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0665F-B7CC-49F2-BF9B-DF2D29DA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2795D-07B2-4B9B-9F23-0C434E163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7D259-E177-4AF6-AF12-89F834212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第二级</a:t>
            </a:r>
          </a:p>
          <a:p>
            <a:pPr lvl="2"/>
            <a:r>
              <a:rPr lang="zh-CN" altLang="en-US">
                <a:sym typeface="+mn-ea"/>
              </a:rPr>
              <a:t>第三级</a:t>
            </a:r>
          </a:p>
          <a:p>
            <a:pPr lvl="3"/>
            <a:r>
              <a:rPr lang="zh-CN" altLang="en-US">
                <a:sym typeface="+mn-ea"/>
              </a:rPr>
              <a:t>第四级</a:t>
            </a:r>
          </a:p>
          <a:p>
            <a:pPr lvl="4"/>
            <a:r>
              <a:rPr lang="zh-CN" altLang="en-US">
                <a:sym typeface="+mn-ea"/>
              </a:rPr>
              <a:t>第五级</a:t>
            </a: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2023/12/17</a:t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15" r:id="rId2"/>
    <p:sldLayoutId id="2147491416" r:id="rId3"/>
    <p:sldLayoutId id="2147491417" r:id="rId4"/>
    <p:sldLayoutId id="2147491418" r:id="rId5"/>
    <p:sldLayoutId id="2147491419" r:id="rId6"/>
    <p:sldLayoutId id="2147491420" r:id="rId7"/>
    <p:sldLayoutId id="2147491421" r:id="rId8"/>
    <p:sldLayoutId id="2147491422" r:id="rId9"/>
    <p:sldLayoutId id="2147491423" r:id="rId10"/>
    <p:sldLayoutId id="214749142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3123411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优质客户服务培训</a:t>
            </a:r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客户服务的重要性</a:t>
            </a: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客户服务技巧</a:t>
            </a: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客户服务流程</a:t>
            </a: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客户服务培训计划</a:t>
            </a: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客户服务案例分析</a:t>
            </a: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客户服务的重要性</a:t>
            </a:r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客户满意度对业务的影响</a:t>
            </a:r>
          </a:p>
        </p:txBody>
      </p:sp>
      <p:sp>
        <p:nvSpPr>
          <p:cNvPr id="10489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0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提高客户满意度有助于增加市场份额</a:t>
            </a:r>
          </a:p>
        </p:txBody>
      </p:sp>
      <p:sp>
        <p:nvSpPr>
          <p:cNvPr id="10490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客户满意度与业务增长密切相关</a:t>
            </a:r>
          </a:p>
        </p:txBody>
      </p:sp>
      <p:sp>
        <p:nvSpPr>
          <p:cNvPr id="10490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客户满意度对口碑传播和品牌形象的影响</a:t>
            </a:r>
          </a:p>
        </p:txBody>
      </p:sp>
      <p:sp>
        <p:nvSpPr>
          <p:cNvPr id="104901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提高客户满意度有助于降低客户流失率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优质客户服务的定义</a:t>
            </a:r>
          </a:p>
        </p:txBody>
      </p:sp>
      <p:sp>
        <p:nvSpPr>
          <p:cNvPr id="10490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满足客户需求</a:t>
            </a:r>
          </a:p>
        </p:txBody>
      </p:sp>
      <p:sp>
        <p:nvSpPr>
          <p:cNvPr id="10490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关注客户体验</a:t>
            </a:r>
          </a:p>
        </p:txBody>
      </p:sp>
      <p:sp>
        <p:nvSpPr>
          <p:cNvPr id="10490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提供个性化服务</a:t>
            </a:r>
          </a:p>
        </p:txBody>
      </p:sp>
      <p:sp>
        <p:nvSpPr>
          <p:cNvPr id="1049072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积极解决问题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客户服务的重要性</a:t>
            </a:r>
          </a:p>
        </p:txBody>
      </p:sp>
      <p:sp>
        <p:nvSpPr>
          <p:cNvPr id="104911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增加客户回头率</a:t>
            </a:r>
          </a:p>
        </p:txBody>
      </p:sp>
      <p:sp>
        <p:nvSpPr>
          <p:cNvPr id="104913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提升企业形象和品牌价值</a:t>
            </a:r>
          </a:p>
        </p:txBody>
      </p:sp>
      <p:sp>
        <p:nvSpPr>
          <p:cNvPr id="104913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提高客户满意度和忠诚度</a:t>
            </a:r>
          </a:p>
        </p:txBody>
      </p:sp>
      <p:sp>
        <p:nvSpPr>
          <p:cNvPr id="104913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降低客户流失率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客户服务技巧</a:t>
            </a:r>
          </a:p>
        </p:txBody>
      </p:sp>
      <p:sp>
        <p:nvSpPr>
          <p:cNvPr id="10491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有效沟通技巧</a:t>
            </a:r>
          </a:p>
        </p:txBody>
      </p:sp>
      <p:sp>
        <p:nvSpPr>
          <p:cNvPr id="1049248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倾听：认真听取客户的需求和意见</a:t>
            </a:r>
          </a:p>
        </p:txBody>
      </p:sp>
      <p:sp>
        <p:nvSpPr>
          <p:cNvPr id="1049254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表达：清晰明了地表达自己的观点和意见</a:t>
            </a:r>
          </a:p>
        </p:txBody>
      </p:sp>
      <p:sp>
        <p:nvSpPr>
          <p:cNvPr id="1049260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情绪管理：保持冷静，避免情绪化，确保沟通氛围平和</a:t>
            </a:r>
          </a:p>
        </p:txBody>
      </p:sp>
      <p:sp>
        <p:nvSpPr>
          <p:cNvPr id="1049266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建立信任：用诚实、公正的态度赢得客户的信任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倾听与理解客户需求</a:t>
            </a:r>
          </a:p>
        </p:txBody>
      </p:sp>
      <p:sp>
        <p:nvSpPr>
          <p:cNvPr id="104930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沟通方式：采用开放式和引导式问题，鼓励客户表达自己的想法和感受</a:t>
            </a:r>
          </a:p>
        </p:txBody>
      </p:sp>
      <p:sp>
        <p:nvSpPr>
          <p:cNvPr id="1049314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倾听技巧：全神贯注地倾听客户讲话，不要打断或过早提出建议</a:t>
            </a: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理解需求：深入了解客户的需求和期望，确保准确把握其需求</a:t>
            </a:r>
          </a:p>
        </p:txBody>
      </p:sp>
      <p:sp>
        <p:nvSpPr>
          <p:cNvPr id="104933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反馈与改进：及时给予客户反馈，并针对不足之处进行改进和提升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积极回应与解决问题</a:t>
            </a:r>
          </a:p>
        </p:txBody>
      </p:sp>
      <p:sp>
        <p:nvSpPr>
          <p:cNvPr id="104937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及时回应客户需求，展现专业素养</a:t>
            </a:r>
          </a:p>
        </p:txBody>
      </p:sp>
      <p:sp>
        <p:nvSpPr>
          <p:cNvPr id="1049374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主动沟通，了解客户问题并积极解决</a:t>
            </a:r>
          </a:p>
        </p:txBody>
      </p:sp>
      <p:sp>
        <p:nvSpPr>
          <p:cNvPr id="104937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保持耐心和礼貌，避免与客户产生冲突</a:t>
            </a:r>
          </a:p>
        </p:txBody>
      </p:sp>
      <p:sp>
        <p:nvSpPr>
          <p:cNvPr id="104937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不断学习和提升自己的服务水平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保持礼貌与专业形象</a:t>
            </a:r>
          </a:p>
        </p:txBody>
      </p:sp>
      <p:sp>
        <p:nvSpPr>
          <p:cNvPr id="104941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仪容仪表：保持整洁、得体的仪容仪表，展现专业形象</a:t>
            </a:r>
          </a:p>
        </p:txBody>
      </p:sp>
      <p:sp>
        <p:nvSpPr>
          <p:cNvPr id="104943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沟通技巧：掌握有效的沟通技巧，与客户建立良好的沟通关系</a:t>
            </a:r>
          </a:p>
        </p:txBody>
      </p:sp>
      <p:sp>
        <p:nvSpPr>
          <p:cNvPr id="104943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礼貌用语：使用“您好”、“谢谢”、“不客气”等礼貌用语，展现良好的服务态度</a:t>
            </a:r>
          </a:p>
        </p:txBody>
      </p:sp>
      <p:sp>
        <p:nvSpPr>
          <p:cNvPr id="104943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微笑服务：保持微笑，让客户感受到热情和友善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客户服务流程</a:t>
            </a:r>
          </a:p>
        </p:txBody>
      </p:sp>
      <p:sp>
        <p:nvSpPr>
          <p:cNvPr id="10494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接待客户流程</a:t>
            </a:r>
          </a:p>
        </p:txBody>
      </p:sp>
      <p:sp>
        <p:nvSpPr>
          <p:cNvPr id="1049548" name="对角圆角矩形 15"/>
          <p:cNvSpPr/>
          <p:nvPr>
            <p:custDataLst>
              <p:tags r:id="rId2"/>
            </p:custDataLst>
          </p:nvPr>
        </p:nvSpPr>
        <p:spPr>
          <a:xfrm>
            <a:off x="1224154" y="347135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对角圆角矩形 16"/>
          <p:cNvSpPr/>
          <p:nvPr>
            <p:custDataLst>
              <p:tags r:id="rId3"/>
            </p:custDataLst>
          </p:nvPr>
        </p:nvSpPr>
        <p:spPr>
          <a:xfrm>
            <a:off x="1224154" y="333839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直角三角形 17"/>
          <p:cNvSpPr/>
          <p:nvPr>
            <p:custDataLst>
              <p:tags r:id="rId4"/>
            </p:custDataLst>
          </p:nvPr>
        </p:nvSpPr>
        <p:spPr>
          <a:xfrm>
            <a:off x="1751373" y="3339052"/>
            <a:ext cx="79381" cy="13230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文本框 27"/>
          <p:cNvSpPr txBox="1"/>
          <p:nvPr>
            <p:custDataLst>
              <p:tags r:id="rId5"/>
            </p:custDataLst>
          </p:nvPr>
        </p:nvSpPr>
        <p:spPr>
          <a:xfrm>
            <a:off x="1785771" y="348127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提供解决方案：根据客户需求，提供相应的解决方案</a:t>
            </a:r>
          </a:p>
        </p:txBody>
      </p:sp>
      <p:sp>
        <p:nvSpPr>
          <p:cNvPr id="1049556" name="对角圆角矩形 52"/>
          <p:cNvSpPr/>
          <p:nvPr>
            <p:custDataLst>
              <p:tags r:id="rId6"/>
            </p:custDataLst>
          </p:nvPr>
        </p:nvSpPr>
        <p:spPr>
          <a:xfrm>
            <a:off x="1224154" y="142201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对角圆角矩形 53"/>
          <p:cNvSpPr/>
          <p:nvPr>
            <p:custDataLst>
              <p:tags r:id="rId7"/>
            </p:custDataLst>
          </p:nvPr>
        </p:nvSpPr>
        <p:spPr>
          <a:xfrm>
            <a:off x="1224154" y="128905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直角三角形 54"/>
          <p:cNvSpPr/>
          <p:nvPr>
            <p:custDataLst>
              <p:tags r:id="rId8"/>
            </p:custDataLst>
          </p:nvPr>
        </p:nvSpPr>
        <p:spPr>
          <a:xfrm>
            <a:off x="1751373" y="1289712"/>
            <a:ext cx="79381" cy="13230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文本框 56"/>
          <p:cNvSpPr txBox="1"/>
          <p:nvPr>
            <p:custDataLst>
              <p:tags r:id="rId9"/>
            </p:custDataLst>
          </p:nvPr>
        </p:nvSpPr>
        <p:spPr>
          <a:xfrm>
            <a:off x="1785771" y="1425320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问候客户：热情友好地向客户打招呼</a:t>
            </a:r>
          </a:p>
        </p:txBody>
      </p:sp>
      <p:sp>
        <p:nvSpPr>
          <p:cNvPr id="1049564" name="对角圆角矩形 5"/>
          <p:cNvSpPr/>
          <p:nvPr>
            <p:custDataLst>
              <p:tags r:id="rId10"/>
            </p:custDataLst>
          </p:nvPr>
        </p:nvSpPr>
        <p:spPr>
          <a:xfrm>
            <a:off x="1224154" y="244668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对角圆角矩形 6"/>
          <p:cNvSpPr/>
          <p:nvPr>
            <p:custDataLst>
              <p:tags r:id="rId11"/>
            </p:custDataLst>
          </p:nvPr>
        </p:nvSpPr>
        <p:spPr>
          <a:xfrm>
            <a:off x="1224154" y="231372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直角三角形 7"/>
          <p:cNvSpPr/>
          <p:nvPr>
            <p:custDataLst>
              <p:tags r:id="rId12"/>
            </p:custDataLst>
          </p:nvPr>
        </p:nvSpPr>
        <p:spPr>
          <a:xfrm>
            <a:off x="1751373" y="2314382"/>
            <a:ext cx="79381" cy="13230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文本框 8"/>
          <p:cNvSpPr txBox="1"/>
          <p:nvPr>
            <p:custDataLst>
              <p:tags r:id="rId13"/>
            </p:custDataLst>
          </p:nvPr>
        </p:nvSpPr>
        <p:spPr>
          <a:xfrm>
            <a:off x="1785771" y="245660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了解需求：询问客户的需求和问题，并记录下来</a:t>
            </a:r>
          </a:p>
        </p:txBody>
      </p:sp>
      <p:sp>
        <p:nvSpPr>
          <p:cNvPr id="1049572" name="对角圆角矩形 9"/>
          <p:cNvSpPr/>
          <p:nvPr>
            <p:custDataLst>
              <p:tags r:id="rId14"/>
            </p:custDataLst>
          </p:nvPr>
        </p:nvSpPr>
        <p:spPr>
          <a:xfrm>
            <a:off x="1224154" y="449602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对角圆角矩形 10"/>
          <p:cNvSpPr/>
          <p:nvPr>
            <p:custDataLst>
              <p:tags r:id="rId15"/>
            </p:custDataLst>
          </p:nvPr>
        </p:nvSpPr>
        <p:spPr>
          <a:xfrm>
            <a:off x="1224154" y="436306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直角三角形 11"/>
          <p:cNvSpPr/>
          <p:nvPr>
            <p:custDataLst>
              <p:tags r:id="rId16"/>
            </p:custDataLst>
          </p:nvPr>
        </p:nvSpPr>
        <p:spPr>
          <a:xfrm>
            <a:off x="1751373" y="4363722"/>
            <a:ext cx="79381" cy="13230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文本框 12"/>
          <p:cNvSpPr txBox="1"/>
          <p:nvPr>
            <p:custDataLst>
              <p:tags r:id="rId17"/>
            </p:custDataLst>
          </p:nvPr>
        </p:nvSpPr>
        <p:spPr>
          <a:xfrm>
            <a:off x="1785771" y="450594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确认解决方案：与客户确认解决方案，确保双方达成共识</a:t>
            </a:r>
          </a:p>
        </p:txBody>
      </p:sp>
      <p:sp>
        <p:nvSpPr>
          <p:cNvPr id="1049580" name="对角圆角矩形 14"/>
          <p:cNvSpPr/>
          <p:nvPr>
            <p:custDataLst>
              <p:tags r:id="rId18"/>
            </p:custDataLst>
          </p:nvPr>
        </p:nvSpPr>
        <p:spPr>
          <a:xfrm>
            <a:off x="1224154" y="552069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对角圆角矩形 18"/>
          <p:cNvSpPr/>
          <p:nvPr>
            <p:custDataLst>
              <p:tags r:id="rId19"/>
            </p:custDataLst>
          </p:nvPr>
        </p:nvSpPr>
        <p:spPr>
          <a:xfrm>
            <a:off x="1224154" y="538773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直角三角形 19"/>
          <p:cNvSpPr/>
          <p:nvPr>
            <p:custDataLst>
              <p:tags r:id="rId20"/>
            </p:custDataLst>
          </p:nvPr>
        </p:nvSpPr>
        <p:spPr>
          <a:xfrm>
            <a:off x="1751373" y="5388392"/>
            <a:ext cx="79381" cy="132301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文本框 20"/>
          <p:cNvSpPr txBox="1"/>
          <p:nvPr>
            <p:custDataLst>
              <p:tags r:id="rId21"/>
            </p:custDataLst>
          </p:nvPr>
        </p:nvSpPr>
        <p:spPr>
          <a:xfrm>
            <a:off x="1785771" y="553061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结束接待：感谢客户来访，并送别客户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处理投诉流程</a:t>
            </a:r>
          </a:p>
        </p:txBody>
      </p:sp>
      <p:sp>
        <p:nvSpPr>
          <p:cNvPr id="1049622" name="正文"/>
          <p:cNvSpPr txBox="1"/>
          <p:nvPr>
            <p:custDataLst>
              <p:tags r:id="rId2"/>
            </p:custDataLst>
          </p:nvPr>
        </p:nvSpPr>
        <p:spPr>
          <a:xfrm>
            <a:off x="2744748" y="1289050"/>
            <a:ext cx="6696154" cy="8852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倾听客户投诉：认真听取客户的投诉，了解具体情况</a:t>
            </a:r>
          </a:p>
        </p:txBody>
      </p:sp>
      <p:sp>
        <p:nvSpPr>
          <p:cNvPr id="1049624" name="正文"/>
          <p:cNvSpPr txBox="1"/>
          <p:nvPr>
            <p:custDataLst>
              <p:tags r:id="rId3"/>
            </p:custDataLst>
          </p:nvPr>
        </p:nvSpPr>
        <p:spPr>
          <a:xfrm>
            <a:off x="2744748" y="2307898"/>
            <a:ext cx="6696154" cy="8852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道歉与安抚：向客户表示歉意，并安抚其情绪</a:t>
            </a:r>
          </a:p>
        </p:txBody>
      </p:sp>
      <p:sp>
        <p:nvSpPr>
          <p:cNvPr id="1049626" name="正文"/>
          <p:cNvSpPr txBox="1"/>
          <p:nvPr>
            <p:custDataLst>
              <p:tags r:id="rId4"/>
            </p:custDataLst>
          </p:nvPr>
        </p:nvSpPr>
        <p:spPr>
          <a:xfrm>
            <a:off x="2744748" y="3326746"/>
            <a:ext cx="6696154" cy="8852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分析问题原因：调查问题产生的原因，明确责任归属</a:t>
            </a:r>
          </a:p>
        </p:txBody>
      </p:sp>
      <p:sp>
        <p:nvSpPr>
          <p:cNvPr id="1049628" name="正文"/>
          <p:cNvSpPr txBox="1"/>
          <p:nvPr>
            <p:custDataLst>
              <p:tags r:id="rId5"/>
            </p:custDataLst>
          </p:nvPr>
        </p:nvSpPr>
        <p:spPr>
          <a:xfrm>
            <a:off x="2744748" y="4345594"/>
            <a:ext cx="6696154" cy="8852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提出解决方案：根据问题原因，提出合理的解决方案</a:t>
            </a:r>
          </a:p>
        </p:txBody>
      </p:sp>
      <p:sp>
        <p:nvSpPr>
          <p:cNvPr id="1049630" name="正文"/>
          <p:cNvSpPr txBox="1"/>
          <p:nvPr>
            <p:custDataLst>
              <p:tags r:id="rId6"/>
            </p:custDataLst>
          </p:nvPr>
        </p:nvSpPr>
        <p:spPr>
          <a:xfrm>
            <a:off x="2744748" y="5364442"/>
            <a:ext cx="6696154" cy="8852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跟进与反馈：对解决方案进行跟进，并及时向客户反馈处理结果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https://d.book118.com/316231234112010030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优质客户服务培训</vt:lpstr>
      <vt:lpstr>目录</vt:lpstr>
      <vt:lpstr>单击添加文档标题</vt:lpstr>
      <vt:lpstr>客户服务的重要性</vt:lpstr>
      <vt:lpstr>客户满意度对业务的影响</vt:lpstr>
      <vt:lpstr>优质客户服务的定义</vt:lpstr>
      <vt:lpstr>客户服务的重要性</vt:lpstr>
      <vt:lpstr>客户服务技巧</vt:lpstr>
      <vt:lpstr>有效沟通技巧</vt:lpstr>
      <vt:lpstr>倾听与理解客户需求</vt:lpstr>
      <vt:lpstr>积极回应与解决问题</vt:lpstr>
      <vt:lpstr>保持礼貌与专业形象</vt:lpstr>
      <vt:lpstr>客户服务流程</vt:lpstr>
      <vt:lpstr>接待客户流程</vt:lpstr>
      <vt:lpstr>处理投诉流程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2024-08-28T12:49:47.340</cp:lastPrinted>
  <dcterms:created xsi:type="dcterms:W3CDTF">2024-08-28T04:49:47Z</dcterms:created>
  <dcterms:modified xsi:type="dcterms:W3CDTF">2024-08-28T04:49:49Z</dcterms:modified>
</cp:coreProperties>
</file>