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BRRGLK+MS-UIGothic"/>
      <p:regular r:id="rId15"/>
    </p:embeddedFont>
    <p:embeddedFont>
      <p:font typeface="JANNVJ+CBLLTD+Arial-BoldMT"/>
      <p:regular r:id="rId16"/>
    </p:embeddedFont>
    <p:embeddedFont>
      <p:font typeface="APVTMG+LBLRTD+MicrosoftYaHei"/>
      <p:regular r:id="rId17"/>
    </p:embeddedFont>
    <p:embeddedFont>
      <p:font typeface="QUFVIU+BWINEG+MicrosoftYaHei-Bold"/>
      <p:regular r:id="rId18"/>
    </p:embeddedFont>
    <p:embeddedFont>
      <p:font typeface="VABOJR+RBLQCP+ArialMT"/>
      <p:regular r:id="rId19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font" Target="fonts/font5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CCBD0C-87DA-4B73-ADC8-F3C2573D5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CA1F3D-F3E3-46DA-B6B8-D1B26ACF8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CB2BCC-57EB-40CA-801C-84AA7E309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5CA902-1C36-4AB8-A9F3-C0A159DCF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998A60-EBF6-40CA-AE23-A10694B6C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3D4B98-24B8-450D-B94E-FF032A5ED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0FA39C-8AB0-40BF-BC7F-2751EDBC9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F2B03D-BF16-494E-8644-8E84D6FA7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2721D1-9930-4FAA-9954-BFAEF6D71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F986B3-7E69-440E-B01A-819583461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FDAE36-C1D0-49C0-BADD-A40AB31BA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241154022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85825" y="1368564"/>
            <a:ext cx="40862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485077"/>
                </a:solidFill>
                <a:latin typeface="BRRGLK+MS-UIGothic"/>
                <a:cs typeface="BRRGLK+MS-UIGothic"/>
              </a:rPr>
              <a:t>第三方控理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5825" y="2274073"/>
            <a:ext cx="66008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485077"/>
                </a:solidFill>
                <a:latin typeface="BRRGLK+MS-UIGothic"/>
                <a:cs typeface="BRRGLK+MS-UIGothic"/>
              </a:rPr>
              <a:t>平台介解决方案中心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2140" y="2138771"/>
            <a:ext cx="2786806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485077"/>
                </a:solidFill>
                <a:latin typeface="JANNVJ+CBLLTD+Arial-BoldMT"/>
                <a:cs typeface="JANNVJ+CBLLTD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92140" y="3591282"/>
            <a:ext cx="2000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85077"/>
                </a:solidFill>
                <a:latin typeface="BRRGLK+MS-UIGothic"/>
                <a:cs typeface="BRRGLK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BRRGLK+MS-UIGothic"/>
                <a:cs typeface="BRRGLK+MS-UIGothic"/>
              </a:rPr>
              <a:t>目的和背景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77289" y="223557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RRGLK+MS-UIGothic"/>
                <a:cs typeface="BRRGLK+MS-UIGothic"/>
              </a:rPr>
              <a:t>随着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视频监</a:t>
            </a:r>
            <a:r>
              <a:rPr sz="1500">
                <a:solidFill>
                  <a:srgbClr val="FFFDFD"/>
                </a:solidFill>
                <a:latin typeface="BRRGLK+MS-UIGothic"/>
                <a:cs typeface="BRRGLK+MS-UIGothic"/>
              </a:rPr>
              <a:t>控技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BRRGLK+MS-UIGothic"/>
                <a:cs typeface="BRRGLK+MS-UIGothic"/>
              </a:rPr>
              <a:t>的不断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BRRGLK+MS-UIGothic"/>
                <a:cs typeface="BRRGLK+MS-UIGothic"/>
              </a:rPr>
              <a:t>展，越来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RRGLK+MS-UIGothic"/>
                <a:cs typeface="BRRGLK+MS-UIGothic"/>
              </a:rPr>
              <a:t>越多的企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BRRGLK+MS-UIGothic"/>
                <a:cs typeface="BRRGLK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DFD"/>
                </a:solidFill>
                <a:latin typeface="BRRGLK+MS-UIGothic"/>
                <a:cs typeface="BRRGLK+MS-UIGothic"/>
              </a:rPr>
              <a:t>开始采用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视频监</a:t>
            </a:r>
            <a:r>
              <a:rPr sz="1500">
                <a:solidFill>
                  <a:srgbClr val="FFFDFD"/>
                </a:solidFill>
                <a:latin typeface="BRRGLK+MS-UIGothic"/>
                <a:cs typeface="BRRGLK+MS-UIGothic"/>
              </a:rPr>
              <a:t>控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RRGLK+MS-UIGothic"/>
                <a:cs typeface="BRRGLK+MS-UIGothic"/>
              </a:rPr>
              <a:t>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BRRGLK+MS-UIGothic"/>
                <a:cs typeface="BRRGLK+MS-UIGothic"/>
              </a:rPr>
              <a:t>来保障安全、提高效率和管理。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66709" y="2235572"/>
            <a:ext cx="35770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BRRGLK+MS-UIGothic"/>
                <a:cs typeface="BRRGLK+MS-UIGothic"/>
              </a:rPr>
              <a:t>了解决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DFD"/>
                </a:solidFill>
                <a:latin typeface="BRRGLK+MS-UIGothic"/>
                <a:cs typeface="BRRGLK+MS-UIGothic"/>
              </a:rPr>
              <a:t>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DFD"/>
                </a:solidFill>
                <a:latin typeface="BRRGLK+MS-UIGothic"/>
                <a:cs typeface="BRRGLK+MS-UIGothic"/>
              </a:rPr>
              <a:t>，第三方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视频监</a:t>
            </a:r>
            <a:r>
              <a:rPr sz="1500">
                <a:solidFill>
                  <a:srgbClr val="FFFDFD"/>
                </a:solidFill>
                <a:latin typeface="BRRGLK+MS-UIGothic"/>
                <a:cs typeface="BRRGLK+MS-UIGothic"/>
              </a:rPr>
              <a:t>控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RRGLK+MS-UIGothic"/>
                <a:cs typeface="BRRGLK+MS-UIGothic"/>
              </a:rPr>
              <a:t>管理平台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BRRGLK+MS-UIGothic"/>
                <a:cs typeface="BRRGLK+MS-UIGothic"/>
              </a:rPr>
              <a:t>运而生，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BRRGLK+MS-UIGothic"/>
                <a:cs typeface="BRRGLK+MS-UIGothic"/>
              </a:rPr>
              <a:t>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BRRGLK+MS-UIGothic"/>
                <a:cs typeface="BRRGLK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DFD"/>
                </a:solidFill>
                <a:latin typeface="BRRGLK+MS-UIGothic"/>
                <a:cs typeface="BRRGLK+MS-UIGothic"/>
              </a:rPr>
              <a:t>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RRGLK+MS-UIGothic"/>
                <a:cs typeface="BRRGLK+MS-UIGothic"/>
              </a:rPr>
              <a:t>供更加全面、高效和安全的管理服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BRRGLK+MS-UIGothic"/>
                <a:cs typeface="BRRGLK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72000" y="4379333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RRGLK+MS-UIGothic"/>
                <a:cs typeface="BRRGLK+MS-UIGothic"/>
              </a:rPr>
              <a:t>然而，随着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视频监</a:t>
            </a:r>
            <a:r>
              <a:rPr sz="1500">
                <a:solidFill>
                  <a:srgbClr val="FFFDFD"/>
                </a:solidFill>
                <a:latin typeface="BRRGLK+MS-UIGothic"/>
                <a:cs typeface="BRRGLK+MS-UIGothic"/>
              </a:rPr>
              <a:t>控系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BRRGLK+MS-UIGothic"/>
                <a:cs typeface="BRRGLK+MS-UIGothic"/>
              </a:rPr>
              <a:t>的普及，也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RRGLK+MS-UIGothic"/>
                <a:cs typeface="BRRGLK+MS-UIGothic"/>
              </a:rPr>
              <a:t>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BRRGLK+MS-UIGothic"/>
                <a:cs typeface="BRRGLK+MS-UIGothic"/>
              </a:rPr>
              <a:t>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许</a:t>
            </a:r>
            <a:r>
              <a:rPr sz="1500">
                <a:solidFill>
                  <a:srgbClr val="FFFDFD"/>
                </a:solidFill>
                <a:latin typeface="BRRGLK+MS-UIGothic"/>
                <a:cs typeface="BRRGLK+MS-UIGothic"/>
              </a:rPr>
              <a:t>多管理和使用上的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DFD"/>
                </a:solidFill>
                <a:latin typeface="BRRGLK+MS-UIGothic"/>
                <a:cs typeface="BRRGLK+MS-UIGothic"/>
              </a:rPr>
              <a:t>，如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视频</a:t>
            </a:r>
            <a:r>
              <a:rPr sz="1500">
                <a:solidFill>
                  <a:srgbClr val="FFFDFD"/>
                </a:solidFill>
                <a:latin typeface="BRRGLK+MS-UIGothic"/>
                <a:cs typeface="BRRGLK+MS-UIGothic"/>
              </a:rPr>
              <a:t>数据的安全性、存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储</a:t>
            </a:r>
            <a:r>
              <a:rPr sz="1500">
                <a:solidFill>
                  <a:srgbClr val="FFFDFD"/>
                </a:solidFill>
                <a:latin typeface="BRRGLK+MS-UIGothic"/>
                <a:cs typeface="BRRGLK+MS-UIGothic"/>
              </a:rPr>
              <a:t>和管理等。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BRRGLK+MS-UIGothic"/>
                <a:cs typeface="BRRGLK+MS-UIGothic"/>
              </a:rPr>
              <a:t>解决方案中心概述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8131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RRGLK+MS-UIGothic"/>
                <a:cs typeface="BRRGLK+MS-UIGothic"/>
              </a:rPr>
              <a:t>解决方案中心是第三方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视频监</a:t>
            </a:r>
            <a:r>
              <a:rPr sz="1500">
                <a:solidFill>
                  <a:srgbClr val="FFFFFF"/>
                </a:solidFill>
                <a:latin typeface="BRRGLK+MS-UIGothic"/>
                <a:cs typeface="BRRGLK+MS-UIGothic"/>
              </a:rPr>
              <a:t>控管理平台的核心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FFF"/>
                </a:solidFill>
                <a:latin typeface="BRRGLK+MS-UIGothic"/>
                <a:cs typeface="BRRGLK+MS-UIGothic"/>
              </a:rPr>
              <a:t>成部分，旨在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BRRGLK+MS-UIGothic"/>
                <a:cs typeface="BRRGLK+MS-UIGothic"/>
              </a:rPr>
              <a:t>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BRRGLK+MS-UIGothic"/>
                <a:cs typeface="BRRGLK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FFF"/>
                </a:solidFill>
                <a:latin typeface="BRRGLK+MS-UIGothic"/>
                <a:cs typeface="BRRGLK+MS-UIGothic"/>
              </a:rPr>
              <a:t>提供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81400" y="2054597"/>
            <a:ext cx="1936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RRGLK+MS-UIGothic"/>
                <a:cs typeface="BRRGLK+MS-UIGothic"/>
              </a:rPr>
              <a:t>一站式的解决方案。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8314" y="3434452"/>
            <a:ext cx="7592317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RRGLK+MS-UIGothic"/>
                <a:cs typeface="BRRGLK+MS-UIGothic"/>
              </a:rPr>
              <a:t>解决方案中心涵盖了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视频监</a:t>
            </a:r>
            <a:r>
              <a:rPr sz="1500">
                <a:solidFill>
                  <a:srgbClr val="FFFFFF"/>
                </a:solidFill>
                <a:latin typeface="BRRGLK+MS-UIGothic"/>
                <a:cs typeface="BRRGLK+MS-UIGothic"/>
              </a:rPr>
              <a:t>控系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BRRGLK+MS-UIGothic"/>
                <a:cs typeface="BRRGLK+MS-UIGothic"/>
              </a:rPr>
              <a:t>的各个方面，包括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视频</a:t>
            </a:r>
            <a:r>
              <a:rPr sz="1500">
                <a:solidFill>
                  <a:srgbClr val="FFFFFF"/>
                </a:solidFill>
                <a:latin typeface="BRRGLK+MS-UIGothic"/>
                <a:cs typeface="BRRGLK+MS-UIGothic"/>
              </a:rPr>
              <a:t>采集、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传输</a:t>
            </a:r>
            <a:r>
              <a:rPr sz="1500">
                <a:solidFill>
                  <a:srgbClr val="FFFFFF"/>
                </a:solidFill>
                <a:latin typeface="BRRGLK+MS-UIGothic"/>
                <a:cs typeface="BRRGLK+MS-UIGothic"/>
              </a:rPr>
              <a:t>、存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储</a:t>
            </a:r>
            <a:r>
              <a:rPr sz="1500">
                <a:solidFill>
                  <a:srgbClr val="FFFFFF"/>
                </a:solidFill>
                <a:latin typeface="BRRGLK+MS-UIGothic"/>
                <a:cs typeface="BRRGLK+MS-UIGothic"/>
              </a:rPr>
              <a:t>、管理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RRGLK+MS-UIGothic"/>
                <a:cs typeface="BRRGLK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BRRGLK+MS-UIGothic"/>
                <a:cs typeface="BRRGLK+MS-UIGothic"/>
              </a:rPr>
              <a:t>用等，能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够满</a:t>
            </a:r>
            <a:r>
              <a:rPr sz="1500">
                <a:solidFill>
                  <a:srgbClr val="FFFFFF"/>
                </a:solidFill>
                <a:latin typeface="BRRGLK+MS-UIGothic"/>
                <a:cs typeface="BRRGLK+MS-UIGothic"/>
              </a:rPr>
              <a:t>足不同行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BRRGLK+MS-UIGothic"/>
                <a:cs typeface="BRRGLK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BRRGLK+MS-UIGothic"/>
                <a:cs typeface="BRRGLK+MS-UIGothic"/>
              </a:rPr>
              <a:t>景的需求。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587115" y="5056243"/>
            <a:ext cx="773950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RRGLK+MS-UIGothic"/>
                <a:cs typeface="BRRGLK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BRRGLK+MS-UIGothic"/>
                <a:cs typeface="BRRGLK+MS-UIGothic"/>
              </a:rPr>
              <a:t>解决方案中心，企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BRRGLK+MS-UIGothic"/>
                <a:cs typeface="BRRGLK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FFF"/>
                </a:solidFill>
                <a:latin typeface="BRRGLK+MS-UIGothic"/>
                <a:cs typeface="BRRGLK+MS-UIGothic"/>
              </a:rPr>
              <a:t>可以更加便捷地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FFFFFF"/>
                </a:solidFill>
                <a:latin typeface="BRRGLK+MS-UIGothic"/>
                <a:cs typeface="BRRGLK+MS-UIGothic"/>
              </a:rPr>
              <a:t>取到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FFFFFF"/>
                </a:solidFill>
                <a:latin typeface="BRRGLK+MS-UIGothic"/>
                <a:cs typeface="BRRGLK+MS-UIGothic"/>
              </a:rPr>
              <a:t>的技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BRRGLK+MS-UIGothic"/>
                <a:cs typeface="BRRGLK+MS-UIGothic"/>
              </a:rPr>
              <a:t>支持和服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BRRGLK+MS-UIGothic"/>
                <a:cs typeface="BRRGLK+MS-UIGothic"/>
              </a:rPr>
              <a:t>，提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RRGLK+MS-UIGothic"/>
                <a:cs typeface="BRRGLK+MS-UIGothic"/>
              </a:rPr>
              <a:t>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视频监</a:t>
            </a:r>
            <a:r>
              <a:rPr sz="1500">
                <a:solidFill>
                  <a:srgbClr val="FFFFFF"/>
                </a:solidFill>
                <a:latin typeface="BRRGLK+MS-UIGothic"/>
                <a:cs typeface="BRRGLK+MS-UIGothic"/>
              </a:rPr>
              <a:t>控系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BRRGLK+MS-UIGothic"/>
                <a:cs typeface="BRRGLK+MS-UIGothic"/>
              </a:rPr>
              <a:t>的使用效果和管理效率。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2140" y="2138771"/>
            <a:ext cx="2786806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485077"/>
                </a:solidFill>
                <a:latin typeface="JANNVJ+CBLLTD+Arial-BoldMT"/>
                <a:cs typeface="JANNVJ+CBLLTD+Arial-BoldMT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92140" y="3454241"/>
            <a:ext cx="3082899" cy="22059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400"/>
              </a:lnSpc>
              <a:spcBef>
                <a:spcPct val="0"/>
              </a:spcBef>
              <a:spcAft>
                <a:spcPct val="0"/>
              </a:spcAft>
            </a:pPr>
            <a:r>
              <a:rPr sz="4400" spc="25">
                <a:solidFill>
                  <a:srgbClr val="485077"/>
                </a:solidFill>
                <a:latin typeface="BRRGLK+MS-UIGothic"/>
                <a:cs typeface="BRRGLK+MS-UIGothic"/>
              </a:rPr>
              <a:t>第三方控</a:t>
            </a:r>
          </a:p>
          <a:p>
            <a:pPr marL="0" marR="0">
              <a:lnSpc>
                <a:spcPts val="4400"/>
              </a:lnSpc>
              <a:spcBef>
                <a:spcPts val="1970"/>
              </a:spcBef>
              <a:spcAft>
                <a:spcPct val="0"/>
              </a:spcAft>
            </a:pPr>
            <a:r>
              <a:rPr sz="4400" spc="25">
                <a:solidFill>
                  <a:srgbClr val="485077"/>
                </a:solidFill>
                <a:latin typeface="BRRGLK+MS-UIGothic"/>
                <a:cs typeface="BRRGLK+MS-UIGothic"/>
              </a:rPr>
              <a:t>台介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BRRGLK+MS-UIGothic"/>
                <a:cs typeface="BRRGLK+MS-UIGothic"/>
              </a:rPr>
              <a:t>平台功能特点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APVTMG+LBLRTD+MicrosoftYaHei"/>
                <a:cs typeface="APVTMG+LBLRTD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APVTMG+LBLRTD+MicrosoftYaHei"/>
                <a:cs typeface="APVTMG+LBLRTD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APVTMG+LBLRTD+MicrosoftYaHei"/>
                <a:cs typeface="APVTMG+LBLRTD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APVTMG+LBLRTD+MicrosoftYaHei"/>
                <a:cs typeface="APVTMG+LBLRTD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85077"/>
                </a:solidFill>
                <a:latin typeface="SimSun"/>
                <a:cs typeface="SimSun"/>
              </a:rPr>
              <a:t>实时监</a:t>
            </a:r>
            <a:r>
              <a:rPr sz="1550">
                <a:solidFill>
                  <a:srgbClr val="485077"/>
                </a:solidFill>
                <a:latin typeface="BRRGLK+MS-UIGothic"/>
                <a:cs typeface="BRRGLK+MS-UIGothic"/>
              </a:rPr>
              <a:t>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28307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85077"/>
                </a:solidFill>
                <a:latin typeface="BRRGLK+MS-UIGothic"/>
                <a:cs typeface="BRRGLK+MS-UIGothic"/>
              </a:rPr>
              <a:t>多</a:t>
            </a:r>
            <a:r>
              <a:rPr sz="1550" spc="25">
                <a:solidFill>
                  <a:srgbClr val="485077"/>
                </a:solidFill>
                <a:latin typeface="SimSun"/>
                <a:cs typeface="SimSun"/>
              </a:rPr>
              <a:t>设备</a:t>
            </a:r>
            <a:r>
              <a:rPr sz="1550" spc="25">
                <a:solidFill>
                  <a:srgbClr val="485077"/>
                </a:solidFill>
                <a:latin typeface="BRRGLK+MS-UIGothic"/>
                <a:cs typeface="BRRGLK+MS-UIGothic"/>
              </a:rPr>
              <a:t>接入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727825" y="4788530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85077"/>
                </a:solidFill>
                <a:latin typeface="SimSun"/>
                <a:cs typeface="SimSun"/>
              </a:rPr>
              <a:t>录</a:t>
            </a:r>
            <a:r>
              <a:rPr sz="1550" spc="25">
                <a:solidFill>
                  <a:srgbClr val="485077"/>
                </a:solidFill>
                <a:latin typeface="BRRGLK+MS-UIGothic"/>
                <a:cs typeface="BRRGLK+MS-UIGothic"/>
              </a:rPr>
              <a:t>像回放与下</a:t>
            </a:r>
            <a:r>
              <a:rPr sz="1550">
                <a:solidFill>
                  <a:srgbClr val="485077"/>
                </a:solidFill>
                <a:latin typeface="SimSun"/>
                <a:cs typeface="SimSun"/>
              </a:rPr>
              <a:t>载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634855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85077"/>
                </a:solidFill>
                <a:latin typeface="SimSun"/>
                <a:cs typeface="SimSun"/>
              </a:rPr>
              <a:t>报</a:t>
            </a:r>
            <a:r>
              <a:rPr sz="1550" spc="25">
                <a:solidFill>
                  <a:srgbClr val="485077"/>
                </a:solidFill>
                <a:latin typeface="BRRGLK+MS-UIGothic"/>
                <a:cs typeface="BRRGLK+MS-UIGothic"/>
              </a:rPr>
              <a:t>警与</a:t>
            </a:r>
            <a:r>
              <a:rPr sz="1550" spc="25">
                <a:solidFill>
                  <a:srgbClr val="485077"/>
                </a:solidFill>
                <a:latin typeface="SimSun"/>
                <a:cs typeface="SimSun"/>
              </a:rPr>
              <a:t>联动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BRRGLK+MS-UIGothic"/>
                <a:cs typeface="BRRGLK+MS-UIGothic"/>
              </a:rPr>
              <a:t>支持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实时视频</a:t>
            </a:r>
            <a:r>
              <a:rPr sz="1350">
                <a:solidFill>
                  <a:srgbClr val="23283D"/>
                </a:solidFill>
                <a:latin typeface="BRRGLK+MS-UIGothic"/>
                <a:cs typeface="BRRGLK+MS-UIGothic"/>
              </a:rPr>
              <a:t>流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传输</a:t>
            </a:r>
            <a:r>
              <a:rPr sz="1350">
                <a:solidFill>
                  <a:srgbClr val="23283D"/>
                </a:solidFill>
                <a:latin typeface="BRRGLK+MS-UIGothic"/>
                <a:cs typeface="BRRGLK+MS-UIGothic"/>
              </a:rPr>
              <a:t>，提供流</a:t>
            </a:r>
          </a:p>
          <a:p>
            <a:pPr marL="25717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畅</a:t>
            </a:r>
            <a:r>
              <a:rPr sz="1350">
                <a:solidFill>
                  <a:srgbClr val="23283D"/>
                </a:solidFill>
                <a:latin typeface="BRRGLK+MS-UIGothic"/>
                <a:cs typeface="BRRGLK+MS-UIGothic"/>
              </a:rPr>
              <a:t>、清晰的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监</a:t>
            </a:r>
            <a:r>
              <a:rPr sz="1350">
                <a:solidFill>
                  <a:srgbClr val="23283D"/>
                </a:solidFill>
                <a:latin typeface="BRRGLK+MS-UIGothic"/>
                <a:cs typeface="BRRGLK+MS-UIGothic"/>
              </a:rPr>
              <a:t>控画面。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766820" y="5274162"/>
            <a:ext cx="2317704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BRRGLK+MS-UIGothic"/>
                <a:cs typeface="BRRGLK+MS-UIGothic"/>
              </a:rPr>
              <a:t>可接入各种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23283D"/>
                </a:solidFill>
                <a:latin typeface="BRRGLK+MS-UIGothic"/>
                <a:cs typeface="BRRGLK+MS-UIGothic"/>
              </a:rPr>
              <a:t>型的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摄</a:t>
            </a:r>
            <a:r>
              <a:rPr sz="1350">
                <a:solidFill>
                  <a:srgbClr val="23283D"/>
                </a:solidFill>
                <a:latin typeface="BRRGLK+MS-UIGothic"/>
                <a:cs typeface="BRRGLK+MS-UIGothic"/>
              </a:rPr>
              <a:t>像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头</a:t>
            </a:r>
            <a:r>
              <a:rPr sz="1350">
                <a:solidFill>
                  <a:srgbClr val="23283D"/>
                </a:solidFill>
                <a:latin typeface="BRRGLK+MS-UIGothic"/>
                <a:cs typeface="BRRGLK+MS-UIGothic"/>
              </a:rPr>
              <a:t>、</a:t>
            </a:r>
          </a:p>
          <a:p>
            <a:pPr marL="0" marR="0">
              <a:lnSpc>
                <a:spcPts val="1406"/>
              </a:lnSpc>
              <a:spcBef>
                <a:spcPts val="858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APVTMG+LBLRTD+MicrosoftYaHei"/>
                <a:cs typeface="APVTMG+LBLRTD+MicrosoftYaHei"/>
              </a:rPr>
              <a:t>DVR</a:t>
            </a:r>
            <a:r>
              <a:rPr sz="1350">
                <a:solidFill>
                  <a:srgbClr val="23283D"/>
                </a:solidFill>
                <a:latin typeface="BRRGLK+MS-UIGothic"/>
                <a:cs typeface="BRRGLK+MS-UIGothic"/>
              </a:rPr>
              <a:t>等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23283D"/>
                </a:solidFill>
                <a:latin typeface="BRRGLK+MS-UIGothic"/>
                <a:cs typeface="BRRGLK+MS-UIGothic"/>
              </a:rPr>
              <a:t>，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23283D"/>
                </a:solidFill>
                <a:latin typeface="BRRGLK+MS-UIGothic"/>
                <a:cs typeface="BRRGLK+MS-UIGothic"/>
              </a:rPr>
              <a:t>足多种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监</a:t>
            </a:r>
            <a:r>
              <a:rPr sz="1350">
                <a:solidFill>
                  <a:srgbClr val="23283D"/>
                </a:solidFill>
                <a:latin typeface="BRRGLK+MS-UIGothic"/>
                <a:cs typeface="BRRGLK+MS-UIGothic"/>
              </a:rPr>
              <a:t>控</a:t>
            </a:r>
          </a:p>
          <a:p>
            <a:pPr marL="779144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BRRGLK+MS-UIGothic"/>
                <a:cs typeface="BRRGLK+MS-UIGothic"/>
              </a:rPr>
              <a:t>需求。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BRRGLK+MS-UIGothic"/>
                <a:cs typeface="BRRGLK+MS-UIGothic"/>
              </a:rPr>
              <a:t>支持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录</a:t>
            </a:r>
            <a:r>
              <a:rPr sz="1350">
                <a:solidFill>
                  <a:srgbClr val="23283D"/>
                </a:solidFill>
                <a:latin typeface="BRRGLK+MS-UIGothic"/>
                <a:cs typeface="BRRGLK+MS-UIGothic"/>
              </a:rPr>
              <a:t>像的回放和下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载</a:t>
            </a:r>
            <a:r>
              <a:rPr sz="1350">
                <a:solidFill>
                  <a:srgbClr val="23283D"/>
                </a:solidFill>
                <a:latin typeface="BRRGLK+MS-UIGothic"/>
                <a:cs typeface="BRRGLK+MS-UIGothic"/>
              </a:rPr>
              <a:t>，便于</a:t>
            </a:r>
          </a:p>
          <a:p>
            <a:pPr marL="428624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BRRGLK+MS-UIGothic"/>
                <a:cs typeface="BRRGLK+MS-UIGothic"/>
              </a:rPr>
              <a:t>事后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查</a:t>
            </a:r>
            <a:r>
              <a:rPr sz="1350">
                <a:solidFill>
                  <a:srgbClr val="23283D"/>
                </a:solidFill>
                <a:latin typeface="BRRGLK+MS-UIGothic"/>
                <a:cs typeface="BRRGLK+MS-UIGothic"/>
              </a:rPr>
              <a:t>看和分析。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BRRGLK+MS-UIGothic"/>
                <a:cs typeface="BRRGLK+MS-UIGothic"/>
              </a:rPr>
              <a:t>提供多种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报</a:t>
            </a:r>
            <a:r>
              <a:rPr sz="1350">
                <a:solidFill>
                  <a:srgbClr val="23283D"/>
                </a:solidFill>
                <a:latin typeface="BRRGLK+MS-UIGothic"/>
                <a:cs typeface="BRRGLK+MS-UIGothic"/>
              </a:rPr>
              <a:t>警功能，如移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动侦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23283D"/>
                </a:solidFill>
                <a:latin typeface="BRRGLK+MS-UIGothic"/>
                <a:cs typeface="BRRGLK+MS-UIGothic"/>
              </a:rPr>
              <a:t>、越界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报</a:t>
            </a:r>
            <a:r>
              <a:rPr sz="1350">
                <a:solidFill>
                  <a:srgbClr val="23283D"/>
                </a:solidFill>
                <a:latin typeface="BRRGLK+MS-UIGothic"/>
                <a:cs typeface="BRRGLK+MS-UIGothic"/>
              </a:rPr>
              <a:t>警等，并可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23283D"/>
                </a:solidFill>
                <a:latin typeface="BRRGLK+MS-UIGothic"/>
                <a:cs typeface="BRRGLK+MS-UIGothic"/>
              </a:rPr>
              <a:t>与</a:t>
            </a:r>
          </a:p>
          <a:p>
            <a:pPr marL="42862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报</a:t>
            </a:r>
            <a:r>
              <a:rPr sz="1350">
                <a:solidFill>
                  <a:srgbClr val="23283D"/>
                </a:solidFill>
                <a:latin typeface="BRRGLK+MS-UIGothic"/>
                <a:cs typeface="BRRGLK+MS-UIGothic"/>
              </a:rPr>
              <a:t>警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23283D"/>
                </a:solidFill>
                <a:latin typeface="BRRGLK+MS-UIGothic"/>
                <a:cs typeface="BRRGLK+MS-UIGothic"/>
              </a:rPr>
              <a:t>的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联动</a:t>
            </a:r>
            <a:r>
              <a:rPr sz="1350">
                <a:solidFill>
                  <a:srgbClr val="23283D"/>
                </a:solidFill>
                <a:latin typeface="BRRGLK+MS-UIGothic"/>
                <a:cs typeface="BRRGLK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BRRGLK+MS-UIGothic"/>
                <a:cs typeface="BRRGLK+MS-UIGothic"/>
              </a:rPr>
              <a:t>平台技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术优势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9164" y="3720369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BRRGLK+MS-UIGothic"/>
                <a:cs typeface="BRRGLK+MS-UIGothic"/>
              </a:rPr>
              <a:t>高效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编</a:t>
            </a:r>
            <a:r>
              <a:rPr sz="2000" spc="23">
                <a:solidFill>
                  <a:srgbClr val="FFFFFF"/>
                </a:solidFill>
                <a:latin typeface="BRRGLK+MS-UIGothic"/>
                <a:cs typeface="BRRGLK+MS-UIGothic"/>
              </a:rPr>
              <a:t>解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码</a:t>
            </a:r>
            <a:r>
              <a:rPr sz="2000" spc="23">
                <a:solidFill>
                  <a:srgbClr val="FFFFFF"/>
                </a:solidFill>
                <a:latin typeface="BRRGLK+MS-UIGothic"/>
                <a:cs typeface="BRRGLK+MS-UIGothic"/>
              </a:rPr>
              <a:t>技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119245" y="372036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BRRGLK+MS-UIGothic"/>
                <a:cs typeface="BRRGLK+MS-UIGothic"/>
              </a:rPr>
              <a:t>云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2000" spc="25">
                <a:solidFill>
                  <a:srgbClr val="FFFFFF"/>
                </a:solidFill>
                <a:latin typeface="BRRGLK+MS-UIGothic"/>
                <a:cs typeface="BRRGLK+MS-UIGothic"/>
              </a:rPr>
              <a:t>算架构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BRRGLK+MS-UIGothic"/>
                <a:cs typeface="BRRGLK+MS-UIGothic"/>
              </a:rPr>
              <a:t>安全可靠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BRRGLK+MS-UIGothic"/>
                <a:cs typeface="BRRGLK+MS-UIGothic"/>
              </a:rPr>
              <a:t>灵活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扩</a:t>
            </a:r>
            <a:r>
              <a:rPr sz="2000">
                <a:solidFill>
                  <a:srgbClr val="FFFFFF"/>
                </a:solidFill>
                <a:latin typeface="BRRGLK+MS-UIGothic"/>
                <a:cs typeface="BRRGLK+MS-UIGothic"/>
              </a:rPr>
              <a:t>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RRGLK+MS-UIGothic"/>
                <a:cs typeface="BRRGLK+MS-UIGothic"/>
              </a:rPr>
              <a:t>采用先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BRRGLK+MS-UIGothic"/>
                <a:cs typeface="BRRGLK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视频编</a:t>
            </a:r>
            <a:r>
              <a:rPr sz="1500">
                <a:solidFill>
                  <a:srgbClr val="FFFDFD"/>
                </a:solidFill>
                <a:latin typeface="BRRGLK+MS-UIGothic"/>
                <a:cs typeface="BRRGLK+MS-UIGothic"/>
              </a:rPr>
              <a:t>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RRGLK+MS-UIGothic"/>
                <a:cs typeface="BRRGLK+MS-UIGothic"/>
              </a:rPr>
              <a:t>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BRRGLK+MS-UIGothic"/>
                <a:cs typeface="BRRGLK+MS-UIGothic"/>
              </a:rPr>
              <a:t>，有效降低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视频传</a:t>
            </a:r>
          </a:p>
          <a:p>
            <a:pPr marL="285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FFFDFD"/>
                </a:solidFill>
                <a:latin typeface="BRRGLK+MS-UIGothic"/>
                <a:cs typeface="BRRGLK+MS-UIGothic"/>
              </a:rPr>
              <a:t>和存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储</a:t>
            </a:r>
            <a:r>
              <a:rPr sz="1500">
                <a:solidFill>
                  <a:srgbClr val="FFFDFD"/>
                </a:solidFill>
                <a:latin typeface="BRRGLK+MS-UIGothic"/>
                <a:cs typeface="BRRGLK+MS-UIGothic"/>
              </a:rPr>
              <a:t>成本。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RRGLK+MS-UIGothic"/>
                <a:cs typeface="BRRGLK+MS-UIGothic"/>
              </a:rPr>
              <a:t>基于云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DFD"/>
                </a:solidFill>
                <a:latin typeface="BRRGLK+MS-UIGothic"/>
                <a:cs typeface="BRRGLK+MS-UIGothic"/>
              </a:rPr>
              <a:t>算架构，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视频</a:t>
            </a:r>
            <a:r>
              <a:rPr sz="1500">
                <a:solidFill>
                  <a:srgbClr val="FFFDFD"/>
                </a:solidFill>
                <a:latin typeface="BRRGLK+MS-UIGothic"/>
                <a:cs typeface="BRRGLK+MS-UIGothic"/>
              </a:rPr>
              <a:t>数据的分布式存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储</a:t>
            </a:r>
          </a:p>
          <a:p>
            <a:pPr marL="571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RRGLK+MS-UIGothic"/>
                <a:cs typeface="BRRGLK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DFD"/>
                </a:solidFill>
                <a:latin typeface="BRRGLK+MS-UIGothic"/>
                <a:cs typeface="BRRGLK+MS-UIGothic"/>
              </a:rPr>
              <a:t>理。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01765" y="4839708"/>
            <a:ext cx="23362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RRGLK+MS-UIGothic"/>
                <a:cs typeface="BRRGLK+MS-UIGothic"/>
              </a:rPr>
              <a:t>提供多重安全保障，如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RRGLK+MS-UIGothic"/>
                <a:cs typeface="BRRGLK+MS-UIGothic"/>
              </a:rPr>
              <a:t>数据加密、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访问</a:t>
            </a:r>
            <a:r>
              <a:rPr sz="1500">
                <a:solidFill>
                  <a:srgbClr val="FFFDFD"/>
                </a:solidFill>
                <a:latin typeface="BRRGLK+MS-UIGothic"/>
                <a:cs typeface="BRRGLK+MS-UIGothic"/>
              </a:rPr>
              <a:t>控制等，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RRGLK+MS-UIGothic"/>
                <a:cs typeface="BRRGLK+MS-UIGothic"/>
              </a:rPr>
              <a:t>确保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FFFDFD"/>
                </a:solidFill>
                <a:latin typeface="BRRGLK+MS-UIGothic"/>
                <a:cs typeface="BRRGLK+MS-UIGothic"/>
              </a:rPr>
              <a:t>控数据的安全性。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RRGLK+MS-UIGothic"/>
                <a:cs typeface="BRRGLK+MS-UIGothic"/>
              </a:rPr>
              <a:t>支持多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FFFDFD"/>
                </a:solidFill>
                <a:latin typeface="BRRGLK+MS-UIGothic"/>
                <a:cs typeface="BRRGLK+MS-UIGothic"/>
              </a:rPr>
              <a:t>平台架构，易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RRGLK+MS-UIGothic"/>
                <a:cs typeface="BRRGLK+MS-UIGothic"/>
              </a:rPr>
              <a:t>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扩</a:t>
            </a:r>
            <a:r>
              <a:rPr sz="1500">
                <a:solidFill>
                  <a:srgbClr val="FFFDFD"/>
                </a:solidFill>
                <a:latin typeface="BRRGLK+MS-UIGothic"/>
                <a:cs typeface="BRRGLK+MS-UIGothic"/>
              </a:rPr>
              <a:t>展和管理，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DFD"/>
                </a:solidFill>
                <a:latin typeface="BRRGLK+MS-UIGothic"/>
                <a:cs typeface="BRRGLK+MS-UIGothic"/>
              </a:rPr>
              <a:t>足不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RRGLK+MS-UIGothic"/>
                <a:cs typeface="BRRGLK+MS-UIGothic"/>
              </a:rPr>
              <a:t>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BRRGLK+MS-UIGothic"/>
                <a:cs typeface="BRRGLK+MS-UIGothic"/>
              </a:rPr>
              <a:t>模的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BRRGLK+MS-UIGothic"/>
                <a:cs typeface="BRRGLK+MS-UIGothic"/>
              </a:rPr>
              <a:t>用需求。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85077"/>
                </a:solidFill>
                <a:latin typeface="BRRGLK+MS-UIGothic"/>
                <a:cs typeface="BRRGLK+MS-UIGothic"/>
              </a:rPr>
              <a:t>平台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485077"/>
                </a:solidFill>
                <a:latin typeface="BRRGLK+MS-UIGothic"/>
                <a:cs typeface="BRRGLK+MS-UIGothic"/>
              </a:rPr>
              <a:t>用</a:t>
            </a:r>
            <a:r>
              <a:rPr sz="3000">
                <a:solidFill>
                  <a:srgbClr val="485077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485077"/>
                </a:solidFill>
                <a:latin typeface="BRRGLK+MS-UIGothic"/>
                <a:cs typeface="BRRGLK+MS-UIGothic"/>
              </a:rPr>
              <a:t>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09775" y="21056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85077"/>
                </a:solidFill>
                <a:latin typeface="BRRGLK+MS-UIGothic"/>
                <a:cs typeface="BRRGLK+MS-UIGothic"/>
              </a:rPr>
              <a:t>公共安全</a:t>
            </a:r>
            <a:r>
              <a:rPr sz="1550" spc="25">
                <a:solidFill>
                  <a:srgbClr val="485077"/>
                </a:solidFill>
                <a:latin typeface="SimSun"/>
                <a:cs typeface="SimSun"/>
              </a:rPr>
              <a:t>监</a:t>
            </a:r>
            <a:r>
              <a:rPr sz="1550">
                <a:solidFill>
                  <a:srgbClr val="485077"/>
                </a:solidFill>
                <a:latin typeface="BRRGLK+MS-UIGothic"/>
                <a:cs typeface="BRRGLK+MS-UIGothic"/>
              </a:rPr>
              <a:t>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85077"/>
                </a:solidFill>
                <a:latin typeface="BRRGLK+MS-UIGothic"/>
                <a:cs typeface="BRRGLK+MS-UIGothic"/>
              </a:rPr>
              <a:t>工</a:t>
            </a:r>
            <a:r>
              <a:rPr sz="1550" spc="25">
                <a:solidFill>
                  <a:srgbClr val="485077"/>
                </a:solidFill>
                <a:latin typeface="SimSun"/>
                <a:cs typeface="SimSun"/>
              </a:rPr>
              <a:t>业</a:t>
            </a:r>
            <a:r>
              <a:rPr sz="1550" spc="25">
                <a:solidFill>
                  <a:srgbClr val="485077"/>
                </a:solidFill>
                <a:latin typeface="BRRGLK+MS-UIGothic"/>
                <a:cs typeface="BRRGLK+MS-UIGothic"/>
              </a:rPr>
              <a:t>生</a:t>
            </a:r>
            <a:r>
              <a:rPr sz="1550" spc="25">
                <a:solidFill>
                  <a:srgbClr val="485077"/>
                </a:solidFill>
                <a:latin typeface="SimSun"/>
                <a:cs typeface="SimSun"/>
              </a:rPr>
              <a:t>产监</a:t>
            </a:r>
            <a:r>
              <a:rPr sz="1550">
                <a:solidFill>
                  <a:srgbClr val="485077"/>
                </a:solidFill>
                <a:latin typeface="BRRGLK+MS-UIGothic"/>
                <a:cs typeface="BRRGLK+MS-UIGothic"/>
              </a:rPr>
              <a:t>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BRRGLK+MS-UIGothic"/>
                <a:cs typeface="BRRGLK+MS-UIGothic"/>
              </a:rPr>
              <a:t>适用于公安、交通、金融等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领</a:t>
            </a:r>
          </a:p>
          <a:p>
            <a:pPr marL="8572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BRRGLK+MS-UIGothic"/>
                <a:cs typeface="BRRGLK+MS-UIGothic"/>
              </a:rPr>
              <a:t>域的公共安全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监</a:t>
            </a:r>
            <a:r>
              <a:rPr sz="1350">
                <a:solidFill>
                  <a:srgbClr val="23283D"/>
                </a:solidFill>
                <a:latin typeface="BRRGLK+MS-UIGothic"/>
                <a:cs typeface="BRRGLK+MS-UIGothic"/>
              </a:rPr>
              <a:t>控。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49694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23283D"/>
                </a:solidFill>
                <a:latin typeface="BRRGLK+MS-UIGothic"/>
                <a:cs typeface="BRRGLK+MS-UIGothic"/>
              </a:rPr>
              <a:t>用于工厂、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仓库</a:t>
            </a:r>
            <a:r>
              <a:rPr sz="1350">
                <a:solidFill>
                  <a:srgbClr val="23283D"/>
                </a:solidFill>
                <a:latin typeface="BRRGLK+MS-UIGothic"/>
                <a:cs typeface="BRRGLK+MS-UIGothic"/>
              </a:rPr>
              <a:t>等工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23283D"/>
                </a:solidFill>
                <a:latin typeface="BRRGLK+MS-UIGothic"/>
                <a:cs typeface="BRRGLK+MS-UIGothic"/>
              </a:rPr>
              <a:t>生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23283D"/>
                </a:solidFill>
                <a:latin typeface="BRRGLK+MS-UIGothic"/>
                <a:cs typeface="BRRGLK+MS-UIGothic"/>
              </a:rPr>
              <a:t>所，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23283D"/>
                </a:solidFill>
                <a:latin typeface="BRRGLK+MS-UIGothic"/>
                <a:cs typeface="BRRGLK+MS-UIGothic"/>
              </a:rPr>
              <a:t>生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产线</a:t>
            </a:r>
            <a:r>
              <a:rPr sz="1350">
                <a:solidFill>
                  <a:srgbClr val="23283D"/>
                </a:solidFill>
                <a:latin typeface="BRRGLK+MS-UIGothic"/>
                <a:cs typeface="BRRGLK+MS-UIGothic"/>
              </a:rPr>
              <a:t>、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仓储</a:t>
            </a:r>
            <a:r>
              <a:rPr sz="1350">
                <a:solidFill>
                  <a:srgbClr val="23283D"/>
                </a:solidFill>
                <a:latin typeface="BRRGLK+MS-UIGothic"/>
                <a:cs typeface="BRRGLK+MS-UIGothic"/>
              </a:rPr>
              <a:t>等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23283D"/>
                </a:solidFill>
                <a:latin typeface="BRRGLK+MS-UIGothic"/>
                <a:cs typeface="BRRGLK+MS-UIGothic"/>
              </a:rPr>
              <a:t>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实时监</a:t>
            </a:r>
            <a:r>
              <a:rPr sz="1350">
                <a:solidFill>
                  <a:srgbClr val="23283D"/>
                </a:solidFill>
                <a:latin typeface="BRRGLK+MS-UIGothic"/>
                <a:cs typeface="BRRGLK+MS-UIGothic"/>
              </a:rPr>
              <a:t>控。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85077"/>
                </a:solidFill>
                <a:latin typeface="BRRGLK+MS-UIGothic"/>
                <a:cs typeface="BRRGLK+MS-UIGothic"/>
              </a:rPr>
              <a:t>商</a:t>
            </a:r>
            <a:r>
              <a:rPr sz="1550" spc="25">
                <a:solidFill>
                  <a:srgbClr val="485077"/>
                </a:solidFill>
                <a:latin typeface="SimSun"/>
                <a:cs typeface="SimSun"/>
              </a:rPr>
              <a:t>业场</a:t>
            </a:r>
            <a:r>
              <a:rPr sz="1550" spc="25">
                <a:solidFill>
                  <a:srgbClr val="485077"/>
                </a:solidFill>
                <a:latin typeface="BRRGLK+MS-UIGothic"/>
                <a:cs typeface="BRRGLK+MS-UIGothic"/>
              </a:rPr>
              <a:t>所</a:t>
            </a:r>
            <a:r>
              <a:rPr sz="1550" spc="25">
                <a:solidFill>
                  <a:srgbClr val="485077"/>
                </a:solidFill>
                <a:latin typeface="SimSun"/>
                <a:cs typeface="SimSun"/>
              </a:rPr>
              <a:t>监</a:t>
            </a:r>
            <a:r>
              <a:rPr sz="1550">
                <a:solidFill>
                  <a:srgbClr val="485077"/>
                </a:solidFill>
                <a:latin typeface="BRRGLK+MS-UIGothic"/>
                <a:cs typeface="BRRGLK+MS-UIGothic"/>
              </a:rPr>
              <a:t>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107169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85077"/>
                </a:solidFill>
                <a:latin typeface="BRRGLK+MS-UIGothic"/>
                <a:cs typeface="BRRGLK+MS-UIGothic"/>
              </a:rPr>
              <a:t>智能家居</a:t>
            </a:r>
            <a:r>
              <a:rPr sz="1550" spc="25">
                <a:solidFill>
                  <a:srgbClr val="485077"/>
                </a:solidFill>
                <a:latin typeface="SimSun"/>
                <a:cs typeface="SimSun"/>
              </a:rPr>
              <a:t>监</a:t>
            </a:r>
            <a:r>
              <a:rPr sz="1550">
                <a:solidFill>
                  <a:srgbClr val="485077"/>
                </a:solidFill>
                <a:latin typeface="BRRGLK+MS-UIGothic"/>
                <a:cs typeface="BRRGLK+MS-UIGothic"/>
              </a:rPr>
              <a:t>控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430705" cy="675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BRRGLK+MS-UIGothic"/>
                <a:cs typeface="BRRGLK+MS-UIGothic"/>
              </a:rPr>
              <a:t>适用于商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23283D"/>
                </a:solidFill>
                <a:latin typeface="BRRGLK+MS-UIGothic"/>
                <a:cs typeface="BRRGLK+MS-UIGothic"/>
              </a:rPr>
              <a:t>、超市、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连锁</a:t>
            </a:r>
            <a:r>
              <a:rPr sz="1350">
                <a:solidFill>
                  <a:srgbClr val="23283D"/>
                </a:solidFill>
                <a:latin typeface="BRRGLK+MS-UIGothic"/>
                <a:cs typeface="BRRGLK+MS-UIGothic"/>
              </a:rPr>
              <a:t>店等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BRRGLK+MS-UIGothic"/>
                <a:cs typeface="BRRGLK+MS-UIGothic"/>
              </a:rPr>
              <a:t>商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业场</a:t>
            </a:r>
            <a:r>
              <a:rPr sz="1350">
                <a:solidFill>
                  <a:srgbClr val="23283D"/>
                </a:solidFill>
                <a:latin typeface="BRRGLK+MS-UIGothic"/>
                <a:cs typeface="BRRGLK+MS-UIGothic"/>
              </a:rPr>
              <a:t>所的内部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监</a:t>
            </a:r>
            <a:r>
              <a:rPr sz="1350">
                <a:solidFill>
                  <a:srgbClr val="23283D"/>
                </a:solidFill>
                <a:latin typeface="BRRGLK+MS-UIGothic"/>
                <a:cs typeface="BRRGLK+MS-UIGothic"/>
              </a:rPr>
              <a:t>控。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23283D"/>
                </a:solidFill>
                <a:latin typeface="BRRGLK+MS-UIGothic"/>
                <a:cs typeface="BRRGLK+MS-UIGothic"/>
              </a:rPr>
              <a:t>合智能家居系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23283D"/>
                </a:solidFill>
                <a:latin typeface="BRRGLK+MS-UIGothic"/>
                <a:cs typeface="BRRGLK+MS-UIGothic"/>
              </a:rPr>
              <a:t>，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23283D"/>
                </a:solidFill>
                <a:latin typeface="BRRGLK+MS-UIGothic"/>
                <a:cs typeface="BRRGLK+MS-UIGothic"/>
              </a:rPr>
              <a:t>家庭</a:t>
            </a:r>
          </a:p>
          <a:p>
            <a:pPr marL="68580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3283D"/>
                </a:solidFill>
                <a:latin typeface="BRRGLK+MS-UIGothic"/>
                <a:cs typeface="BRRGLK+MS-UIGothic"/>
              </a:rPr>
              <a:t>安全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监</a:t>
            </a:r>
            <a:r>
              <a:rPr sz="1350">
                <a:solidFill>
                  <a:srgbClr val="23283D"/>
                </a:solidFill>
                <a:latin typeface="BRRGLK+MS-UIGothic"/>
                <a:cs typeface="BRRGLK+MS-UIGothic"/>
              </a:rPr>
              <a:t>控和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远</a:t>
            </a:r>
            <a:r>
              <a:rPr sz="1350">
                <a:solidFill>
                  <a:srgbClr val="23283D"/>
                </a:solidFill>
                <a:latin typeface="BRRGLK+MS-UIGothic"/>
                <a:cs typeface="BRRGLK+MS-UIGothic"/>
              </a:rPr>
              <a:t>程看</a:t>
            </a:r>
            <a:r>
              <a:rPr sz="1350">
                <a:solidFill>
                  <a:srgbClr val="23283D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23283D"/>
                </a:solidFill>
                <a:latin typeface="BRRGLK+MS-UIGothic"/>
                <a:cs typeface="BRRGLK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2140" y="2138771"/>
            <a:ext cx="2786806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485077"/>
                </a:solidFill>
                <a:latin typeface="JANNVJ+CBLLTD+Arial-BoldMT"/>
                <a:cs typeface="JANNVJ+CBLLTD+Arial-BoldMT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92140" y="3591282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85077"/>
                </a:solidFill>
                <a:latin typeface="BRRGLK+MS-UIGothic"/>
                <a:cs typeface="BRRGLK+MS-UIGothic"/>
              </a:rPr>
              <a:t>解决方案中心解决方案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https://d.book118.com/316241154022010103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BRRGLK+MS-UIGothic</vt:lpstr>
      <vt:lpstr>JANNVJ+CBLLTD+Arial-BoldMT</vt:lpstr>
      <vt:lpstr>SimSun</vt:lpstr>
      <vt:lpstr>APVTMG+LBLRTD+MicrosoftYaHei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2024-09-28T07:23:50.583</cp:lastPrinted>
  <dcterms:created xsi:type="dcterms:W3CDTF">2024-09-27T23:23:50Z</dcterms:created>
  <dcterms:modified xsi:type="dcterms:W3CDTF">2024-09-27T23:23:51Z</dcterms:modified>
</cp:coreProperties>
</file>