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0730" cy="702183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3CA22-18C9-490F-ABE6-90A6FCD7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C1642-5F54-45DC-A5A1-B4D275C8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3C25-A896-4670-BCDE-D2FA96DEF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56863-6643-4520-A69A-22D8F3661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149C5-1F3A-4DB3-A45F-A6AE5C438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66F415-4886-401B-887C-A6E26002A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13933-62C8-43D9-973A-0DB95A27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B63B6-0136-4AF4-8A31-17044000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5D18F-9998-4E00-A9B7-3CCDA52C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75650-7F0B-4804-A28B-65C4E4F08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FA69-9029-4381-9083-0B5540C3D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3841" y="1149175"/>
            <a:ext cx="9143048" cy="2444637"/>
          </a:xfrm>
        </p:spPr>
        <p:txBody>
          <a:bodyPr anchor="b"/>
          <a:lstStyle>
            <a:lvl1pPr algn="ctr">
              <a:defRPr sz="5860"/>
            </a:lvl1pPr>
          </a:lstStyle>
          <a:p>
            <a:pPr fontAlgn="auto"/>
            <a:r>
              <a:rPr lang="zh-CN" altLang="en-US" sz="586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3841" y="3688087"/>
            <a:ext cx="9143048" cy="1695316"/>
          </a:xfrm>
        </p:spPr>
        <p:txBody>
          <a:bodyPr/>
          <a:lstStyle>
            <a:lvl1pPr marL="0" indent="0" algn="ctr">
              <a:buNone/>
              <a:defRPr sz="2345"/>
            </a:lvl1pPr>
            <a:lvl2pPr marL="446405" indent="0" algn="ctr">
              <a:buNone/>
              <a:defRPr sz="1955"/>
            </a:lvl2pPr>
            <a:lvl3pPr marL="893445" indent="0" algn="ctr">
              <a:buNone/>
              <a:defRPr sz="1760"/>
            </a:lvl3pPr>
            <a:lvl4pPr marL="1339850" indent="0" algn="ctr">
              <a:buNone/>
              <a:defRPr sz="1565"/>
            </a:lvl4pPr>
            <a:lvl5pPr marL="1786255" indent="0" algn="ctr">
              <a:buNone/>
              <a:defRPr sz="1565"/>
            </a:lvl5pPr>
            <a:lvl6pPr marL="2232025" indent="0" algn="ctr">
              <a:buNone/>
              <a:defRPr sz="1565"/>
            </a:lvl6pPr>
            <a:lvl7pPr marL="2679065" indent="0" algn="ctr">
              <a:buNone/>
              <a:defRPr sz="1565"/>
            </a:lvl7pPr>
            <a:lvl8pPr marL="3124835" indent="0" algn="ctr">
              <a:buNone/>
              <a:defRPr sz="1565"/>
            </a:lvl8pPr>
            <a:lvl9pPr marL="3571240" indent="0" algn="ctr">
              <a:buNone/>
              <a:defRPr sz="1565"/>
            </a:lvl9pPr>
          </a:lstStyle>
          <a:p>
            <a:pPr fontAlgn="auto"/>
            <a:r>
              <a:rPr lang="zh-CN" altLang="en-US" sz="2345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73063"/>
            <a:ext cx="10514013" cy="1357312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68488"/>
            <a:ext cx="10514013" cy="4456113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762" y="1750582"/>
            <a:ext cx="10514505" cy="2920885"/>
          </a:xfrm>
        </p:spPr>
        <p:txBody>
          <a:bodyPr anchor="b"/>
          <a:lstStyle>
            <a:lvl1pPr>
              <a:defRPr sz="5860"/>
            </a:lvl1pPr>
          </a:lstStyle>
          <a:p>
            <a:pPr fontAlgn="auto"/>
            <a:r>
              <a:rPr lang="zh-CN" altLang="en-US" sz="586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762" y="4699100"/>
            <a:ext cx="10514505" cy="1536025"/>
          </a:xfrm>
        </p:spPr>
        <p:txBody>
          <a:bodyPr/>
          <a:lstStyle>
            <a:lvl1pPr marL="0" indent="0">
              <a:buNone/>
              <a:defRPr sz="2345">
                <a:solidFill>
                  <a:schemeClr val="tx1">
                    <a:tint val="75000"/>
                  </a:schemeClr>
                </a:solidFill>
              </a:defRPr>
            </a:lvl1pPr>
            <a:lvl2pPr marL="446405" indent="0">
              <a:buNone/>
              <a:defRPr sz="1955">
                <a:solidFill>
                  <a:schemeClr val="tx1">
                    <a:tint val="75000"/>
                  </a:schemeClr>
                </a:solidFill>
              </a:defRPr>
            </a:lvl2pPr>
            <a:lvl3pPr marL="893445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339850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4pPr>
            <a:lvl5pPr marL="178625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5pPr>
            <a:lvl6pPr marL="223202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6pPr>
            <a:lvl7pPr marL="267906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7pPr>
            <a:lvl8pPr marL="312483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8pPr>
            <a:lvl9pPr marL="3571240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234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73063"/>
            <a:ext cx="10514013" cy="1357312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113" y="1869237"/>
            <a:ext cx="5181060" cy="4455287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1557" y="1869237"/>
            <a:ext cx="5181060" cy="4455287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01" y="373847"/>
            <a:ext cx="10514505" cy="1357229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651" y="1820923"/>
            <a:ext cx="4873065" cy="843594"/>
          </a:xfrm>
        </p:spPr>
        <p:txBody>
          <a:bodyPr anchor="ctr" anchorCtr="0"/>
          <a:lstStyle>
            <a:lvl1pPr marL="0" indent="0">
              <a:buNone/>
              <a:defRPr sz="2735"/>
            </a:lvl1pPr>
            <a:lvl2pPr marL="446405" indent="0">
              <a:buNone/>
              <a:defRPr sz="2345"/>
            </a:lvl2pPr>
            <a:lvl3pPr marL="893445" indent="0">
              <a:buNone/>
              <a:defRPr sz="1955"/>
            </a:lvl3pPr>
            <a:lvl4pPr marL="1339850" indent="0">
              <a:buNone/>
              <a:defRPr sz="1760"/>
            </a:lvl4pPr>
            <a:lvl5pPr marL="1786255" indent="0">
              <a:buNone/>
              <a:defRPr sz="1760"/>
            </a:lvl5pPr>
            <a:lvl6pPr marL="2232025" indent="0">
              <a:buNone/>
              <a:defRPr sz="1760"/>
            </a:lvl6pPr>
            <a:lvl7pPr marL="2679065" indent="0">
              <a:buNone/>
              <a:defRPr sz="1760"/>
            </a:lvl7pPr>
            <a:lvl8pPr marL="3124835" indent="0">
              <a:buNone/>
              <a:defRPr sz="1760"/>
            </a:lvl8pPr>
            <a:lvl9pPr marL="3571240" indent="0">
              <a:buNone/>
              <a:defRPr sz="1760"/>
            </a:lvl9pPr>
          </a:lstStyle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651" y="2729052"/>
            <a:ext cx="4873065" cy="3608475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285" y="1820923"/>
            <a:ext cx="4897066" cy="843594"/>
          </a:xfrm>
        </p:spPr>
        <p:txBody>
          <a:bodyPr anchor="ctr" anchorCtr="0"/>
          <a:lstStyle>
            <a:lvl1pPr marL="0" indent="0">
              <a:buNone/>
              <a:defRPr sz="2735"/>
            </a:lvl1pPr>
            <a:lvl2pPr marL="446405" indent="0">
              <a:buNone/>
              <a:defRPr sz="2345"/>
            </a:lvl2pPr>
            <a:lvl3pPr marL="893445" indent="0">
              <a:buNone/>
              <a:defRPr sz="1955"/>
            </a:lvl3pPr>
            <a:lvl4pPr marL="1339850" indent="0">
              <a:buNone/>
              <a:defRPr sz="1760"/>
            </a:lvl4pPr>
            <a:lvl5pPr marL="1786255" indent="0">
              <a:buNone/>
              <a:defRPr sz="1760"/>
            </a:lvl5pPr>
            <a:lvl6pPr marL="2232025" indent="0">
              <a:buNone/>
              <a:defRPr sz="1760"/>
            </a:lvl6pPr>
            <a:lvl7pPr marL="2679065" indent="0">
              <a:buNone/>
              <a:defRPr sz="1760"/>
            </a:lvl7pPr>
            <a:lvl8pPr marL="3124835" indent="0">
              <a:buNone/>
              <a:defRPr sz="1760"/>
            </a:lvl8pPr>
            <a:lvl9pPr marL="3571240" indent="0">
              <a:buNone/>
              <a:defRPr sz="1760"/>
            </a:lvl9pPr>
          </a:lstStyle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285" y="2729052"/>
            <a:ext cx="4897066" cy="3608475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73063"/>
            <a:ext cx="10514013" cy="1357312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01" y="468122"/>
            <a:ext cx="4164915" cy="1638427"/>
          </a:xfrm>
        </p:spPr>
        <p:txBody>
          <a:bodyPr anchor="b"/>
          <a:lstStyle>
            <a:lvl1pPr>
              <a:defRPr sz="3125"/>
            </a:lvl1pPr>
          </a:lstStyle>
          <a:p>
            <a:pPr fontAlgn="auto"/>
            <a:r>
              <a:rPr lang="zh-CN" altLang="en-US" sz="312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2648" y="468123"/>
            <a:ext cx="6171557" cy="5532941"/>
          </a:xfrm>
        </p:spPr>
        <p:txBody>
          <a:bodyPr/>
          <a:lstStyle>
            <a:lvl1pPr marL="0" indent="0">
              <a:buNone/>
              <a:defRPr sz="3125"/>
            </a:lvl1pPr>
            <a:lvl2pPr marL="446405" indent="0">
              <a:buNone/>
              <a:defRPr sz="2735"/>
            </a:lvl2pPr>
            <a:lvl3pPr marL="893445" indent="0">
              <a:buNone/>
              <a:defRPr sz="2345"/>
            </a:lvl3pPr>
            <a:lvl4pPr marL="1339850" indent="0">
              <a:buNone/>
              <a:defRPr sz="1955"/>
            </a:lvl4pPr>
            <a:lvl5pPr marL="1786255" indent="0">
              <a:buNone/>
              <a:defRPr sz="1955"/>
            </a:lvl5pPr>
            <a:lvl6pPr marL="2232025" indent="0">
              <a:buNone/>
              <a:defRPr sz="1955"/>
            </a:lvl6pPr>
            <a:lvl7pPr marL="2679065" indent="0">
              <a:buNone/>
              <a:defRPr sz="1955"/>
            </a:lvl7pPr>
            <a:lvl8pPr marL="3124835" indent="0">
              <a:buNone/>
              <a:defRPr sz="1955"/>
            </a:lvl8pPr>
            <a:lvl9pPr marL="3571240" indent="0">
              <a:buNone/>
              <a:defRPr sz="1955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01" y="2106549"/>
            <a:ext cx="4164915" cy="3902643"/>
          </a:xfrm>
        </p:spPr>
        <p:txBody>
          <a:bodyPr/>
          <a:lstStyle>
            <a:lvl1pPr marL="0" indent="0">
              <a:buNone/>
              <a:defRPr sz="1955"/>
            </a:lvl1pPr>
            <a:lvl2pPr marL="446405" indent="0">
              <a:buNone/>
              <a:defRPr sz="1760"/>
            </a:lvl2pPr>
            <a:lvl3pPr marL="893445" indent="0">
              <a:buNone/>
              <a:defRPr sz="1565"/>
            </a:lvl3pPr>
            <a:lvl4pPr marL="1339850" indent="0">
              <a:buNone/>
              <a:defRPr sz="1365"/>
            </a:lvl4pPr>
            <a:lvl5pPr marL="1786255" indent="0">
              <a:buNone/>
              <a:defRPr sz="1365"/>
            </a:lvl5pPr>
            <a:lvl6pPr marL="2232025" indent="0">
              <a:buNone/>
              <a:defRPr sz="1365"/>
            </a:lvl6pPr>
            <a:lvl7pPr marL="2679065" indent="0">
              <a:buNone/>
              <a:defRPr sz="1365"/>
            </a:lvl7pPr>
            <a:lvl8pPr marL="3124835" indent="0">
              <a:buNone/>
              <a:defRPr sz="1365"/>
            </a:lvl8pPr>
            <a:lvl9pPr marL="3571240" indent="0">
              <a:buNone/>
              <a:defRPr sz="1365"/>
            </a:lvl9pPr>
          </a:lstStyle>
          <a:p>
            <a:pPr lvl="0" fontAlgn="auto"/>
            <a:r>
              <a:rPr lang="zh-CN" altLang="en-US" sz="195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3991" y="373847"/>
            <a:ext cx="2628626" cy="5950676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13" y="373847"/>
            <a:ext cx="7733494" cy="5950676"/>
          </a:xfrm>
        </p:spPr>
        <p:txBody>
          <a:bodyPr vert="eaVert"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113" y="373847"/>
            <a:ext cx="10514505" cy="5950676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9753"/>
            <a:ext cx="9114022" cy="702183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5257" y="1"/>
            <a:ext cx="2835472" cy="218456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333" y="1422030"/>
            <a:ext cx="4386402" cy="364961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1623" cy="702183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0729" cy="702183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085" y="2130191"/>
            <a:ext cx="5749476" cy="195827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7724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14680" lvl="1" indent="-15748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28725" lvl="2" indent="-31432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43405" lvl="3" indent="-4718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57450" lvl="4" indent="-6286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6286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6286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6286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6286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099" y="1208530"/>
            <a:ext cx="5127726" cy="426641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508750"/>
            <a:ext cx="2743200" cy="3730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17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508750"/>
            <a:ext cx="4113213" cy="3730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17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09013" y="6508750"/>
            <a:ext cx="2743200" cy="3730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17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893445" rtl="0" eaLnBrk="1" latinLnBrk="0" hangingPunct="1">
        <a:lnSpc>
          <a:spcPct val="90000"/>
        </a:lnSpc>
        <a:spcBef>
          <a:spcPct val="0"/>
        </a:spcBef>
        <a:buNone/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520" indent="-223520" algn="l" defTabSz="893445" rtl="0" eaLnBrk="1" latinLnBrk="0" hangingPunct="1">
        <a:lnSpc>
          <a:spcPct val="90000"/>
        </a:lnSpc>
        <a:spcBef>
          <a:spcPts val="975"/>
        </a:spcBef>
        <a:buFont typeface="Arial" pitchFamily="34" charset="0"/>
        <a:buChar char="•"/>
        <a:defRPr sz="2735" kern="12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2345" kern="1200">
          <a:solidFill>
            <a:schemeClr val="tx1"/>
          </a:solidFill>
          <a:latin typeface="+mn-lt"/>
          <a:ea typeface="+mn-ea"/>
          <a:cs typeface="+mn-cs"/>
        </a:defRPr>
      </a:lvl2pPr>
      <a:lvl3pPr marL="111633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955" kern="1200">
          <a:solidFill>
            <a:schemeClr val="tx1"/>
          </a:solidFill>
          <a:latin typeface="+mn-lt"/>
          <a:ea typeface="+mn-ea"/>
          <a:cs typeface="+mn-cs"/>
        </a:defRPr>
      </a:lvl3pPr>
      <a:lvl4pPr marL="156273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4pPr>
      <a:lvl5pPr marL="200914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5pPr>
      <a:lvl6pPr marL="245554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6pPr>
      <a:lvl7pPr marL="290195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7pPr>
      <a:lvl8pPr marL="334835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8pPr>
      <a:lvl9pPr marL="379476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1pPr>
      <a:lvl2pPr marL="44640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2pPr>
      <a:lvl3pPr marL="89344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3pPr>
      <a:lvl4pPr marL="1339850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4pPr>
      <a:lvl5pPr marL="178625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5pPr>
      <a:lvl6pPr marL="223202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6pPr>
      <a:lvl7pPr marL="267906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7pPr>
      <a:lvl8pPr marL="312483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8pPr>
      <a:lvl9pPr marL="3571240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02124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932848" y="3708928"/>
            <a:ext cx="498205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小学数学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·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四年级（下）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·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SJ</a:t>
            </a:r>
            <a:endParaRPr lang="zh-CN" altLang="en-US" sz="28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921885" y="2344420"/>
            <a:ext cx="73787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第一单元 平移、旋转和轴对称</a:t>
            </a:r>
            <a:endParaRPr lang="zh-CN" altLang="en-US" sz="40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131473" y="2492481"/>
            <a:ext cx="4063577" cy="106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848" y="76739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思维导图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-729" t="-5573" r="206" b="-3340"/>
          <a:stretch>
            <a:fillRect/>
          </a:stretch>
        </p:blipFill>
        <p:spPr>
          <a:xfrm>
            <a:off x="2666365" y="2063115"/>
            <a:ext cx="6701155" cy="36747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370648" y="76739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知识盘点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56080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知识点一：图形的平移</a:t>
            </a:r>
            <a:endParaRPr lang="zh-CN" sz="2400" b="1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1、平移的特点和方法。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在平面内，将一个图形沿着某个方向移动一定的距离，叫图形的平移。</a:t>
            </a:r>
            <a:endParaRPr lang="zh-CN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平移的距离是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物体某个点到移动后相应的点的距离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，而不是两个物体间的距离。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图形平移的距离可以通过平移点或线段来确定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平移了几格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2、图形平移的两个关键要素。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平移的方向和平移距离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11288" y="76739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知识盘点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56080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3、在方格纸上画简单图形平移后的图形的方法。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（1）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找出原图形中具有代表性的点（或线段）。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（2）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将原图形各点（或线段）按要求平移。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（3）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把平移后的点（或线段）顺次连接。</a:t>
            </a:r>
            <a:endParaRPr lang="zh-CN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11288" y="76739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知识盘点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05915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知识点二：图形的旋转</a:t>
            </a:r>
            <a:endParaRPr lang="zh-CN" sz="2400" b="1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1、旋转方向。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与时针旋转方向相同的是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顺时针旋转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，相反的是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逆时针旋转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2、旋转的三要素。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旋转中心、旋转方向和旋转角度。</a:t>
            </a:r>
            <a:endParaRPr lang="zh-CN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注意旋转中心在选举逆转过程中是保持不动的。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370648" y="76993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知识盘点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56080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3、在方格纸上画简单图形旋转90°后的图形的方法。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（1）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确定旋转中心和关键线段。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（2）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绕着旋转中心，根据旋转方向和旋转角度，画出旋转后的对应线段，注意与原线段长度相等。</a:t>
            </a:r>
            <a:endParaRPr lang="zh-CN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（3）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顺次连接所画线段的端点。</a:t>
            </a:r>
            <a:endParaRPr lang="zh-CN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370648" y="76993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知识盘点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56080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知识点三：轴对称图形</a:t>
            </a:r>
            <a:endParaRPr lang="zh-CN" sz="2400" b="1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1、把一个图形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对折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，折痕两边完全重合的图形是轴对称图形，折痕所在的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直线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就是这个图形的对称轴。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2、要画轴对称图形的另一半，先要找到对称轴，想一想图形沿对称轴对折时的另一半的形状，然后找到几个关键点的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对称点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，如图形的顶点，相交点等对称点，最后顺次连接。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3、对称图形不管是水平方向的对称，还是竖直方向的对称，对称轴两侧相对的点到对称轴的距离都相等。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848" y="76993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知识盘点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56080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4、补全一个简单的轴对称图形的方法：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（1）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确定已知图形的几个关键点，如图形的顶点，相交点，端点等。</a:t>
            </a:r>
            <a:endParaRPr lang="zh-CN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（2）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数除或量出图形关键点到对称轴的距离。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（3）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在对称轴的另一侧找出关键点的对应点。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（4）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顺次连接对应点，画出轴对称图形的另一半。</a:t>
            </a:r>
            <a:endParaRPr lang="zh-CN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848" y="76739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易错攻略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56080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1、图形平移时，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形状、大小和自身方向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均不发生变化。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2、图形平移的距离是指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对应点或对应线段之间的距离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，而不是指两个图形之间的距离。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3、在判断平移现象时，首先看物体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是不是沿直线运动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。有些物体永远做直线运动，而有些物体的运动方向是可以改变的，因此要先明确题中的要求，再过行判断。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11288" y="769938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易错攻略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1980565" y="1656080"/>
            <a:ext cx="8811260" cy="44742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4、解决平移问题时，要明确图形的平移可以是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上下移动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，也可以是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左右移动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5、描述物体旋转时，要把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旋转中心、旋转方向、旋转角度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都描述清楚。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6、把一个物体按一定角度旋转时，旋转中心不变，要分辨清楚是按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顺时针旋转还是逆时针旋转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7、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一个图形沿一条直线对折后，折痕两侧的图形能够完全重合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，这样的图形才是轴对称图形。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730" cy="575183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https://d.book118.com/317002124011006044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思源黑体 CN Bold</vt:lpstr>
      <vt:lpstr>Times New Roman</vt:lpstr>
      <vt:lpstr>楷体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2024-09-18T03:30:17.633</cp:lastPrinted>
  <dcterms:created xsi:type="dcterms:W3CDTF">2024-09-17T19:30:17Z</dcterms:created>
  <dcterms:modified xsi:type="dcterms:W3CDTF">2024-09-17T19:30:19Z</dcterms:modified>
</cp:coreProperties>
</file>