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gif" ContentType="image/gi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9144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216B4F1-DE4B-48C0-AA80-739E342F64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7484C7-B7ED-499A-A64A-DEBEA509FC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1BF3A23-A9E1-40AE-8907-9A73BC6C06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CD85DC-6D55-41BC-ADA5-0B208CD0E1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5A606A-D5E1-482E-BF97-748C0427332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6D5605-656B-4F32-81FE-8EDB59ABEB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BDEE72-9738-4FEF-9CEE-5884C57082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61F76B-5D66-443A-9305-0B1B84DDDF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C1ADDB-8C25-47E4-8341-7AADA617E4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D673AB-B5B4-4D39-8379-4E388DDFBF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ED85F0-B790-477E-BFCC-837216BA67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MasterPhAnim="0" type="title">
  <p:cSld name="标题幻灯片">
    <p:bg>
      <p:bgPr>
        <a:solidFill>
          <a:schemeClr val="bg1"/>
        </a:solidFill>
        <a:effectLst/>
      </p:bgPr>
    </p:bg>
    <p:spTree>
      <p:nvGrpSpPr>
        <p:cNvPr id="1" name=""/>
        <p:cNvGrpSpPr/>
        <p:nvPr/>
      </p:nvGrpSpPr>
      <p:grpSpPr/>
      <p:grpSp>
        <p:nvGrpSpPr>
          <p:cNvPr id="90114" name="组合 90113"/>
          <p:cNvGrpSpPr/>
          <p:nvPr/>
        </p:nvGrpSpPr>
        <p:grpSpPr>
          <a:xfrm>
            <a:off x="0" y="0"/>
            <a:ext cx="9140825" cy="6850063"/>
            <a:chExt cx="5758" cy="4315"/>
          </a:xfrm>
        </p:grpSpPr>
        <p:grpSp>
          <p:nvGrpSpPr>
            <p:cNvPr id="90115" name="组合 90114"/>
            <p:cNvGrpSpPr/>
            <p:nvPr userDrawn="1"/>
          </p:nvGrpSpPr>
          <p:grpSpPr>
            <a:xfrm>
              <a:off x="1728" y="2230"/>
              <a:ext cx="4027" cy="2085"/>
              <a:chOff x="1728" y="2230"/>
              <a:chExt cx="4027" cy="2085"/>
            </a:xfrm>
          </p:grpSpPr>
          <p:sp>
            <p:nvSpPr>
              <p:cNvPr id="90116" name="任意多边形 90115"/>
              <p:cNvSpPr/>
              <p:nvPr/>
            </p:nvSpPr>
            <p:spPr>
              <a:xfrm>
                <a:off x="1728" y="2644"/>
                <a:ext cx="2882" cy="1671"/>
              </a:xfrm>
              <a:custGeom>
                <a:rect l="l" t="t" r="r" b="b"/>
                <a:pathLst>
                  <a:path w="2882" h="1670">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endParaRPr lang="zh-CN" altLang="en-US"/>
              </a:p>
            </p:txBody>
          </p:sp>
          <p:sp>
            <p:nvSpPr>
              <p:cNvPr id="90117" name="任意多边形 90116"/>
              <p:cNvSpPr/>
              <p:nvPr/>
            </p:nvSpPr>
            <p:spPr>
              <a:xfrm>
                <a:off x="4170" y="2671"/>
                <a:ext cx="1259" cy="811"/>
              </a:xfrm>
              <a:custGeom>
                <a:rect l="l" t="t"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endParaRPr lang="zh-CN" altLang="en-US"/>
              </a:p>
            </p:txBody>
          </p:sp>
          <p:sp>
            <p:nvSpPr>
              <p:cNvPr id="90118" name="任意多边形 90117"/>
              <p:cNvSpPr/>
              <p:nvPr/>
            </p:nvSpPr>
            <p:spPr>
              <a:xfrm>
                <a:off x="2900" y="3346"/>
                <a:ext cx="2849" cy="969"/>
              </a:xfrm>
              <a:custGeom>
                <a:rect l="l" t="t"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alpha val="100000"/>
                    </a:schemeClr>
                  </a:gs>
                  <a:gs pos="100000">
                    <a:schemeClr val="bg1">
                      <a:alpha val="100000"/>
                    </a:schemeClr>
                  </a:gs>
                </a:gsLst>
                <a:lin ang="5400000" scaled="1"/>
              </a:gra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endParaRPr lang="zh-CN" altLang="en-US"/>
              </a:p>
            </p:txBody>
          </p:sp>
          <p:sp>
            <p:nvSpPr>
              <p:cNvPr id="90119" name="任意多边形 90118"/>
              <p:cNvSpPr/>
              <p:nvPr/>
            </p:nvSpPr>
            <p:spPr>
              <a:xfrm>
                <a:off x="2748" y="2230"/>
                <a:ext cx="3007" cy="2085"/>
              </a:xfrm>
              <a:custGeom>
                <a:rect l="l" t="t"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endParaRPr lang="zh-CN" altLang="en-US"/>
              </a:p>
            </p:txBody>
          </p:sp>
          <p:sp>
            <p:nvSpPr>
              <p:cNvPr id="90120" name="任意多边形 90119"/>
              <p:cNvSpPr/>
              <p:nvPr/>
            </p:nvSpPr>
            <p:spPr>
              <a:xfrm>
                <a:off x="4501" y="2317"/>
                <a:ext cx="1248" cy="539"/>
              </a:xfrm>
              <a:custGeom>
                <a:rect l="l" t="t"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alpha val="100000"/>
                    </a:schemeClr>
                  </a:gs>
                  <a:gs pos="100000">
                    <a:schemeClr val="bg1">
                      <a:alpha val="100000"/>
                    </a:schemeClr>
                  </a:gs>
                </a:gsLst>
                <a:lin ang="2700000" scaled="1"/>
              </a:gra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endParaRPr lang="zh-CN" altLang="en-US"/>
              </a:p>
            </p:txBody>
          </p:sp>
        </p:grpSp>
        <p:sp>
          <p:nvSpPr>
            <p:cNvPr id="90121" name="任意多边形 90120"/>
            <p:cNvSpPr/>
            <p:nvPr/>
          </p:nvSpPr>
          <p:spPr>
            <a:xfrm>
              <a:off x="3322" y="1341"/>
              <a:ext cx="1825" cy="1537"/>
            </a:xfrm>
            <a:custGeom>
              <a:rect l="l" t="t"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alpha val="100000"/>
                  </a:schemeClr>
                </a:gs>
                <a:gs pos="100000">
                  <a:schemeClr val="bg1">
                    <a:alpha val="100000"/>
                  </a:schemeClr>
                </a:gs>
              </a:gsLst>
              <a:lin ang="2700000" scaled="1"/>
            </a:gra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endParaRPr lang="zh-CN" altLang="en-US"/>
            </a:p>
          </p:txBody>
        </p:sp>
        <p:sp>
          <p:nvSpPr>
            <p:cNvPr id="90122" name="任意多边形 90121"/>
            <p:cNvSpPr/>
            <p:nvPr/>
          </p:nvSpPr>
          <p:spPr>
            <a:xfrm>
              <a:off x="0" y="0"/>
              <a:ext cx="5758" cy="1776"/>
            </a:xfrm>
            <a:custGeom>
              <a:rect l="l" t="t" r="r" b="b"/>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endParaRPr lang="zh-CN" altLang="en-US"/>
            </a:p>
          </p:txBody>
        </p:sp>
      </p:grpSp>
      <p:sp>
        <p:nvSpPr>
          <p:cNvPr id="90123" name="标题 90122"/>
          <p:cNvSpPr>
            <a:spLocks noGrp="1"/>
          </p:cNvSpPr>
          <p:nvPr>
            <p:ph type="ctrTitle" sz="quarter"/>
          </p:nvPr>
        </p:nvSpPr>
        <p:spPr>
          <a:xfrm>
            <a:off x="685800" y="1736725"/>
            <a:ext cx="7772400" cy="1920875"/>
          </a:xfrm>
          <a:prstGeom prst="rect">
            <a:avLst/>
          </a:prstGeom>
          <a:noFill/>
          <a:ln w="9525">
            <a:noFill/>
          </a:ln>
        </p:spPr>
        <p:txBody>
          <a:bodyPr anchor="ctr" anchorCtr="0"/>
          <a:lstStyle>
            <a:lvl1pPr lvl="0">
              <a:buClrTx/>
              <a:buSzTx/>
              <a:buFontTx/>
              <a:defRPr sz="6000"/>
            </a:lvl1pPr>
          </a:lstStyle>
          <a:p>
            <a:pPr lvl="0"/>
            <a:r>
              <a:rPr lang="zh-CN" altLang="en-US"/>
              <a:t>单击此处编辑母版标题样式</a:t>
            </a:r>
            <a:endParaRPr lang="zh-CN" altLang="en-US"/>
          </a:p>
        </p:txBody>
      </p:sp>
      <p:sp>
        <p:nvSpPr>
          <p:cNvPr id="90124" name="副标题 90123"/>
          <p:cNvSpPr>
            <a:spLocks noGrp="1"/>
          </p:cNvSpPr>
          <p:nvPr>
            <p:ph type="subTitle" sz="quarter" idx="1"/>
          </p:nvPr>
        </p:nvSpPr>
        <p:spPr>
          <a:xfrm>
            <a:off x="1371600" y="3886200"/>
            <a:ext cx="6400800" cy="1752600"/>
          </a:xfrm>
          <a:prstGeom prst="rect">
            <a:avLst/>
          </a:prstGeom>
          <a:noFill/>
          <a:ln w="9525">
            <a:noFill/>
          </a:ln>
        </p:spPr>
        <p:txBody>
          <a:bodyPr anchor="t" anchorCtr="0"/>
          <a:lstStyle>
            <a:lvl1pPr marL="0" lvl="0" indent="0" algn="ctr">
              <a:buClr>
                <a:schemeClr val="hlink"/>
              </a:buClr>
              <a:buSzPct val="70000"/>
              <a:buFont typeface="Wingdings" panose="05000000000000000000" pitchFamily="2" charset="2"/>
              <a:buNone/>
              <a:defRPr/>
            </a:lvl1pPr>
            <a:lvl2pPr marL="457200" lvl="1" indent="0" algn="ctr">
              <a:buClr>
                <a:schemeClr val="accent2"/>
              </a:buClr>
              <a:buSzPct val="70000"/>
              <a:buFont typeface="Wingdings" panose="05000000000000000000" pitchFamily="2" charset="2"/>
              <a:buNone/>
              <a:defRPr/>
            </a:lvl2pPr>
            <a:lvl3pPr marL="914400" lvl="2" indent="0" algn="ctr">
              <a:buClr>
                <a:schemeClr val="tx2"/>
              </a:buClr>
              <a:buSzPct val="70000"/>
              <a:buFont typeface="Wingdings" panose="05000000000000000000" pitchFamily="2" charset="2"/>
              <a:buNone/>
              <a:defRPr/>
            </a:lvl3pPr>
            <a:lvl4pPr marL="1371600" lvl="3" indent="0" algn="ctr">
              <a:buClr>
                <a:schemeClr val="accent2"/>
              </a:buClr>
              <a:buSzPct val="70000"/>
              <a:buFont typeface="Wingdings" panose="05000000000000000000" pitchFamily="2" charset="2"/>
              <a:buNone/>
              <a:defRPr/>
            </a:lvl4pPr>
            <a:lvl5pPr marL="1828800" lvl="4" indent="0" algn="ctr">
              <a:buClr>
                <a:schemeClr val="hlink"/>
              </a:buClr>
              <a:buSzPct val="70000"/>
              <a:buFont typeface="Wingdings" panose="05000000000000000000" pitchFamily="2" charset="2"/>
              <a:buNone/>
              <a:defRPr/>
            </a:lvl5pPr>
          </a:lstStyle>
          <a:p>
            <a:pPr lvl="0"/>
            <a:r>
              <a:rPr lang="zh-CN" altLang="en-US"/>
              <a:t>单击此处编辑母版副标题样式</a:t>
            </a:r>
            <a:endParaRPr lang="zh-CN" altLang="en-US"/>
          </a:p>
        </p:txBody>
      </p:sp>
      <p:sp>
        <p:nvSpPr>
          <p:cNvPr id="90125" name="日期占位符 90124"/>
          <p:cNvSpPr>
            <a:spLocks noGrp="1"/>
          </p:cNvSpPr>
          <p:nvPr>
            <p:ph type="dt" sz="quarter" idx="2"/>
          </p:nvPr>
        </p:nvSpPr>
        <p:spPr>
          <a:xfrm>
            <a:off x="457200" y="6248400"/>
            <a:ext cx="2133600" cy="476250"/>
          </a:xfrm>
          <a:prstGeom prst="rect">
            <a:avLst/>
          </a:prstGeom>
          <a:noFill/>
          <a:ln w="9525">
            <a:noFill/>
          </a:ln>
        </p:spPr>
        <p:txBody>
          <a:bodyPr anchor="b" anchorCtr="0"/>
          <a:lstStyle>
            <a:lvl1pPr>
              <a:defRPr sz="1200"/>
            </a:lvl1pPr>
          </a:lstStyle>
          <a:p>
            <a:endParaRPr lang="zh-CN" altLang="en-US">
              <a:latin typeface="Arial" pitchFamily="34" charset="0"/>
            </a:endParaRPr>
          </a:p>
        </p:txBody>
      </p:sp>
      <p:sp>
        <p:nvSpPr>
          <p:cNvPr id="90126" name="页脚占位符 90125"/>
          <p:cNvSpPr>
            <a:spLocks noGrp="1"/>
          </p:cNvSpPr>
          <p:nvPr>
            <p:ph type="ftr" sz="quarter" idx="3"/>
          </p:nvPr>
        </p:nvSpPr>
        <p:spPr>
          <a:xfrm>
            <a:off x="3124200" y="6251575"/>
            <a:ext cx="2895600" cy="476250"/>
          </a:xfrm>
          <a:prstGeom prst="rect">
            <a:avLst/>
          </a:prstGeom>
          <a:noFill/>
          <a:ln w="9525">
            <a:noFill/>
          </a:ln>
        </p:spPr>
        <p:txBody>
          <a:bodyPr anchor="b" anchorCtr="0"/>
          <a:lstStyle>
            <a:lvl1pPr algn="ctr">
              <a:defRPr sz="1200"/>
            </a:lvl1pPr>
          </a:lstStyle>
          <a:p>
            <a:endParaRPr lang="zh-CN" altLang="en-US">
              <a:latin typeface="Arial" pitchFamily="34" charset="0"/>
            </a:endParaRPr>
          </a:p>
        </p:txBody>
      </p:sp>
      <p:sp>
        <p:nvSpPr>
          <p:cNvPr id="90127" name="灯片编号占位符 90126"/>
          <p:cNvSpPr>
            <a:spLocks noGrp="1"/>
          </p:cNvSpPr>
          <p:nvPr>
            <p:ph type="sldNum" sz="quarter" idx="4"/>
          </p:nvPr>
        </p:nvSpPr>
        <p:spPr>
          <a:xfrm>
            <a:off x="6553200" y="6254750"/>
            <a:ext cx="2133600" cy="476250"/>
          </a:xfrm>
          <a:prstGeom prst="rect">
            <a:avLst/>
          </a:prstGeom>
          <a:noFill/>
          <a:ln w="9525">
            <a:noFill/>
          </a:ln>
        </p:spPr>
        <p:txBody>
          <a:bodyPr anchor="b" anchorCtr="0"/>
          <a:lstStyle>
            <a:lvl1pPr algn="r">
              <a:defRPr sz="1200"/>
            </a:lvl1pPr>
          </a:lstStyle>
          <a:p>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latin typeface="Arial" pitchFamily="34" charset="0"/>
            </a:endParaRPr>
          </a:p>
        </p:txBody>
      </p:sp>
      <p:sp>
        <p:nvSpPr>
          <p:cNvPr id="5" name="页脚占位符 4"/>
          <p:cNvSpPr>
            <a:spLocks noGrp="1"/>
          </p:cNvSpPr>
          <p:nvPr>
            <p:ph type="ftr" sz="quarter" idx="11"/>
          </p:nvPr>
        </p:nvSpPr>
        <p:spPr/>
        <p:txBody>
          <a:bodyPr/>
          <a:lstStyle/>
          <a:p>
            <a:pPr lvl="0"/>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pPr lvl="0"/>
            <a:endParaRPr lang="zh-CN" altLang="en-US">
              <a:latin typeface="Arial" pitchFamily="34" charset="0"/>
            </a:endParaRPr>
          </a:p>
        </p:txBody>
      </p:sp>
      <p:sp>
        <p:nvSpPr>
          <p:cNvPr id="5" name="页脚占位符 4"/>
          <p:cNvSpPr>
            <a:spLocks noGrp="1"/>
          </p:cNvSpPr>
          <p:nvPr>
            <p:ph type="ftr" sz="quarter" idx="11"/>
          </p:nvPr>
        </p:nvSpPr>
        <p:spPr/>
        <p:txBody>
          <a:bodyPr/>
          <a:lstStyle/>
          <a:p>
            <a:pPr lvl="0"/>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2504" cy="4525963"/>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54296" y="1600200"/>
            <a:ext cx="4032504" cy="4525963"/>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a:endParaRPr lang="zh-CN" altLang="en-US">
              <a:latin typeface="Arial" pitchFamily="34" charset="0"/>
            </a:endParaRPr>
          </a:p>
        </p:txBody>
      </p:sp>
      <p:sp>
        <p:nvSpPr>
          <p:cNvPr id="6" name="页脚占位符 5"/>
          <p:cNvSpPr>
            <a:spLocks noGrp="1"/>
          </p:cNvSpPr>
          <p:nvPr>
            <p:ph type="ftr" sz="quarter" idx="11"/>
          </p:nvPr>
        </p:nvSpPr>
        <p:spPr/>
        <p:txBody>
          <a:bodyPr/>
          <a:lstStyle/>
          <a:p>
            <a:pPr lvl="0"/>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90081" y="2665379"/>
            <a:ext cx="3655181"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92704" y="2665379"/>
            <a:ext cx="3673182"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lvl="0"/>
            <a:endParaRPr lang="zh-CN" altLang="en-US">
              <a:latin typeface="Arial" pitchFamily="34" charset="0"/>
            </a:endParaRPr>
          </a:p>
        </p:txBody>
      </p:sp>
      <p:sp>
        <p:nvSpPr>
          <p:cNvPr id="8" name="页脚占位符 7"/>
          <p:cNvSpPr>
            <a:spLocks noGrp="1"/>
          </p:cNvSpPr>
          <p:nvPr>
            <p:ph type="ftr" sz="quarter" idx="11"/>
          </p:nvPr>
        </p:nvSpPr>
        <p:spPr/>
        <p:txBody>
          <a:bodyPr/>
          <a:lstStyle/>
          <a:p>
            <a:pPr lvl="0"/>
            <a:endParaRPr lang="zh-CN" altLang="en-US">
              <a:latin typeface="Arial" pitchFamily="34" charset="0"/>
            </a:endParaRPr>
          </a:p>
        </p:txBody>
      </p:sp>
      <p:sp>
        <p:nvSpPr>
          <p:cNvPr id="9" name="灯片编号占位符 8"/>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lvl="0"/>
            <a:endParaRPr lang="zh-CN" altLang="en-US">
              <a:latin typeface="Arial" pitchFamily="34" charset="0"/>
            </a:endParaRPr>
          </a:p>
        </p:txBody>
      </p:sp>
      <p:sp>
        <p:nvSpPr>
          <p:cNvPr id="4" name="页脚占位符 3"/>
          <p:cNvSpPr>
            <a:spLocks noGrp="1"/>
          </p:cNvSpPr>
          <p:nvPr>
            <p:ph type="ftr" sz="quarter" idx="11"/>
          </p:nvPr>
        </p:nvSpPr>
        <p:spPr/>
        <p:txBody>
          <a:bodyPr/>
          <a:lstStyle/>
          <a:p>
            <a:pPr lvl="0"/>
            <a:endParaRPr lang="zh-CN" altLang="en-US">
              <a:latin typeface="Arial" pitchFamily="34" charset="0"/>
            </a:endParaRPr>
          </a:p>
        </p:txBody>
      </p:sp>
      <p:sp>
        <p:nvSpPr>
          <p:cNvPr id="5" name="灯片编号占位符 4"/>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a:endParaRPr lang="zh-CN" altLang="en-US">
              <a:latin typeface="Arial" pitchFamily="34" charset="0"/>
            </a:endParaRPr>
          </a:p>
        </p:txBody>
      </p:sp>
      <p:sp>
        <p:nvSpPr>
          <p:cNvPr id="3" name="页脚占位符 2"/>
          <p:cNvSpPr>
            <a:spLocks noGrp="1"/>
          </p:cNvSpPr>
          <p:nvPr>
            <p:ph type="ftr" sz="quarter" idx="11"/>
          </p:nvPr>
        </p:nvSpPr>
        <p:spPr/>
        <p:txBody>
          <a:bodyPr/>
          <a:lstStyle/>
          <a:p>
            <a:pPr lvl="0"/>
            <a:endParaRPr lang="zh-CN" altLang="en-US">
              <a:latin typeface="Arial" pitchFamily="34" charset="0"/>
            </a:endParaRPr>
          </a:p>
        </p:txBody>
      </p:sp>
      <p:sp>
        <p:nvSpPr>
          <p:cNvPr id="4" name="灯片编号占位符 3"/>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a:endParaRPr lang="zh-CN" altLang="en-US">
              <a:latin typeface="Arial" pitchFamily="34" charset="0"/>
            </a:endParaRPr>
          </a:p>
        </p:txBody>
      </p:sp>
      <p:sp>
        <p:nvSpPr>
          <p:cNvPr id="6" name="页脚占位符 5"/>
          <p:cNvSpPr>
            <a:spLocks noGrp="1"/>
          </p:cNvSpPr>
          <p:nvPr>
            <p:ph type="ftr" sz="quarter" idx="11"/>
          </p:nvPr>
        </p:nvSpPr>
        <p:spPr/>
        <p:txBody>
          <a:bodyPr/>
          <a:lstStyle/>
          <a:p>
            <a:pPr lvl="0"/>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a:endParaRPr lang="zh-CN" altLang="en-US">
              <a:latin typeface="Arial" pitchFamily="34" charset="0"/>
            </a:endParaRPr>
          </a:p>
        </p:txBody>
      </p:sp>
      <p:sp>
        <p:nvSpPr>
          <p:cNvPr id="6" name="页脚占位符 5"/>
          <p:cNvSpPr>
            <a:spLocks noGrp="1"/>
          </p:cNvSpPr>
          <p:nvPr>
            <p:ph type="ftr" sz="quarter" idx="11"/>
          </p:nvPr>
        </p:nvSpPr>
        <p:spPr/>
        <p:txBody>
          <a:bodyPr/>
          <a:lstStyle/>
          <a:p>
            <a:pPr lvl="0"/>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latin typeface="Arial" pitchFamily="34" charset="0"/>
            </a:endParaRPr>
          </a:p>
        </p:txBody>
      </p:sp>
      <p:sp>
        <p:nvSpPr>
          <p:cNvPr id="5" name="页脚占位符 4"/>
          <p:cNvSpPr>
            <a:spLocks noGrp="1"/>
          </p:cNvSpPr>
          <p:nvPr>
            <p:ph type="ftr" sz="quarter" idx="11"/>
          </p:nvPr>
        </p:nvSpPr>
        <p:spPr/>
        <p:txBody>
          <a:bodyPr/>
          <a:lstStyle/>
          <a:p>
            <a:pPr lvl="0"/>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74638"/>
            <a:ext cx="6052930" cy="5851525"/>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latin typeface="Arial" pitchFamily="34" charset="0"/>
            </a:endParaRPr>
          </a:p>
        </p:txBody>
      </p:sp>
      <p:sp>
        <p:nvSpPr>
          <p:cNvPr id="5" name="页脚占位符 4"/>
          <p:cNvSpPr>
            <a:spLocks noGrp="1"/>
          </p:cNvSpPr>
          <p:nvPr>
            <p:ph type="ftr" sz="quarter" idx="11"/>
          </p:nvPr>
        </p:nvSpPr>
        <p:spPr/>
        <p:txBody>
          <a:bodyPr/>
          <a:lstStyle/>
          <a:p>
            <a:pPr lvl="0"/>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p:sp>
        <p:nvSpPr>
          <p:cNvPr id="89090" name="日期占位符 89089"/>
          <p:cNvSpPr>
            <a:spLocks noGrp="1"/>
          </p:cNvSpPr>
          <p:nvPr>
            <p:ph type="dt" sz="half" idx="2"/>
          </p:nvPr>
        </p:nvSpPr>
        <p:spPr>
          <a:xfrm>
            <a:off x="457200" y="6251575"/>
            <a:ext cx="2133600" cy="476250"/>
          </a:xfrm>
          <a:prstGeom prst="rect">
            <a:avLst/>
          </a:prstGeom>
          <a:noFill/>
          <a:ln w="9525">
            <a:noFill/>
          </a:ln>
        </p:spPr>
        <p:txBody>
          <a:bodyPr anchor="b" anchorCtr="0"/>
          <a:lstStyle>
            <a:defPPr>
              <a:defRPr lang="zh-CN"/>
            </a:defPPr>
            <a:lvl1pPr marL="0" lvl="0" indent="0" algn="l" defTabSz="914400" rtl="0" eaLnBrk="1" fontAlgn="base" latinLnBrk="0" hangingPunct="1">
              <a:lnSpc>
                <a:spcPct val="100000"/>
              </a:lnSpc>
              <a:spcBef>
                <a:spcPct val="0"/>
              </a:spcBef>
              <a:spcAft>
                <a:spcPct val="0"/>
              </a:spcAft>
              <a:buNone/>
              <a:defRPr sz="1200"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pPr lvl="0"/>
            <a:endParaRPr lang="zh-CN" altLang="en-US">
              <a:latin typeface="Arial" pitchFamily="34" charset="0"/>
            </a:endParaRPr>
          </a:p>
        </p:txBody>
      </p:sp>
      <p:sp>
        <p:nvSpPr>
          <p:cNvPr id="89091" name="灯片编号占位符 89090"/>
          <p:cNvSpPr>
            <a:spLocks noGrp="1"/>
          </p:cNvSpPr>
          <p:nvPr>
            <p:ph type="sldNum" sz="quarter" idx="4"/>
          </p:nvPr>
        </p:nvSpPr>
        <p:spPr>
          <a:xfrm>
            <a:off x="6553200" y="6248400"/>
            <a:ext cx="2133600" cy="476250"/>
          </a:xfrm>
          <a:prstGeom prst="rect">
            <a:avLst/>
          </a:prstGeom>
          <a:noFill/>
          <a:ln w="9525">
            <a:noFill/>
          </a:ln>
        </p:spPr>
        <p:txBody>
          <a:bodyPr anchor="b" anchorCtr="0"/>
          <a:lstStyle>
            <a:defPPr>
              <a:defRPr lang="zh-CN"/>
            </a:defPPr>
            <a:lvl1pPr marL="0" lvl="0" indent="0" algn="r" defTabSz="914400" rtl="0" eaLnBrk="1" fontAlgn="base" latinLnBrk="0" hangingPunct="1">
              <a:lnSpc>
                <a:spcPct val="100000"/>
              </a:lnSpc>
              <a:spcBef>
                <a:spcPct val="0"/>
              </a:spcBef>
              <a:spcAft>
                <a:spcPct val="0"/>
              </a:spcAft>
              <a:buNone/>
              <a:defRPr sz="1200"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pPr lvl="0"/>
            <a:fld id="{9A0DB2DC-4C9A-4742-B13C-FB6460FD3503}" type="slidenum">
              <a:rPr lang="zh-CN" altLang="en-US">
                <a:latin typeface="Arial" pitchFamily="34" charset="0"/>
              </a:rPr>
              <a:t/>
            </a:fld>
            <a:endParaRPr lang="zh-CN" altLang="en-US">
              <a:latin typeface="Arial" pitchFamily="34" charset="0"/>
            </a:endParaRPr>
          </a:p>
        </p:txBody>
      </p:sp>
      <p:grpSp>
        <p:nvGrpSpPr>
          <p:cNvPr id="89092" name="组合 89091"/>
          <p:cNvGrpSpPr/>
          <p:nvPr/>
        </p:nvGrpSpPr>
        <p:grpSpPr>
          <a:xfrm>
            <a:off x="0" y="0"/>
            <a:ext cx="9140825" cy="6850063"/>
            <a:chExt cx="5758" cy="4315"/>
          </a:xfrm>
        </p:grpSpPr>
        <p:grpSp>
          <p:nvGrpSpPr>
            <p:cNvPr id="89093" name="组合 89092"/>
            <p:cNvGrpSpPr/>
            <p:nvPr userDrawn="1"/>
          </p:nvGrpSpPr>
          <p:grpSpPr>
            <a:xfrm>
              <a:off x="1728" y="2230"/>
              <a:ext cx="4027" cy="2085"/>
              <a:chOff x="1728" y="2230"/>
              <a:chExt cx="4027" cy="2085"/>
            </a:xfrm>
          </p:grpSpPr>
          <p:sp>
            <p:nvSpPr>
              <p:cNvPr id="89094" name="任意多边形 89093"/>
              <p:cNvSpPr/>
              <p:nvPr/>
            </p:nvSpPr>
            <p:spPr>
              <a:xfrm>
                <a:off x="1728" y="2644"/>
                <a:ext cx="2882" cy="1671"/>
              </a:xfrm>
              <a:custGeom>
                <a:rect l="l" t="t" r="r" b="b"/>
                <a:pathLst>
                  <a:path w="2882" h="1670">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endParaRPr lang="zh-CN" altLang="en-US"/>
              </a:p>
            </p:txBody>
          </p:sp>
          <p:sp>
            <p:nvSpPr>
              <p:cNvPr id="89095" name="任意多边形 89094"/>
              <p:cNvSpPr/>
              <p:nvPr/>
            </p:nvSpPr>
            <p:spPr>
              <a:xfrm>
                <a:off x="4170" y="2671"/>
                <a:ext cx="1259" cy="811"/>
              </a:xfrm>
              <a:custGeom>
                <a:rect l="l" t="t"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endParaRPr lang="zh-CN" altLang="en-US"/>
              </a:p>
            </p:txBody>
          </p:sp>
          <p:sp>
            <p:nvSpPr>
              <p:cNvPr id="89096" name="任意多边形 89095"/>
              <p:cNvSpPr/>
              <p:nvPr/>
            </p:nvSpPr>
            <p:spPr>
              <a:xfrm>
                <a:off x="2900" y="3346"/>
                <a:ext cx="2849" cy="969"/>
              </a:xfrm>
              <a:custGeom>
                <a:rect l="l" t="t"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alpha val="100000"/>
                    </a:schemeClr>
                  </a:gs>
                  <a:gs pos="100000">
                    <a:schemeClr val="bg1">
                      <a:alpha val="100000"/>
                    </a:schemeClr>
                  </a:gs>
                </a:gsLst>
                <a:lin ang="5400000" scaled="1"/>
              </a:gra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endParaRPr lang="zh-CN" altLang="en-US"/>
              </a:p>
            </p:txBody>
          </p:sp>
          <p:sp>
            <p:nvSpPr>
              <p:cNvPr id="89097" name="任意多边形 89096"/>
              <p:cNvSpPr/>
              <p:nvPr/>
            </p:nvSpPr>
            <p:spPr>
              <a:xfrm>
                <a:off x="2748" y="2230"/>
                <a:ext cx="3007" cy="2085"/>
              </a:xfrm>
              <a:custGeom>
                <a:rect l="l" t="t"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endParaRPr lang="zh-CN" altLang="en-US"/>
              </a:p>
            </p:txBody>
          </p:sp>
          <p:sp>
            <p:nvSpPr>
              <p:cNvPr id="89098" name="任意多边形 89097"/>
              <p:cNvSpPr/>
              <p:nvPr/>
            </p:nvSpPr>
            <p:spPr>
              <a:xfrm>
                <a:off x="4501" y="2317"/>
                <a:ext cx="1248" cy="539"/>
              </a:xfrm>
              <a:custGeom>
                <a:rect l="l" t="t"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alpha val="100000"/>
                    </a:schemeClr>
                  </a:gs>
                  <a:gs pos="100000">
                    <a:schemeClr val="bg1">
                      <a:alpha val="100000"/>
                    </a:schemeClr>
                  </a:gs>
                </a:gsLst>
                <a:lin ang="2700000" scaled="1"/>
              </a:gra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endParaRPr lang="zh-CN" altLang="en-US"/>
              </a:p>
            </p:txBody>
          </p:sp>
        </p:grpSp>
        <p:sp>
          <p:nvSpPr>
            <p:cNvPr id="89099" name="任意多边形 89098"/>
            <p:cNvSpPr/>
            <p:nvPr/>
          </p:nvSpPr>
          <p:spPr>
            <a:xfrm>
              <a:off x="3322" y="1341"/>
              <a:ext cx="1825" cy="1537"/>
            </a:xfrm>
            <a:custGeom>
              <a:rect l="l" t="t"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alpha val="100000"/>
                  </a:schemeClr>
                </a:gs>
                <a:gs pos="100000">
                  <a:schemeClr val="bg1">
                    <a:alpha val="100000"/>
                  </a:schemeClr>
                </a:gs>
              </a:gsLst>
              <a:lin ang="2700000" scaled="1"/>
            </a:gra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endParaRPr lang="zh-CN" altLang="en-US"/>
            </a:p>
          </p:txBody>
        </p:sp>
        <p:sp>
          <p:nvSpPr>
            <p:cNvPr id="89100" name="任意多边形 89099"/>
            <p:cNvSpPr/>
            <p:nvPr/>
          </p:nvSpPr>
          <p:spPr>
            <a:xfrm>
              <a:off x="0" y="0"/>
              <a:ext cx="5758" cy="1776"/>
            </a:xfrm>
            <a:custGeom>
              <a:rect l="l" t="t" r="r" b="b"/>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endParaRPr lang="zh-CN" altLang="en-US"/>
            </a:p>
          </p:txBody>
        </p:sp>
      </p:grpSp>
      <p:sp>
        <p:nvSpPr>
          <p:cNvPr id="89101" name="标题 89100"/>
          <p:cNvSpPr>
            <a:spLocks noGrp="1" noRot="1"/>
          </p:cNvSpPr>
          <p:nvPr>
            <p:ph type="title"/>
          </p:nvPr>
        </p:nvSpPr>
        <p:spPr>
          <a:xfrm>
            <a:off x="457200" y="274638"/>
            <a:ext cx="8229600" cy="1143000"/>
          </a:xfrm>
          <a:prstGeom prst="rect">
            <a:avLst/>
          </a:prstGeom>
          <a:noFill/>
          <a:ln w="9525">
            <a:noFill/>
          </a:ln>
        </p:spPr>
        <p:txBody>
          <a:bodyPr anchor="ctr" anchorCtr="0"/>
          <a:lstStyle/>
          <a:p>
            <a:pPr lvl="0"/>
            <a:r>
              <a:rPr lang="zh-CN" altLang="en-US"/>
              <a:t>单击此处编辑母版标题样式</a:t>
            </a:r>
            <a:endParaRPr lang="zh-CN" altLang="en-US"/>
          </a:p>
        </p:txBody>
      </p:sp>
      <p:sp>
        <p:nvSpPr>
          <p:cNvPr id="89102" name="页脚占位符 89101"/>
          <p:cNvSpPr>
            <a:spLocks noGrp="1"/>
          </p:cNvSpPr>
          <p:nvPr>
            <p:ph type="ftr" sz="quarter" idx="3"/>
          </p:nvPr>
        </p:nvSpPr>
        <p:spPr>
          <a:xfrm>
            <a:off x="3124200" y="6248400"/>
            <a:ext cx="2895600" cy="476250"/>
          </a:xfrm>
          <a:prstGeom prst="rect">
            <a:avLst/>
          </a:prstGeom>
          <a:noFill/>
          <a:ln w="9525">
            <a:noFill/>
          </a:ln>
        </p:spPr>
        <p:txBody>
          <a:bodyPr anchor="b" anchorCtr="0"/>
          <a:lstStyle>
            <a:defPPr>
              <a:defRPr lang="zh-CN"/>
            </a:defPPr>
            <a:lvl1pPr marL="0" lvl="0" indent="0" algn="ctr" defTabSz="914400" rtl="0" eaLnBrk="1" fontAlgn="base" latinLnBrk="0" hangingPunct="1">
              <a:lnSpc>
                <a:spcPct val="100000"/>
              </a:lnSpc>
              <a:spcBef>
                <a:spcPct val="0"/>
              </a:spcBef>
              <a:spcAft>
                <a:spcPct val="0"/>
              </a:spcAft>
              <a:buNone/>
              <a:defRPr sz="1200"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pPr lvl="0"/>
            <a:endParaRPr lang="zh-CN" altLang="en-US">
              <a:latin typeface="Arial" pitchFamily="34" charset="0"/>
            </a:endParaRPr>
          </a:p>
        </p:txBody>
      </p:sp>
      <p:sp>
        <p:nvSpPr>
          <p:cNvPr id="89103" name="文本占位符 89102"/>
          <p:cNvSpPr>
            <a:spLocks noGrp="1"/>
          </p:cNvSpPr>
          <p:nvPr>
            <p:ph type="body" idx="1"/>
          </p:nvPr>
        </p:nvSpPr>
        <p:spPr>
          <a:xfrm>
            <a:off x="457200" y="1600200"/>
            <a:ext cx="8229600" cy="4525963"/>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marL="0" lvl="0" indent="0" algn="ctr" defTabSz="914400" rtl="0" eaLnBrk="1" fontAlgn="base" latinLnBrk="0" hangingPunct="1">
        <a:lnSpc>
          <a:spcPct val="100000"/>
        </a:lnSpc>
        <a:spcBef>
          <a:spcPct val="0"/>
        </a:spcBef>
        <a:spcAft>
          <a:spcPct val="0"/>
        </a:spcAft>
        <a:buNone/>
        <a:defRPr sz="4400" b="1" i="0" u="none" kern="1200" baseline="0">
          <a:solidFill>
            <a:schemeClr val="tx2"/>
          </a:solidFill>
          <a:effectLst>
            <a:outerShdw blurRad="38100" dist="38100" dir="2700000">
              <a:srgbClr val="000000"/>
            </a:outerShdw>
          </a:effectLst>
          <a:latin typeface="+mj-lt"/>
          <a:ea typeface="+mj-ea"/>
          <a:cs typeface="+mj-cs"/>
        </a:defRPr>
      </a:lvl1pPr>
    </p:titleStyle>
    <p:bodyStyle>
      <a:lvl1pPr marL="342900" lvl="0" indent="-342900" algn="l"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Char char="n"/>
        <a:defRPr sz="3200" b="0" i="0" u="none" kern="1200" baseline="0">
          <a:solidFill>
            <a:schemeClr val="tx1"/>
          </a:solidFill>
          <a:effectLst>
            <a:outerShdw blurRad="38100" dist="38100" dir="2700000">
              <a:srgbClr val="000000"/>
            </a:outerShdw>
          </a:effectLst>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lr>
          <a:schemeClr val="accent2"/>
        </a:buClr>
        <a:buSzPct val="70000"/>
        <a:buFont typeface="Wingdings" panose="05000000000000000000" pitchFamily="2" charset="2"/>
        <a:buChar char="n"/>
        <a:defRPr sz="2800" b="0" i="0" u="none" kern="1200" baseline="0">
          <a:solidFill>
            <a:schemeClr val="tx1"/>
          </a:solidFill>
          <a:effectLst>
            <a:outerShdw blurRad="38100" dist="38100" dir="2700000">
              <a:srgbClr val="000000"/>
            </a:outerShdw>
          </a:effectLst>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Char char="n"/>
        <a:defRPr sz="2400" b="0" i="0" u="none" kern="1200" baseline="0">
          <a:solidFill>
            <a:schemeClr val="tx1"/>
          </a:solidFill>
          <a:effectLst>
            <a:outerShdw blurRad="38100" dist="38100" dir="2700000">
              <a:srgbClr val="000000"/>
            </a:outerShdw>
          </a:effectLst>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Clr>
          <a:schemeClr val="accent2"/>
        </a:buClr>
        <a:buSzPct val="70000"/>
        <a:buFont typeface="Wingdings" panose="05000000000000000000" pitchFamily="2" charset="2"/>
        <a:buChar char="n"/>
        <a:defRPr sz="2000" b="0" i="0" u="none" kern="1200" baseline="0">
          <a:solidFill>
            <a:schemeClr val="tx1"/>
          </a:solidFill>
          <a:effectLst>
            <a:outerShdw blurRad="38100" dist="38100" dir="2700000">
              <a:srgbClr val="000000"/>
            </a:outerShdw>
          </a:effectLst>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Char char="n"/>
        <a:defRPr sz="2000" b="0" i="0" u="none" kern="1200" baseline="0">
          <a:solidFill>
            <a:schemeClr val="tx1"/>
          </a:solidFill>
          <a:effectLst>
            <a:outerShdw blurRad="38100" dist="38100" dir="2700000">
              <a:srgbClr val="000000"/>
            </a:outerShdw>
          </a:effectLst>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Char char="n"/>
        <a:defRPr sz="2000" b="0" i="0" u="none" kern="1200" baseline="0">
          <a:solidFill>
            <a:schemeClr val="tx1"/>
          </a:solidFill>
          <a:effectLst>
            <a:outerShdw blurRad="38100" dist="38100" dir="2700000">
              <a:srgbClr val="000000"/>
            </a:outerShdw>
          </a:effectLst>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Char char="n"/>
        <a:defRPr sz="2000" b="0" i="0" u="none" kern="1200" baseline="0">
          <a:solidFill>
            <a:schemeClr val="tx1"/>
          </a:solidFill>
          <a:effectLst>
            <a:outerShdw blurRad="38100" dist="38100" dir="2700000">
              <a:srgbClr val="000000"/>
            </a:outerShdw>
          </a:effectLst>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Char char="n"/>
        <a:defRPr sz="2000" b="0" i="0" u="none" kern="1200" baseline="0">
          <a:solidFill>
            <a:schemeClr val="tx1"/>
          </a:solidFill>
          <a:effectLst>
            <a:outerShdw blurRad="38100" dist="38100" dir="2700000">
              <a:srgbClr val="000000"/>
            </a:outerShdw>
          </a:effectLst>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Char char="n"/>
        <a:defRPr sz="2000" b="0" i="0" u="none" kern="1200" baseline="0">
          <a:solidFill>
            <a:schemeClr val="tx1"/>
          </a:solidFill>
          <a:effectLst>
            <a:outerShdw blurRad="38100" dist="38100" dir="2700000">
              <a:srgbClr val="000000"/>
            </a:outerShdw>
          </a:effectLst>
          <a:latin typeface="+mn-lt"/>
          <a:ea typeface="+mn-ea"/>
          <a:cs typeface="+mn-cs"/>
        </a:defRPr>
      </a:lvl9pPr>
    </p:bodyStyle>
    <p:otherStyle>
      <a:lvl1pPr marL="0" lvl="0"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7.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10.png" /><Relationship Id="rId5" Type="http://schemas.openxmlformats.org/officeDocument/2006/relationships/image" Target="../media/image11.gif"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png" /><Relationship Id="rId3" Type="http://schemas.openxmlformats.org/officeDocument/2006/relationships/image" Target="../media/image1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6.png" /><Relationship Id="rId3" Type="http://schemas.openxmlformats.org/officeDocument/2006/relationships/image" Target="../media/image17.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8.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9.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700306501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5058" name="矩形 45057"/>
          <p:cNvSpPr/>
          <p:nvPr/>
        </p:nvSpPr>
        <p:spPr>
          <a:xfrm>
            <a:off x="0" y="0"/>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endParaRPr lang="zh-CN" altLang="en-US"/>
          </a:p>
        </p:txBody>
      </p:sp>
      <p:sp>
        <p:nvSpPr>
          <p:cNvPr id="45059" name="矩形 45058"/>
          <p:cNvSpPr/>
          <p:nvPr/>
        </p:nvSpPr>
        <p:spPr>
          <a:xfrm>
            <a:off x="0" y="0"/>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endParaRPr lang="zh-CN" altLang="en-US"/>
          </a:p>
        </p:txBody>
      </p:sp>
      <p:sp>
        <p:nvSpPr>
          <p:cNvPr id="45060" name="文本框 45059"/>
          <p:cNvSpPr txBox="1"/>
          <p:nvPr/>
        </p:nvSpPr>
        <p:spPr>
          <a:xfrm>
            <a:off x="468313" y="1268413"/>
            <a:ext cx="2317750" cy="4572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r>
              <a:rPr lang="zh-CN" altLang="en-US" sz="2400" b="1">
                <a:latin typeface="Arial" pitchFamily="34" charset="0"/>
                <a:ea typeface="仿宋_GB2312" pitchFamily="49" charset="-122"/>
              </a:rPr>
              <a:t>垂直度误差应用</a:t>
            </a:r>
            <a:endParaRPr lang="zh-CN" altLang="en-US" sz="2400" b="1">
              <a:latin typeface="Arial" pitchFamily="34" charset="0"/>
              <a:ea typeface="仿宋_GB2312" pitchFamily="49" charset="-122"/>
            </a:endParaRPr>
          </a:p>
        </p:txBody>
      </p:sp>
      <p:pic>
        <p:nvPicPr>
          <p:cNvPr id="45061" name="图片 45060" descr="828"/>
          <p:cNvPicPr>
            <a:picLocks noChangeAspect="1"/>
          </p:cNvPicPr>
          <p:nvPr/>
        </p:nvPicPr>
        <p:blipFill>
          <a:blip r:embed="rId2"/>
          <a:stretch>
            <a:fillRect/>
          </a:stretch>
        </p:blipFill>
        <p:spPr>
          <a:xfrm>
            <a:off x="1692275" y="2205038"/>
            <a:ext cx="5386388" cy="3436937"/>
          </a:xfrm>
          <a:prstGeom prst="rect">
            <a:avLst/>
          </a:prstGeom>
          <a:noFill/>
          <a:ln w="9525">
            <a:noFill/>
          </a:ln>
        </p:spPr>
      </p:pic>
      <p:sp>
        <p:nvSpPr>
          <p:cNvPr id="45062" name="矩形 45061"/>
          <p:cNvSpPr/>
          <p:nvPr/>
        </p:nvSpPr>
        <p:spPr>
          <a:xfrm>
            <a:off x="611188" y="5805488"/>
            <a:ext cx="8207375" cy="4572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r>
              <a:rPr lang="zh-CN" altLang="en-US" sz="2400" b="1">
                <a:latin typeface="Arial" pitchFamily="34" charset="0"/>
                <a:ea typeface="仿宋_GB2312" pitchFamily="49" charset="-122"/>
              </a:rPr>
              <a:t>箱体上两个安装锥齿轮轴的孔，要求两孔的轴线相互垂直。</a:t>
            </a:r>
            <a:endParaRPr lang="zh-CN" altLang="en-US" sz="2400" b="1">
              <a:latin typeface="Arial" pitchFamily="34" charset="0"/>
              <a:ea typeface="仿宋_GB2312" pitchFamily="49" charset="-122"/>
            </a:endParaRPr>
          </a:p>
        </p:txBody>
      </p:sp>
      <p:sp>
        <p:nvSpPr>
          <p:cNvPr id="45064" name="矩形 45063"/>
          <p:cNvSpPr/>
          <p:nvPr/>
        </p:nvSpPr>
        <p:spPr>
          <a:xfrm>
            <a:off x="900113" y="549275"/>
            <a:ext cx="7194550" cy="579438"/>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r>
              <a:rPr lang="zh-CN" altLang="en-US" sz="3200" b="1">
                <a:solidFill>
                  <a:schemeClr val="hlink"/>
                </a:solidFill>
                <a:effectLst>
                  <a:outerShdw blurRad="38100" dist="38100" dir="2700000">
                    <a:srgbClr val="000000"/>
                  </a:outerShdw>
                </a:effectLst>
                <a:latin typeface="Garamond" panose="02020404030301010803" pitchFamily="18" charset="0"/>
              </a:rPr>
              <a:t>任务五 垂直度误差、位置度误差的测量</a:t>
            </a:r>
            <a:endParaRPr lang="zh-CN" altLang="en-US" sz="3200" b="1">
              <a:solidFill>
                <a:schemeClr val="hlink"/>
              </a:solidFill>
              <a:effectLst>
                <a:outerShdw blurRad="38100" dist="38100" dir="2700000">
                  <a:srgbClr val="000000"/>
                </a:outerShdw>
              </a:effectLst>
              <a:latin typeface="Garamond" panose="02020404030301010803" pitchFamily="18" charset="0"/>
            </a:endParaRPr>
          </a:p>
        </p:txBody>
      </p:sp>
      <p:sp>
        <p:nvSpPr>
          <p:cNvPr id="45065" name="矩形 45064"/>
          <p:cNvSpPr/>
          <p:nvPr/>
        </p:nvSpPr>
        <p:spPr>
          <a:xfrm>
            <a:off x="468313" y="5805488"/>
            <a:ext cx="8459787" cy="863600"/>
          </a:xfrm>
          <a:prstGeom prst="rect">
            <a:avLst/>
          </a:prstGeom>
        </p:spPr>
        <p:txBody>
          <a:bodyPr wrap="none" fromWordArt="1">
            <a:prstTxWarp prst="textCurveUp">
              <a:avLst>
                <a:gd name="adj" fmla="val 40356"/>
              </a:avLst>
            </a:prstTxWarp>
            <a:norm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pPr algn="ctr"/>
            <a:r>
              <a:rPr lang="zh-CN" altLang="en-US" sz="3600">
                <a:ln w="12700" cap="flat" cmpd="sng">
                  <a:solidFill>
                    <a:srgbClr val="000000"/>
                  </a:solidFill>
                  <a:prstDash val="solid"/>
                  <a:headEnd type="none" w="med" len="med"/>
                  <a:tailEnd type="none" w="med" len="med"/>
                </a:ln>
                <a:pattFill prst="dashHorz">
                  <a:fgClr>
                    <a:srgbClr val="808080"/>
                  </a:fgClr>
                  <a:bgClr>
                    <a:srgbClr val="FFFF00"/>
                  </a:bgClr>
                </a:pattFill>
                <a:effectLst>
                  <a:outerShdw dist="45791" dir="2021404" algn="ctr" rotWithShape="0">
                    <a:srgbClr val="808080">
                      <a:alpha val="80000"/>
                    </a:srgbClr>
                  </a:outerShdw>
                </a:effectLst>
                <a:latin typeface="宋体" panose="02010600030101010101" pitchFamily="2" charset="-122"/>
                <a:ea typeface="宋体" panose="02010600030101010101" pitchFamily="2" charset="-122"/>
              </a:rPr>
              <a:t>大家思考下，哪些场合还有垂直度要求的？？</a:t>
            </a:r>
            <a:endParaRPr lang="zh-CN" altLang="en-US" sz="3600">
              <a:ln w="12700" cap="flat" cmpd="sng">
                <a:solidFill>
                  <a:srgbClr val="000000"/>
                </a:solidFill>
                <a:prstDash val="solid"/>
                <a:headEnd type="none" w="med" len="med"/>
                <a:tailEnd type="none" w="med" len="med"/>
              </a:ln>
              <a:pattFill prst="dashHorz">
                <a:fgClr>
                  <a:srgbClr val="808080"/>
                </a:fgClr>
                <a:bgClr>
                  <a:srgbClr val="FFFF00"/>
                </a:bgClr>
              </a:pattFill>
              <a:effectLst>
                <a:outerShdw dist="45791" dir="2021404" algn="ctr" rotWithShape="0">
                  <a:srgbClr val="808080">
                    <a:alpha val="80000"/>
                  </a:srgbClr>
                </a:outerShdw>
              </a:effectLst>
              <a:latin typeface="宋体" panose="02010600030101010101" pitchFamily="2" charset="-122"/>
              <a:ea typeface="宋体" panose="02010600030101010101" pitchFamily="2" charset="-122"/>
            </a:endParaRPr>
          </a:p>
        </p:txBody>
      </p:sp>
      <p:pic>
        <p:nvPicPr>
          <p:cNvPr id="45066" name="图片 45065"/>
          <p:cNvPicPr>
            <a:picLocks noChangeAspect="1"/>
          </p:cNvPicPr>
          <p:nvPr/>
        </p:nvPicPr>
        <p:blipFill>
          <a:blip r:embed="rId3"/>
          <a:stretch>
            <a:fillRect/>
          </a:stretch>
        </p:blipFill>
        <p:spPr>
          <a:xfrm>
            <a:off x="1619250" y="1989138"/>
            <a:ext cx="5688013" cy="3806825"/>
          </a:xfrm>
          <a:prstGeom prst="rect">
            <a:avLst/>
          </a:prstGeom>
          <a:noFill/>
          <a:ln w="9525">
            <a:noFill/>
          </a:ln>
        </p:spPr>
      </p:pic>
      <p:pic>
        <p:nvPicPr>
          <p:cNvPr id="45067" name="图片 45066"/>
          <p:cNvPicPr>
            <a:picLocks noChangeAspect="1"/>
          </p:cNvPicPr>
          <p:nvPr/>
        </p:nvPicPr>
        <p:blipFill>
          <a:blip r:embed="rId4"/>
          <a:stretch>
            <a:fillRect/>
          </a:stretch>
        </p:blipFill>
        <p:spPr>
          <a:xfrm>
            <a:off x="1619250" y="1916113"/>
            <a:ext cx="5689600" cy="3960812"/>
          </a:xfrm>
          <a:prstGeom prst="rect">
            <a:avLst/>
          </a:prstGeom>
          <a:noFill/>
          <a:ln w="9525">
            <a:noFill/>
          </a:ln>
        </p:spPr>
      </p:pic>
      <p:sp>
        <p:nvSpPr>
          <p:cNvPr id="45068" name="TextBox 45067"/>
          <p:cNvSpPr txBox="1"/>
          <p:nvPr/>
        </p:nvSpPr>
        <p:spPr>
          <a:xfrm>
            <a:off x="914400" y="914400"/>
            <a:ext cx="1371600" cy="320040"/>
          </a:xfrm>
          <a:prstGeom prst="rect">
            <a:avLst/>
          </a:prstGeom>
          <a:noFill/>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r>
              <a:rPr sz="100"/>
              <a:t>2023最新整理收集</a:t>
            </a:r>
          </a:p>
          <a:p>
            <a:pPr>
              <a:defRPr sz="100" b="1" i="1">
                <a:solidFill>
                  <a:srgbClr val="E1E100"/>
                </a:solidFill>
              </a:defRPr>
            </a:pPr>
            <a:r>
              <a:t>do</a:t>
            </a:r>
            <a:br/>
            <a:br/>
            <a:br/>
            <a:r>
              <a:t> something</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grpId="0" nodeType="withEffect">
                                  <p:stCondLst>
                                    <p:cond delay="0"/>
                                  </p:stCondLst>
                                  <p:childTnLst>
                                    <p:set>
                                      <p:cBhvr>
                                        <p:cTn id="6" dur="1" fill="hold">
                                          <p:stCondLst>
                                            <p:cond delay="0"/>
                                          </p:stCondLst>
                                        </p:cTn>
                                        <p:tgtEl>
                                          <p:spTgt spid="45064"/>
                                        </p:tgtEl>
                                        <p:attrNameLst>
                                          <p:attrName>style.visibility</p:attrName>
                                        </p:attrNameLst>
                                      </p:cBhvr>
                                      <p:to>
                                        <p:strVal val="visible"/>
                                      </p:to>
                                    </p:set>
                                    <p:animEffect transition="in" filter="wipe(left)">
                                      <p:cBhvr>
                                        <p:cTn id="7" dur="500"/>
                                        <p:tgtEl>
                                          <p:spTgt spid="45064"/>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45060">
                                            <p:txEl>
                                              <p:pRg st="0" end="0"/>
                                            </p:txEl>
                                          </p:spTgt>
                                        </p:tgtEl>
                                        <p:attrNameLst>
                                          <p:attrName>style.visibility</p:attrName>
                                        </p:attrNameLst>
                                      </p:cBhvr>
                                      <p:to>
                                        <p:strVal val="visible"/>
                                      </p:to>
                                    </p:set>
                                    <p:animEffect transition="in" filter="wipe(left)">
                                      <p:cBhvr>
                                        <p:cTn id="10" dur="500"/>
                                        <p:tgtEl>
                                          <p:spTgt spid="45060">
                                            <p:txEl>
                                              <p:pRg st="0" end="0"/>
                                            </p:txEl>
                                          </p:spTgt>
                                        </p:tgtEl>
                                      </p:cBhvr>
                                    </p:animEffect>
                                  </p:childTnLst>
                                </p:cTn>
                              </p:par>
                            </p:childTnLst>
                          </p:cTn>
                        </p:par>
                      </p:childTnLst>
                    </p:cTn>
                  </p:par>
                  <p:par>
                    <p:cTn id="11" fill="hold" nodeType="clickPar">
                      <p:stCondLst>
                        <p:cond delay="indefinite"/>
                        <p:cond evt="onBegin" delay="0">
                          <p:tn val="10"/>
                        </p:cond>
                      </p:stCondLst>
                      <p:childTnLst>
                        <p:par>
                          <p:cTn id="12" fill="hold">
                            <p:stCondLst>
                              <p:cond delay="0"/>
                            </p:stCondLst>
                            <p:childTnLst>
                              <p:par>
                                <p:cTn id="13" presetID="43" presetClass="entr" presetSubtype="0" dur="1000" fill="hold" nodeType="clickEffect">
                                  <p:stCondLst>
                                    <p:cond delay="0"/>
                                  </p:stCondLst>
                                  <p:childTnLst>
                                    <p:set>
                                      <p:cBhvr>
                                        <p:cTn id="14" dur="1" fill="hold">
                                          <p:stCondLst>
                                            <p:cond delay="0"/>
                                          </p:stCondLst>
                                        </p:cTn>
                                        <p:tgtEl>
                                          <p:spTgt spid="45061"/>
                                        </p:tgtEl>
                                        <p:attrNameLst>
                                          <p:attrName>style.visibility</p:attrName>
                                        </p:attrNameLst>
                                      </p:cBhvr>
                                      <p:to>
                                        <p:strVal val="visible"/>
                                      </p:to>
                                    </p:set>
                                    <p:animEffect transition="in" filter="fade">
                                      <p:cBhvr>
                                        <p:cTn id="15" dur="100"/>
                                        <p:tgtEl>
                                          <p:spTgt spid="45061"/>
                                        </p:tgtEl>
                                      </p:cBhvr>
                                    </p:animEffect>
                                    <p:anim calcmode="lin" valueType="num">
                                      <p:cBhvr>
                                        <p:cTn id="16" dur="400" fill="hold"/>
                                        <p:tgtEl>
                                          <p:spTgt spid="45061"/>
                                        </p:tgtEl>
                                        <p:attrNameLst>
                                          <p:attrName>ppt_x</p:attrName>
                                        </p:attrNameLst>
                                      </p:cBhvr>
                                      <p:tavLst>
                                        <p:tav tm="0">
                                          <p:val>
                                            <p:strVal val="#ppt_x"/>
                                          </p:val>
                                        </p:tav>
                                        <p:tav tm="100000">
                                          <p:val>
                                            <p:strVal val="#ppt_x"/>
                                          </p:val>
                                        </p:tav>
                                      </p:tavLst>
                                    </p:anim>
                                    <p:anim calcmode="lin" valueType="num">
                                      <p:cBhvr>
                                        <p:cTn id="17" dur="400" fill="hold"/>
                                        <p:tgtEl>
                                          <p:spTgt spid="45061"/>
                                        </p:tgtEl>
                                        <p:attrNameLst>
                                          <p:attrName>ppt_y</p:attrName>
                                        </p:attrNameLst>
                                      </p:cBhvr>
                                      <p:tavLst>
                                        <p:tav tm="0">
                                          <p:val>
                                            <p:strVal val="#ppt_y+0.31"/>
                                          </p:val>
                                        </p:tav>
                                        <p:tav tm="100000">
                                          <p:val>
                                            <p:strVal val="#ppt_y+0.31"/>
                                          </p:val>
                                        </p:tav>
                                      </p:tavLst>
                                    </p:anim>
                                    <p:anim calcmode="lin" valueType="num">
                                      <p:cBhvr>
                                        <p:cTn id="18" dur="600" decel="50000" fill="hold">
                                          <p:stCondLst>
                                            <p:cond delay="400"/>
                                          </p:stCondLst>
                                        </p:cTn>
                                        <p:tgtEl>
                                          <p:spTgt spid="45061"/>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9" dur="600" decel="50000" fill="hold">
                                          <p:stCondLst>
                                            <p:cond delay="400"/>
                                          </p:stCondLst>
                                        </p:cTn>
                                        <p:tgtEl>
                                          <p:spTgt spid="45061"/>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subTnLst>
                                    <p:set>
                                      <p:cBhvr override="childStyle">
                                        <p:cTn dur="1" fill="hold" display="0" masterRel="nextClick" afterEffect="1"/>
                                        <p:tgtEl>
                                          <p:spTgt spid="45061"/>
                                        </p:tgtEl>
                                        <p:attrNameLst>
                                          <p:attrName>style.visibility</p:attrName>
                                        </p:attrNameLst>
                                      </p:cBhvr>
                                      <p:to>
                                        <p:strVal val="hidden"/>
                                      </p:to>
                                    </p:set>
                                  </p:subTnLst>
                                </p:cTn>
                              </p:par>
                              <p:par>
                                <p:cTn id="20" presetID="43" presetClass="entr" presetSubtype="0" dur="1000" fill="hold" grpId="0" nodeType="withEffect">
                                  <p:stCondLst>
                                    <p:cond delay="0"/>
                                  </p:stCondLst>
                                  <p:childTnLst>
                                    <p:set>
                                      <p:cBhvr>
                                        <p:cTn id="21" dur="1" fill="hold">
                                          <p:stCondLst>
                                            <p:cond delay="0"/>
                                          </p:stCondLst>
                                        </p:cTn>
                                        <p:tgtEl>
                                          <p:spTgt spid="45062"/>
                                        </p:tgtEl>
                                        <p:attrNameLst>
                                          <p:attrName>style.visibility</p:attrName>
                                        </p:attrNameLst>
                                      </p:cBhvr>
                                      <p:to>
                                        <p:strVal val="visible"/>
                                      </p:to>
                                    </p:set>
                                    <p:animEffect transition="in" filter="fade">
                                      <p:cBhvr>
                                        <p:cTn id="22" dur="100"/>
                                        <p:tgtEl>
                                          <p:spTgt spid="45062"/>
                                        </p:tgtEl>
                                      </p:cBhvr>
                                    </p:animEffect>
                                    <p:anim calcmode="lin" valueType="num">
                                      <p:cBhvr>
                                        <p:cTn id="23" dur="400" fill="hold"/>
                                        <p:tgtEl>
                                          <p:spTgt spid="45062"/>
                                        </p:tgtEl>
                                        <p:attrNameLst>
                                          <p:attrName>ppt_x</p:attrName>
                                        </p:attrNameLst>
                                      </p:cBhvr>
                                      <p:tavLst>
                                        <p:tav tm="0">
                                          <p:val>
                                            <p:strVal val="#ppt_x"/>
                                          </p:val>
                                        </p:tav>
                                        <p:tav tm="100000">
                                          <p:val>
                                            <p:strVal val="#ppt_x"/>
                                          </p:val>
                                        </p:tav>
                                      </p:tavLst>
                                    </p:anim>
                                    <p:anim calcmode="lin" valueType="num">
                                      <p:cBhvr>
                                        <p:cTn id="24" dur="400" fill="hold"/>
                                        <p:tgtEl>
                                          <p:spTgt spid="45062"/>
                                        </p:tgtEl>
                                        <p:attrNameLst>
                                          <p:attrName>ppt_y</p:attrName>
                                        </p:attrNameLst>
                                      </p:cBhvr>
                                      <p:tavLst>
                                        <p:tav tm="0">
                                          <p:val>
                                            <p:strVal val="#ppt_y+0.31"/>
                                          </p:val>
                                        </p:tav>
                                        <p:tav tm="100000">
                                          <p:val>
                                            <p:strVal val="#ppt_y+0.31"/>
                                          </p:val>
                                        </p:tav>
                                      </p:tavLst>
                                    </p:anim>
                                    <p:anim calcmode="lin" valueType="num">
                                      <p:cBhvr>
                                        <p:cTn id="25" dur="600" decel="50000" fill="hold">
                                          <p:stCondLst>
                                            <p:cond delay="400"/>
                                          </p:stCondLst>
                                        </p:cTn>
                                        <p:tgtEl>
                                          <p:spTgt spid="45062"/>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26" dur="600" decel="50000" fill="hold">
                                          <p:stCondLst>
                                            <p:cond delay="400"/>
                                          </p:stCondLst>
                                        </p:cTn>
                                        <p:tgtEl>
                                          <p:spTgt spid="45062"/>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subTnLst>
                                    <p:set>
                                      <p:cBhvr override="childStyle">
                                        <p:cTn dur="1" fill="hold" display="0" masterRel="nextClick" afterEffect="1"/>
                                        <p:tgtEl>
                                          <p:spTgt spid="45062"/>
                                        </p:tgtEl>
                                        <p:attrNameLst>
                                          <p:attrName>style.visibility</p:attrName>
                                        </p:attrNameLst>
                                      </p:cBhvr>
                                      <p:to>
                                        <p:strVal val="hidden"/>
                                      </p:to>
                                    </p:set>
                                  </p:subTnLst>
                                </p:cTn>
                              </p:par>
                            </p:childTnLst>
                          </p:cTn>
                        </p:par>
                      </p:childTnLst>
                    </p:cTn>
                  </p:par>
                  <p:par>
                    <p:cTn id="27" fill="hold" nodeType="clickPar">
                      <p:stCondLst>
                        <p:cond delay="indefinite"/>
                        <p:cond evt="onBegin" delay="0">
                          <p:tn val="26"/>
                        </p:cond>
                      </p:stCondLst>
                      <p:childTnLst>
                        <p:par>
                          <p:cTn id="28" fill="hold">
                            <p:stCondLst>
                              <p:cond delay="0"/>
                            </p:stCondLst>
                            <p:childTnLst>
                              <p:par>
                                <p:cTn id="29" presetID="2" presetClass="entr" presetSubtype="4" dur="500" fill="hold" nodeType="clickEffect">
                                  <p:stCondLst>
                                    <p:cond delay="0"/>
                                  </p:stCondLst>
                                  <p:childTnLst>
                                    <p:set>
                                      <p:cBhvr>
                                        <p:cTn id="30" dur="1" fill="hold">
                                          <p:stCondLst>
                                            <p:cond delay="0"/>
                                          </p:stCondLst>
                                        </p:cTn>
                                        <p:tgtEl>
                                          <p:spTgt spid="45065"/>
                                        </p:tgtEl>
                                        <p:attrNameLst>
                                          <p:attrName>style.visibility</p:attrName>
                                        </p:attrNameLst>
                                      </p:cBhvr>
                                      <p:to>
                                        <p:strVal val="visible"/>
                                      </p:to>
                                    </p:set>
                                    <p:anim calcmode="lin" valueType="num">
                                      <p:cBhvr additive="base">
                                        <p:cTn id="31" dur="500" fill="hold"/>
                                        <p:tgtEl>
                                          <p:spTgt spid="45065"/>
                                        </p:tgtEl>
                                        <p:attrNameLst>
                                          <p:attrName>ppt_x</p:attrName>
                                        </p:attrNameLst>
                                      </p:cBhvr>
                                      <p:tavLst>
                                        <p:tav tm="0">
                                          <p:val>
                                            <p:strVal val="#ppt_x"/>
                                          </p:val>
                                        </p:tav>
                                        <p:tav tm="100000">
                                          <p:val>
                                            <p:strVal val="#ppt_x"/>
                                          </p:val>
                                        </p:tav>
                                      </p:tavLst>
                                    </p:anim>
                                    <p:anim calcmode="lin" valueType="num">
                                      <p:cBhvr additive="base">
                                        <p:cTn id="32" dur="500" fill="hold"/>
                                        <p:tgtEl>
                                          <p:spTgt spid="45065"/>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cond evt="onBegin" delay="0">
                          <p:tn val="32"/>
                        </p:cond>
                      </p:stCondLst>
                      <p:childTnLst>
                        <p:par>
                          <p:cTn id="34" fill="hold">
                            <p:stCondLst>
                              <p:cond delay="0"/>
                            </p:stCondLst>
                            <p:childTnLst>
                              <p:par>
                                <p:cTn id="35" presetID="31" presetClass="entr" presetSubtype="0" dur="1000" fill="hold" nodeType="clickEffect">
                                  <p:stCondLst>
                                    <p:cond delay="0"/>
                                  </p:stCondLst>
                                  <p:iterate type="lt">
                                    <p:tmPct val="5000"/>
                                  </p:iterate>
                                  <p:childTnLst>
                                    <p:set>
                                      <p:cBhvr>
                                        <p:cTn id="36" dur="1" fill="hold">
                                          <p:stCondLst>
                                            <p:cond delay="0"/>
                                          </p:stCondLst>
                                        </p:cTn>
                                        <p:tgtEl>
                                          <p:spTgt spid="45066"/>
                                        </p:tgtEl>
                                        <p:attrNameLst>
                                          <p:attrName>style.visibility</p:attrName>
                                        </p:attrNameLst>
                                      </p:cBhvr>
                                      <p:to>
                                        <p:strVal val="visible"/>
                                      </p:to>
                                    </p:set>
                                    <p:anim calcmode="lin" valueType="num">
                                      <p:cBhvr>
                                        <p:cTn id="37" dur="1000" fill="hold"/>
                                        <p:tgtEl>
                                          <p:spTgt spid="45066"/>
                                        </p:tgtEl>
                                        <p:attrNameLst>
                                          <p:attrName>ppt_w</p:attrName>
                                        </p:attrNameLst>
                                      </p:cBhvr>
                                      <p:tavLst>
                                        <p:tav tm="0">
                                          <p:val>
                                            <p:fltVal val="0"/>
                                          </p:val>
                                        </p:tav>
                                        <p:tav tm="100000">
                                          <p:val>
                                            <p:strVal val="#ppt_w"/>
                                          </p:val>
                                        </p:tav>
                                      </p:tavLst>
                                    </p:anim>
                                    <p:anim calcmode="lin" valueType="num">
                                      <p:cBhvr>
                                        <p:cTn id="38" dur="1000" fill="hold"/>
                                        <p:tgtEl>
                                          <p:spTgt spid="45066"/>
                                        </p:tgtEl>
                                        <p:attrNameLst>
                                          <p:attrName>ppt_h</p:attrName>
                                        </p:attrNameLst>
                                      </p:cBhvr>
                                      <p:tavLst>
                                        <p:tav tm="0">
                                          <p:val>
                                            <p:fltVal val="0"/>
                                          </p:val>
                                        </p:tav>
                                        <p:tav tm="100000">
                                          <p:val>
                                            <p:strVal val="#ppt_h"/>
                                          </p:val>
                                        </p:tav>
                                      </p:tavLst>
                                    </p:anim>
                                    <p:anim calcmode="lin" valueType="num">
                                      <p:cBhvr>
                                        <p:cTn id="39" dur="1000" fill="hold"/>
                                        <p:tgtEl>
                                          <p:spTgt spid="45066"/>
                                        </p:tgtEl>
                                        <p:attrNameLst>
                                          <p:attrName>style.rotation</p:attrName>
                                        </p:attrNameLst>
                                      </p:cBhvr>
                                      <p:tavLst>
                                        <p:tav tm="0">
                                          <p:val>
                                            <p:fltVal val="90"/>
                                          </p:val>
                                        </p:tav>
                                        <p:tav tm="100000">
                                          <p:val>
                                            <p:fltVal val="0"/>
                                          </p:val>
                                        </p:tav>
                                      </p:tavLst>
                                    </p:anim>
                                    <p:animEffect transition="in" filter="fade">
                                      <p:cBhvr>
                                        <p:cTn id="40" dur="1000"/>
                                        <p:tgtEl>
                                          <p:spTgt spid="45066"/>
                                        </p:tgtEl>
                                      </p:cBhvr>
                                    </p:animEffect>
                                  </p:childTnLst>
                                  <p:subTnLst>
                                    <p:set>
                                      <p:cBhvr override="childStyle">
                                        <p:cTn dur="1" fill="hold" display="0" masterRel="nextClick" afterEffect="1"/>
                                        <p:tgtEl>
                                          <p:spTgt spid="45066"/>
                                        </p:tgtEl>
                                        <p:attrNameLst>
                                          <p:attrName>style.visibility</p:attrName>
                                        </p:attrNameLst>
                                      </p:cBhvr>
                                      <p:to>
                                        <p:strVal val="hidden"/>
                                      </p:to>
                                    </p:set>
                                  </p:subTnLst>
                                </p:cTn>
                              </p:par>
                            </p:childTnLst>
                          </p:cTn>
                        </p:par>
                      </p:childTnLst>
                    </p:cTn>
                  </p:par>
                  <p:par>
                    <p:cTn id="41" fill="hold" nodeType="clickPar">
                      <p:stCondLst>
                        <p:cond delay="indefinite"/>
                        <p:cond evt="onBegin" delay="0">
                          <p:tn val="40"/>
                        </p:cond>
                      </p:stCondLst>
                      <p:childTnLst>
                        <p:par>
                          <p:cTn id="42" fill="hold">
                            <p:stCondLst>
                              <p:cond delay="0"/>
                            </p:stCondLst>
                            <p:childTnLst>
                              <p:par>
                                <p:cTn id="43" presetID="48" presetClass="entr" presetSubtype="0" dur="1000" accel="50000" fill="hold" nodeType="clickEffect">
                                  <p:stCondLst>
                                    <p:cond delay="0"/>
                                  </p:stCondLst>
                                  <p:childTnLst>
                                    <p:set>
                                      <p:cBhvr>
                                        <p:cTn id="44" dur="1" fill="hold">
                                          <p:stCondLst>
                                            <p:cond delay="0"/>
                                          </p:stCondLst>
                                        </p:cTn>
                                        <p:tgtEl>
                                          <p:spTgt spid="45067"/>
                                        </p:tgtEl>
                                        <p:attrNameLst>
                                          <p:attrName>style.visibility</p:attrName>
                                        </p:attrNameLst>
                                      </p:cBhvr>
                                      <p:to>
                                        <p:strVal val="visible"/>
                                      </p:to>
                                    </p:set>
                                    <p:anim calcmode="lin" valueType="num">
                                      <p:cBhvr>
                                        <p:cTn id="45" dur="1000" fill="hold"/>
                                        <p:tgtEl>
                                          <p:spTgt spid="45067"/>
                                        </p:tgtEl>
                                        <p:attrNameLst>
                                          <p:attrName>style.rotation</p:attrName>
                                        </p:attrNameLst>
                                      </p:cBhvr>
                                      <p:tavLst>
                                        <p:tav tm="0">
                                          <p:val>
                                            <p:fltVal val="90"/>
                                          </p:val>
                                        </p:tav>
                                        <p:tav tm="80000">
                                          <p:val>
                                            <p:fltVal val="90"/>
                                          </p:val>
                                        </p:tav>
                                        <p:tav tm="80000">
                                          <p:val>
                                            <p:fltVal val="90"/>
                                          </p:val>
                                        </p:tav>
                                        <p:tav tm="100000">
                                          <p:val>
                                            <p:fltVal val="0"/>
                                          </p:val>
                                        </p:tav>
                                      </p:tavLst>
                                    </p:anim>
                                    <p:anim calcmode="lin" valueType="num">
                                      <p:cBhvr>
                                        <p:cTn id="46" dur="1000" fill="hold"/>
                                        <p:tgtEl>
                                          <p:spTgt spid="45067"/>
                                        </p:tgtEl>
                                        <p:attrNameLst>
                                          <p:attrName>ppt_x</p:attrName>
                                        </p:attrNameLst>
                                      </p:cBhvr>
                                      <p:tavLst>
                                        <p:tav tm="0">
                                          <p:val>
                                            <p:fltVal val="-1"/>
                                          </p:val>
                                        </p:tav>
                                        <p:tav tm="50000">
                                          <p:val>
                                            <p:fltVal val="0.95"/>
                                          </p:val>
                                        </p:tav>
                                        <p:tav tm="100000">
                                          <p:val>
                                            <p:strVal val="#ppt_x"/>
                                          </p:val>
                                        </p:tav>
                                      </p:tavLst>
                                    </p:anim>
                                    <p:anim calcmode="lin" valueType="num">
                                      <p:cBhvr>
                                        <p:cTn id="47" dur="1000" fill="hold"/>
                                        <p:tgtEl>
                                          <p:spTgt spid="45067"/>
                                        </p:tgtEl>
                                        <p:attrNameLst>
                                          <p:attrName>ppt_y</p:attrName>
                                        </p:attrNameLst>
                                      </p:cBhvr>
                                      <p:tavLst>
                                        <p:tav tm="0">
                                          <p:val>
                                            <p:strVal val="#ppt_y"/>
                                          </p:val>
                                        </p:tav>
                                        <p:tav tm="100000">
                                          <p:val>
                                            <p:strVal val="#ppt_y"/>
                                          </p:val>
                                        </p:tav>
                                      </p:tavLst>
                                    </p:anim>
                                    <p:animEffect transition="in" filter="fade">
                                      <p:cBhvr>
                                        <p:cTn id="48" dur="1000"/>
                                        <p:tgtEl>
                                          <p:spTgt spid="450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62" grpId="0"/>
      <p:bldP spid="45064"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5778" name="标题 75777"/>
          <p:cNvSpPr>
            <a:spLocks noGrp="1" noRot="1"/>
          </p:cNvSpPr>
          <p:nvPr>
            <p:ph type="title"/>
          </p:nvPr>
        </p:nvSpPr>
        <p:spPr/>
        <p:txBody>
          <a:bodyPr anchor="ctr" anchorCtr="0"/>
          <a:lstStyle/>
          <a:p>
            <a:pPr algn="l"/>
            <a:r>
              <a:rPr lang="zh-CN" altLang="en-US" sz="2800"/>
              <a:t>垂直度的总类及含义</a:t>
            </a:r>
            <a:r>
              <a:rPr lang="en-US" altLang="zh-CN" sz="2800"/>
              <a:t>:</a:t>
            </a:r>
            <a:endParaRPr lang="en-US" altLang="zh-CN" sz="2800"/>
          </a:p>
        </p:txBody>
      </p:sp>
      <p:pic>
        <p:nvPicPr>
          <p:cNvPr id="75780" name="图片 75779"/>
          <p:cNvPicPr>
            <a:picLocks noChangeAspect="1"/>
          </p:cNvPicPr>
          <p:nvPr/>
        </p:nvPicPr>
        <p:blipFill>
          <a:blip r:embed="rId2"/>
          <a:stretch>
            <a:fillRect/>
          </a:stretch>
        </p:blipFill>
        <p:spPr>
          <a:xfrm>
            <a:off x="755650" y="2133600"/>
            <a:ext cx="7129463" cy="4586288"/>
          </a:xfrm>
          <a:prstGeom prst="rect">
            <a:avLst/>
          </a:prstGeom>
          <a:noFill/>
          <a:ln w="9525">
            <a:noFill/>
          </a:ln>
        </p:spPr>
      </p:pic>
      <p:sp>
        <p:nvSpPr>
          <p:cNvPr id="75781" name="矩形 75780"/>
          <p:cNvSpPr/>
          <p:nvPr/>
        </p:nvSpPr>
        <p:spPr>
          <a:xfrm>
            <a:off x="539750" y="1341438"/>
            <a:ext cx="7993063" cy="82232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r>
              <a:rPr lang="en-US" altLang="zh-CN" sz="2400" b="1">
                <a:latin typeface="Garamond" panose="02020404030301010803" pitchFamily="18" charset="0"/>
              </a:rPr>
              <a:t>       </a:t>
            </a:r>
            <a:r>
              <a:rPr lang="zh-CN" altLang="en-US" sz="2400" b="1">
                <a:latin typeface="Garamond" panose="02020404030301010803" pitchFamily="18" charset="0"/>
              </a:rPr>
              <a:t>由于被测要素和基准要素不同 ，零件垂直度误差分为线对线 、面对线 、线对面和面对面四种情况</a:t>
            </a:r>
            <a:endParaRPr lang="zh-CN" altLang="en-US" sz="2400" b="1">
              <a:latin typeface="Garamond" panose="02020404030301010803"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8" presetClass="entr" presetSubtype="0" dur="1000" accel="50000" fill="hold" grpId="0" nodeType="withEffect">
                                  <p:stCondLst>
                                    <p:cond delay="0"/>
                                  </p:stCondLst>
                                  <p:childTnLst>
                                    <p:set>
                                      <p:cBhvr>
                                        <p:cTn id="6" dur="1" fill="hold">
                                          <p:stCondLst>
                                            <p:cond delay="0"/>
                                          </p:stCondLst>
                                        </p:cTn>
                                        <p:tgtEl>
                                          <p:spTgt spid="75778"/>
                                        </p:tgtEl>
                                        <p:attrNameLst>
                                          <p:attrName>style.visibility</p:attrName>
                                        </p:attrNameLst>
                                      </p:cBhvr>
                                      <p:to>
                                        <p:strVal val="visible"/>
                                      </p:to>
                                    </p:set>
                                    <p:anim calcmode="lin" valueType="num">
                                      <p:cBhvr>
                                        <p:cTn id="7" dur="1000" fill="hold"/>
                                        <p:tgtEl>
                                          <p:spTgt spid="75778"/>
                                        </p:tgtEl>
                                        <p:attrNameLst>
                                          <p:attrName>style.rotation</p:attrName>
                                        </p:attrNameLst>
                                      </p:cBhvr>
                                      <p:tavLst>
                                        <p:tav tm="0">
                                          <p:val>
                                            <p:fltVal val="90"/>
                                          </p:val>
                                        </p:tav>
                                        <p:tav tm="80000">
                                          <p:val>
                                            <p:fltVal val="90"/>
                                          </p:val>
                                        </p:tav>
                                        <p:tav tm="80000">
                                          <p:val>
                                            <p:fltVal val="90"/>
                                          </p:val>
                                        </p:tav>
                                        <p:tav tm="100000">
                                          <p:val>
                                            <p:fltVal val="0"/>
                                          </p:val>
                                        </p:tav>
                                      </p:tavLst>
                                    </p:anim>
                                    <p:anim calcmode="lin" valueType="num">
                                      <p:cBhvr>
                                        <p:cTn id="8" dur="1000" fill="hold"/>
                                        <p:tgtEl>
                                          <p:spTgt spid="75778"/>
                                        </p:tgtEl>
                                        <p:attrNameLst>
                                          <p:attrName>ppt_x</p:attrName>
                                        </p:attrNameLst>
                                      </p:cBhvr>
                                      <p:tavLst>
                                        <p:tav tm="0">
                                          <p:val>
                                            <p:fltVal val="-1"/>
                                          </p:val>
                                        </p:tav>
                                        <p:tav tm="50000">
                                          <p:val>
                                            <p:fltVal val="0.95"/>
                                          </p:val>
                                        </p:tav>
                                        <p:tav tm="100000">
                                          <p:val>
                                            <p:strVal val="#ppt_x"/>
                                          </p:val>
                                        </p:tav>
                                      </p:tavLst>
                                    </p:anim>
                                    <p:anim calcmode="lin" valueType="num">
                                      <p:cBhvr>
                                        <p:cTn id="9" dur="1000" fill="hold"/>
                                        <p:tgtEl>
                                          <p:spTgt spid="75778"/>
                                        </p:tgtEl>
                                        <p:attrNameLst>
                                          <p:attrName>ppt_y</p:attrName>
                                        </p:attrNameLst>
                                      </p:cBhvr>
                                      <p:tavLst>
                                        <p:tav tm="0">
                                          <p:val>
                                            <p:strVal val="#ppt_y"/>
                                          </p:val>
                                        </p:tav>
                                        <p:tav tm="100000">
                                          <p:val>
                                            <p:strVal val="#ppt_y"/>
                                          </p:val>
                                        </p:tav>
                                      </p:tavLst>
                                    </p:anim>
                                    <p:animEffect transition="in" filter="fade">
                                      <p:cBhvr>
                                        <p:cTn id="10" dur="1000"/>
                                        <p:tgtEl>
                                          <p:spTgt spid="75778"/>
                                        </p:tgtEl>
                                      </p:cBhvr>
                                    </p:animEffect>
                                  </p:childTnLst>
                                </p:cTn>
                              </p:par>
                              <p:par>
                                <p:cTn id="11" presetID="47" presetClass="entr" presetSubtype="0" dur="1000" fill="hold" nodeType="withEffect">
                                  <p:stCondLst>
                                    <p:cond delay="0"/>
                                  </p:stCondLst>
                                  <p:childTnLst>
                                    <p:set>
                                      <p:cBhvr>
                                        <p:cTn id="12" dur="1" fill="hold">
                                          <p:stCondLst>
                                            <p:cond delay="0"/>
                                          </p:stCondLst>
                                        </p:cTn>
                                        <p:tgtEl>
                                          <p:spTgt spid="75781">
                                            <p:txEl>
                                              <p:pRg st="0" end="0"/>
                                            </p:txEl>
                                          </p:spTgt>
                                        </p:tgtEl>
                                        <p:attrNameLst>
                                          <p:attrName>style.visibility</p:attrName>
                                        </p:attrNameLst>
                                      </p:cBhvr>
                                      <p:to>
                                        <p:strVal val="visible"/>
                                      </p:to>
                                    </p:set>
                                    <p:animEffect transition="in" filter="fade">
                                      <p:cBhvr>
                                        <p:cTn id="13" dur="1000"/>
                                        <p:tgtEl>
                                          <p:spTgt spid="75781">
                                            <p:txEl>
                                              <p:pRg st="0" end="0"/>
                                            </p:txEl>
                                          </p:spTgt>
                                        </p:tgtEl>
                                      </p:cBhvr>
                                    </p:animEffect>
                                    <p:anim calcmode="lin" valueType="num">
                                      <p:cBhvr>
                                        <p:cTn id="14" dur="1000" fill="hold"/>
                                        <p:tgtEl>
                                          <p:spTgt spid="75781">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75781">
                                            <p:txEl>
                                              <p:pRg st="0" end="0"/>
                                            </p:txEl>
                                          </p:spTgt>
                                        </p:tgtEl>
                                        <p:attrNameLst>
                                          <p:attrName>ppt_y</p:attrName>
                                        </p:attrNameLst>
                                      </p:cBhvr>
                                      <p:tavLst>
                                        <p:tav tm="0">
                                          <p:val>
                                            <p:strVal val="#ppt_y-.1"/>
                                          </p:val>
                                        </p:tav>
                                        <p:tav tm="100000">
                                          <p:val>
                                            <p:strVal val="#ppt_y"/>
                                          </p:val>
                                        </p:tav>
                                      </p:tavLst>
                                    </p:anim>
                                  </p:childTnLst>
                                </p:cTn>
                              </p:par>
                            </p:childTnLst>
                          </p:cTn>
                        </p:par>
                        <p:par>
                          <p:cTn id="16" fill="hold" nodeType="afterGroup">
                            <p:stCondLst>
                              <p:cond delay="1000"/>
                            </p:stCondLst>
                            <p:childTnLst>
                              <p:par>
                                <p:cTn id="17" presetID="8" presetClass="entr" presetSubtype="16" dur="2000" fill="hold" nodeType="afterEffect">
                                  <p:stCondLst>
                                    <p:cond delay="0"/>
                                  </p:stCondLst>
                                  <p:childTnLst>
                                    <p:set>
                                      <p:cBhvr>
                                        <p:cTn id="18" dur="1" fill="hold">
                                          <p:stCondLst>
                                            <p:cond delay="0"/>
                                          </p:stCondLst>
                                        </p:cTn>
                                        <p:tgtEl>
                                          <p:spTgt spid="75780"/>
                                        </p:tgtEl>
                                        <p:attrNameLst>
                                          <p:attrName>style.visibility</p:attrName>
                                        </p:attrNameLst>
                                      </p:cBhvr>
                                      <p:to>
                                        <p:strVal val="visible"/>
                                      </p:to>
                                    </p:set>
                                    <p:animEffect transition="in" filter="diamond(in)">
                                      <p:cBhvr>
                                        <p:cTn id="19" dur="2000"/>
                                        <p:tgtEl>
                                          <p:spTgt spid="757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8"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6805" name="图片 76804"/>
          <p:cNvPicPr>
            <a:picLocks noChangeAspect="1"/>
          </p:cNvPicPr>
          <p:nvPr/>
        </p:nvPicPr>
        <p:blipFill>
          <a:blip r:embed="rId2"/>
          <a:stretch>
            <a:fillRect/>
          </a:stretch>
        </p:blipFill>
        <p:spPr>
          <a:xfrm>
            <a:off x="539750" y="1412875"/>
            <a:ext cx="8010525" cy="4124325"/>
          </a:xfrm>
          <a:prstGeom prst="rect">
            <a:avLst/>
          </a:prstGeom>
          <a:noFill/>
          <a:ln w="9525">
            <a:noFill/>
          </a:ln>
        </p:spPr>
      </p:pic>
      <p:sp>
        <p:nvSpPr>
          <p:cNvPr id="76806" name="文本框 76805"/>
          <p:cNvSpPr txBox="1"/>
          <p:nvPr/>
        </p:nvSpPr>
        <p:spPr>
          <a:xfrm>
            <a:off x="684213" y="692150"/>
            <a:ext cx="7488237" cy="519113"/>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pPr>
              <a:spcBef>
                <a:spcPct val="50000"/>
              </a:spcBef>
            </a:pPr>
            <a:r>
              <a:rPr lang="zh-CN" altLang="en-US" sz="2800" b="1">
                <a:latin typeface="Garamond" panose="02020404030301010803" pitchFamily="18" charset="0"/>
              </a:rPr>
              <a:t>线对面的分类：</a:t>
            </a:r>
            <a:endParaRPr lang="zh-CN" altLang="en-US" sz="2800" b="1">
              <a:latin typeface="Garamond" panose="02020404030301010803" pitchFamily="18" charset="0"/>
            </a:endParaRPr>
          </a:p>
        </p:txBody>
      </p:sp>
      <p:sp>
        <p:nvSpPr>
          <p:cNvPr id="76808" name="矩形 76807"/>
          <p:cNvSpPr/>
          <p:nvPr/>
        </p:nvSpPr>
        <p:spPr>
          <a:xfrm>
            <a:off x="2195513" y="5661025"/>
            <a:ext cx="3744912" cy="1052513"/>
          </a:xfrm>
          <a:prstGeom prst="rect">
            <a:avLst/>
          </a:prstGeom>
        </p:spPr>
        <p:txBody>
          <a:bodyPr wrap="none" fromWordArt="1">
            <a:prstTxWarp prst="textCascadeUp">
              <a:avLst>
                <a:gd name="adj" fmla="val 44444"/>
              </a:avLst>
            </a:prstTxWarp>
            <a:normAutofit/>
            <a:scene3d>
              <a:camera prst="legacyPerspectiveFront">
                <a:rot lat="20520000" lon="1080000" rev="0"/>
              </a:camera>
              <a:lightRig rig="legacyHarsh2" dir="b"/>
            </a:scene3d>
            <a:sp3d extrusionH="430200" prstMaterial="legacyMatte">
              <a:extrusionClr>
                <a:srgbClr val="FF6600"/>
              </a:extrusionClr>
            </a:sp3d>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pPr algn="ctr"/>
            <a:r>
              <a:rPr lang="zh-CN" altLang="en-US" sz="3600">
                <a:gradFill rotWithShape="0">
                  <a:gsLst>
                    <a:gs pos="0">
                      <a:srgbClr val="FFE701"/>
                    </a:gs>
                    <a:gs pos="100000">
                      <a:srgbClr val="FE3E02"/>
                    </a:gs>
                  </a:gsLst>
                  <a:lin ang="5400000" scaled="1"/>
                </a:gradFill>
                <a:latin typeface="宋体" panose="02010600030101010101" pitchFamily="2" charset="-122"/>
                <a:ea typeface="宋体" panose="02010600030101010101" pitchFamily="2" charset="-122"/>
              </a:rPr>
              <a:t>给定两个方向</a:t>
            </a:r>
            <a:endParaRPr lang="zh-CN" altLang="en-US" sz="3600">
              <a:gradFill rotWithShape="0">
                <a:gsLst>
                  <a:gs pos="0">
                    <a:srgbClr val="FFE701"/>
                  </a:gs>
                  <a:gs pos="100000">
                    <a:srgbClr val="FE3E02"/>
                  </a:gs>
                </a:gsLst>
                <a:lin ang="5400000" scaled="1"/>
              </a:gradFill>
              <a:latin typeface="宋体" panose="02010600030101010101" pitchFamily="2" charset="-122"/>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0" presetClass="entr" presetSubtype="0" dur="1000" decel="100000" fill="hold" nodeType="withEffect">
                                  <p:stCondLst>
                                    <p:cond delay="0"/>
                                  </p:stCondLst>
                                  <p:childTnLst>
                                    <p:set>
                                      <p:cBhvr>
                                        <p:cTn id="6" dur="1" fill="hold">
                                          <p:stCondLst>
                                            <p:cond delay="0"/>
                                          </p:stCondLst>
                                        </p:cTn>
                                        <p:tgtEl>
                                          <p:spTgt spid="76806">
                                            <p:txEl>
                                              <p:pRg st="0" end="0"/>
                                            </p:txEl>
                                          </p:spTgt>
                                        </p:tgtEl>
                                        <p:attrNameLst>
                                          <p:attrName>style.visibility</p:attrName>
                                        </p:attrNameLst>
                                      </p:cBhvr>
                                      <p:to>
                                        <p:strVal val="visible"/>
                                      </p:to>
                                    </p:set>
                                    <p:anim calcmode="lin" valueType="num">
                                      <p:cBhvr>
                                        <p:cTn id="7" dur="1000" fill="hold"/>
                                        <p:tgtEl>
                                          <p:spTgt spid="76806">
                                            <p:txEl>
                                              <p:pRg st="0" end="0"/>
                                            </p:txEl>
                                          </p:spTgt>
                                        </p:tgtEl>
                                        <p:attrNameLst>
                                          <p:attrName>ppt_w</p:attrName>
                                        </p:attrNameLst>
                                      </p:cBhvr>
                                      <p:tavLst>
                                        <p:tav tm="0">
                                          <p:val>
                                            <p:strVal val="#ppt_w+.3"/>
                                          </p:val>
                                        </p:tav>
                                        <p:tav tm="100000">
                                          <p:val>
                                            <p:strVal val="#ppt_w"/>
                                          </p:val>
                                        </p:tav>
                                      </p:tavLst>
                                    </p:anim>
                                    <p:anim calcmode="lin" valueType="num">
                                      <p:cBhvr>
                                        <p:cTn id="8" dur="1000" fill="hold"/>
                                        <p:tgtEl>
                                          <p:spTgt spid="76806">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76806">
                                            <p:txEl>
                                              <p:pRg st="0" end="0"/>
                                            </p:txEl>
                                          </p:spTgt>
                                        </p:tgtEl>
                                      </p:cBhvr>
                                    </p:animEffect>
                                  </p:childTnLst>
                                </p:cTn>
                              </p:par>
                            </p:childTnLst>
                          </p:cTn>
                        </p:par>
                        <p:par>
                          <p:cTn id="10" fill="hold" nodeType="afterGroup">
                            <p:stCondLst>
                              <p:cond delay="1000"/>
                            </p:stCondLst>
                            <p:childTnLst>
                              <p:par>
                                <p:cTn id="11" presetID="23" presetClass="entr" presetSubtype="16" dur="500" fill="hold" nodeType="afterEffect">
                                  <p:stCondLst>
                                    <p:cond delay="0"/>
                                  </p:stCondLst>
                                  <p:childTnLst>
                                    <p:set>
                                      <p:cBhvr>
                                        <p:cTn id="12" dur="1" fill="hold">
                                          <p:stCondLst>
                                            <p:cond delay="0"/>
                                          </p:stCondLst>
                                        </p:cTn>
                                        <p:tgtEl>
                                          <p:spTgt spid="76805"/>
                                        </p:tgtEl>
                                        <p:attrNameLst>
                                          <p:attrName>style.visibility</p:attrName>
                                        </p:attrNameLst>
                                      </p:cBhvr>
                                      <p:to>
                                        <p:strVal val="visible"/>
                                      </p:to>
                                    </p:set>
                                    <p:anim calcmode="lin" valueType="num">
                                      <p:cBhvr>
                                        <p:cTn id="13" dur="500" fill="hold"/>
                                        <p:tgtEl>
                                          <p:spTgt spid="76805"/>
                                        </p:tgtEl>
                                        <p:attrNameLst>
                                          <p:attrName>ppt_w</p:attrName>
                                        </p:attrNameLst>
                                      </p:cBhvr>
                                      <p:tavLst>
                                        <p:tav tm="0">
                                          <p:val>
                                            <p:fltVal val="0"/>
                                          </p:val>
                                        </p:tav>
                                        <p:tav tm="100000">
                                          <p:val>
                                            <p:strVal val="#ppt_w"/>
                                          </p:val>
                                        </p:tav>
                                      </p:tavLst>
                                    </p:anim>
                                    <p:anim calcmode="lin" valueType="num">
                                      <p:cBhvr>
                                        <p:cTn id="14" dur="500" fill="hold"/>
                                        <p:tgtEl>
                                          <p:spTgt spid="76805"/>
                                        </p:tgtEl>
                                        <p:attrNameLst>
                                          <p:attrName>ppt_h</p:attrName>
                                        </p:attrNameLst>
                                      </p:cBhvr>
                                      <p:tavLst>
                                        <p:tav tm="0">
                                          <p:val>
                                            <p:fltVal val="0"/>
                                          </p:val>
                                        </p:tav>
                                        <p:tav tm="100000">
                                          <p:val>
                                            <p:strVal val="#ppt_h"/>
                                          </p:val>
                                        </p:tav>
                                      </p:tavLst>
                                    </p:anim>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25" presetClass="entr" presetSubtype="0" dur="1000" fill="hold" nodeType="clickEffect">
                                  <p:stCondLst>
                                    <p:cond delay="0"/>
                                  </p:stCondLst>
                                  <p:childTnLst>
                                    <p:set>
                                      <p:cBhvr>
                                        <p:cTn id="18" dur="1" fill="hold">
                                          <p:stCondLst>
                                            <p:cond delay="0"/>
                                          </p:stCondLst>
                                        </p:cTn>
                                        <p:tgtEl>
                                          <p:spTgt spid="76808"/>
                                        </p:tgtEl>
                                        <p:attrNameLst>
                                          <p:attrName>style.visibility</p:attrName>
                                        </p:attrNameLst>
                                      </p:cBhvr>
                                      <p:to>
                                        <p:strVal val="visible"/>
                                      </p:to>
                                    </p:set>
                                    <p:anim calcmode="lin" valueType="num">
                                      <p:cBhvr>
                                        <p:cTn id="19" dur="500" decel="50000" fill="hold">
                                          <p:stCondLst>
                                            <p:cond delay="0"/>
                                          </p:stCondLst>
                                        </p:cTn>
                                        <p:tgtEl>
                                          <p:spTgt spid="76808"/>
                                        </p:tgtEl>
                                        <p:attrNameLst>
                                          <p:attrName>style.rotation</p:attrName>
                                        </p:attrNameLst>
                                      </p:cBhvr>
                                      <p:tavLst>
                                        <p:tav tm="0">
                                          <p:val>
                                            <p:fltVal val="-90"/>
                                          </p:val>
                                        </p:tav>
                                        <p:tav tm="100000">
                                          <p:val>
                                            <p:fltVal val="0"/>
                                          </p:val>
                                        </p:tav>
                                      </p:tavLst>
                                    </p:anim>
                                    <p:anim calcmode="lin" valueType="num">
                                      <p:cBhvr>
                                        <p:cTn id="20" dur="500" decel="50000" fill="hold">
                                          <p:stCondLst>
                                            <p:cond delay="0"/>
                                          </p:stCondLst>
                                        </p:cTn>
                                        <p:tgtEl>
                                          <p:spTgt spid="76808"/>
                                        </p:tgtEl>
                                        <p:attrNameLst>
                                          <p:attrName>ppt_w</p:attrName>
                                        </p:attrNameLst>
                                      </p:cBhvr>
                                      <p:tavLst>
                                        <p:tav tm="0">
                                          <p:val>
                                            <p:strVal val="#ppt_w"/>
                                          </p:val>
                                        </p:tav>
                                        <p:tav tm="100000">
                                          <p:val>
                                            <p:strVal val="#ppt_w*.05"/>
                                          </p:val>
                                        </p:tav>
                                      </p:tavLst>
                                    </p:anim>
                                    <p:anim calcmode="lin" valueType="num">
                                      <p:cBhvr>
                                        <p:cTn id="21" dur="500" accel="50000" fill="hold">
                                          <p:stCondLst>
                                            <p:cond delay="500"/>
                                          </p:stCondLst>
                                        </p:cTn>
                                        <p:tgtEl>
                                          <p:spTgt spid="76808"/>
                                        </p:tgtEl>
                                        <p:attrNameLst>
                                          <p:attrName>ppt_w</p:attrName>
                                        </p:attrNameLst>
                                      </p:cBhvr>
                                      <p:tavLst>
                                        <p:tav tm="0">
                                          <p:val>
                                            <p:strVal val="#ppt_w*.05"/>
                                          </p:val>
                                        </p:tav>
                                        <p:tav tm="100000">
                                          <p:val>
                                            <p:strVal val="#ppt_w"/>
                                          </p:val>
                                        </p:tav>
                                      </p:tavLst>
                                    </p:anim>
                                    <p:anim calcmode="lin" valueType="num">
                                      <p:cBhvr>
                                        <p:cTn id="22" dur="1000" fill="hold"/>
                                        <p:tgtEl>
                                          <p:spTgt spid="76808"/>
                                        </p:tgtEl>
                                        <p:attrNameLst>
                                          <p:attrName>ppt_h</p:attrName>
                                        </p:attrNameLst>
                                      </p:cBhvr>
                                      <p:tavLst>
                                        <p:tav tm="0">
                                          <p:val>
                                            <p:strVal val="#ppt_h"/>
                                          </p:val>
                                        </p:tav>
                                        <p:tav tm="100000">
                                          <p:val>
                                            <p:strVal val="#ppt_h"/>
                                          </p:val>
                                        </p:tav>
                                      </p:tavLst>
                                    </p:anim>
                                    <p:anim calcmode="lin" valueType="num">
                                      <p:cBhvr>
                                        <p:cTn id="23" dur="500" decel="50000" fill="hold">
                                          <p:stCondLst>
                                            <p:cond delay="0"/>
                                          </p:stCondLst>
                                        </p:cTn>
                                        <p:tgtEl>
                                          <p:spTgt spid="76808"/>
                                        </p:tgtEl>
                                        <p:attrNameLst>
                                          <p:attrName>ppt_x</p:attrName>
                                        </p:attrNameLst>
                                      </p:cBhvr>
                                      <p:tavLst>
                                        <p:tav tm="0">
                                          <p:val>
                                            <p:strVal val="#ppt_x+.4"/>
                                          </p:val>
                                        </p:tav>
                                        <p:tav tm="100000">
                                          <p:val>
                                            <p:strVal val="#ppt_x"/>
                                          </p:val>
                                        </p:tav>
                                      </p:tavLst>
                                    </p:anim>
                                    <p:anim calcmode="lin" valueType="num">
                                      <p:cBhvr>
                                        <p:cTn id="24" dur="500" decel="50000" fill="hold">
                                          <p:stCondLst>
                                            <p:cond delay="0"/>
                                          </p:stCondLst>
                                        </p:cTn>
                                        <p:tgtEl>
                                          <p:spTgt spid="76808"/>
                                        </p:tgtEl>
                                        <p:attrNameLst>
                                          <p:attrName>ppt_y</p:attrName>
                                        </p:attrNameLst>
                                      </p:cBhvr>
                                      <p:tavLst>
                                        <p:tav tm="0">
                                          <p:val>
                                            <p:strVal val="#ppt_y-.2"/>
                                          </p:val>
                                        </p:tav>
                                        <p:tav tm="100000">
                                          <p:val>
                                            <p:strVal val="#ppt_y+.1"/>
                                          </p:val>
                                        </p:tav>
                                      </p:tavLst>
                                    </p:anim>
                                    <p:anim calcmode="lin" valueType="num">
                                      <p:cBhvr>
                                        <p:cTn id="25" dur="500" accel="50000" fill="hold">
                                          <p:stCondLst>
                                            <p:cond delay="500"/>
                                          </p:stCondLst>
                                        </p:cTn>
                                        <p:tgtEl>
                                          <p:spTgt spid="76808"/>
                                        </p:tgtEl>
                                        <p:attrNameLst>
                                          <p:attrName>ppt_y</p:attrName>
                                        </p:attrNameLst>
                                      </p:cBhvr>
                                      <p:tavLst>
                                        <p:tav tm="0">
                                          <p:val>
                                            <p:strVal val="#ppt_y+.1"/>
                                          </p:val>
                                        </p:tav>
                                        <p:tav tm="100000">
                                          <p:val>
                                            <p:strVal val="#ppt_y"/>
                                          </p:val>
                                        </p:tav>
                                      </p:tavLst>
                                    </p:anim>
                                    <p:animEffect transition="in" filter="fade">
                                      <p:cBhvr>
                                        <p:cTn id="26" dur="1000" decel="50000">
                                          <p:stCondLst>
                                            <p:cond delay="0"/>
                                          </p:stCondLst>
                                        </p:cTn>
                                        <p:tgtEl>
                                          <p:spTgt spid="768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7828" name="图片 77827"/>
          <p:cNvPicPr>
            <a:picLocks noChangeAspect="1"/>
          </p:cNvPicPr>
          <p:nvPr/>
        </p:nvPicPr>
        <p:blipFill>
          <a:blip r:embed="rId2"/>
          <a:stretch>
            <a:fillRect/>
          </a:stretch>
        </p:blipFill>
        <p:spPr>
          <a:xfrm>
            <a:off x="539750" y="836613"/>
            <a:ext cx="7943850" cy="2400300"/>
          </a:xfrm>
          <a:prstGeom prst="rect">
            <a:avLst/>
          </a:prstGeom>
          <a:noFill/>
          <a:ln w="9525">
            <a:noFill/>
          </a:ln>
        </p:spPr>
      </p:pic>
      <p:sp>
        <p:nvSpPr>
          <p:cNvPr id="77829" name="矩形 77828"/>
          <p:cNvSpPr/>
          <p:nvPr/>
        </p:nvSpPr>
        <p:spPr>
          <a:xfrm>
            <a:off x="1258888" y="3429000"/>
            <a:ext cx="3168650" cy="936625"/>
          </a:xfrm>
          <a:prstGeom prst="rect">
            <a:avLst/>
          </a:prstGeom>
        </p:spPr>
        <p:txBody>
          <a:bodyPr wrap="none" fromWordArt="1">
            <a:prstTxWarp prst="textDeflate">
              <a:avLst>
                <a:gd name="adj" fmla="val 26227"/>
              </a:avLst>
            </a:prstTxWarp>
            <a:norm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pPr algn="ctr"/>
            <a:r>
              <a:rPr lang="zh-CN" altLang="en-US" sz="3600">
                <a:ln w="9525" cap="flat" cmpd="sng">
                  <a:solidFill>
                    <a:srgbClr val="000000"/>
                  </a:solidFill>
                  <a:prstDash val="solid"/>
                  <a:headEnd type="none" w="med" len="med"/>
                  <a:tailEnd type="none" w="med" len="med"/>
                </a:ln>
                <a:solidFill>
                  <a:srgbClr val="000000"/>
                </a:solidFill>
                <a:latin typeface="宋体" panose="02010600030101010101" pitchFamily="2" charset="-122"/>
                <a:ea typeface="宋体" panose="02010600030101010101" pitchFamily="2" charset="-122"/>
              </a:rPr>
              <a:t>给定一个方向</a:t>
            </a:r>
            <a:endParaRPr lang="zh-CN" altLang="en-US" sz="3600">
              <a:ln w="9525" cap="flat" cmpd="sng">
                <a:solidFill>
                  <a:srgbClr val="000000"/>
                </a:solidFill>
                <a:prstDash val="solid"/>
                <a:headEnd type="none" w="med" len="med"/>
                <a:tailEnd type="none" w="med" len="med"/>
              </a:ln>
              <a:solidFill>
                <a:srgbClr val="000000"/>
              </a:solidFill>
              <a:latin typeface="宋体" panose="02010600030101010101" pitchFamily="2" charset="-122"/>
              <a:ea typeface="宋体" panose="02010600030101010101" pitchFamily="2" charset="-122"/>
            </a:endParaRPr>
          </a:p>
        </p:txBody>
      </p:sp>
      <p:pic>
        <p:nvPicPr>
          <p:cNvPr id="77830" name="图片 77829"/>
          <p:cNvPicPr>
            <a:picLocks noChangeAspect="1"/>
          </p:cNvPicPr>
          <p:nvPr/>
        </p:nvPicPr>
        <p:blipFill>
          <a:blip r:embed="rId3"/>
          <a:stretch>
            <a:fillRect/>
          </a:stretch>
        </p:blipFill>
        <p:spPr>
          <a:xfrm>
            <a:off x="539750" y="3357563"/>
            <a:ext cx="7848600" cy="2343150"/>
          </a:xfrm>
          <a:prstGeom prst="rect">
            <a:avLst/>
          </a:prstGeom>
          <a:noFill/>
          <a:ln w="9525">
            <a:noFill/>
          </a:ln>
        </p:spPr>
      </p:pic>
      <p:sp>
        <p:nvSpPr>
          <p:cNvPr id="77831" name="矩形 77830"/>
          <p:cNvSpPr/>
          <p:nvPr/>
        </p:nvSpPr>
        <p:spPr>
          <a:xfrm>
            <a:off x="1331913" y="6021388"/>
            <a:ext cx="2743200" cy="525462"/>
          </a:xfrm>
          <a:prstGeom prst="rect">
            <a:avLst/>
          </a:prstGeom>
        </p:spPr>
        <p:txBody>
          <a:bodyPr wrap="none" fromWordArt="1">
            <a:prstTxWarp prst="textDoubleWave1">
              <a:avLst>
                <a:gd name="adj1" fmla="val 6500"/>
                <a:gd name="adj2" fmla="val 0"/>
              </a:avLst>
            </a:prstTxWarp>
            <a:norm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pPr algn="ctr"/>
            <a:r>
              <a:rPr lang="zh-CN" altLang="en-US" sz="3600" spc="-360">
                <a:ln w="12700" cap="flat" cmpd="sng">
                  <a:solidFill>
                    <a:srgbClr val="FF0000"/>
                  </a:solidFill>
                  <a:prstDash val="solid"/>
                  <a:headEnd type="none" w="med" len="med"/>
                  <a:tailEnd type="none" w="med" len="med"/>
                </a:ln>
                <a:solidFill>
                  <a:schemeClr val="bg2"/>
                </a:solidFill>
                <a:effectLst>
                  <a:outerShdw dist="125724" dir="18900000" algn="ctr" rotWithShape="0">
                    <a:srgbClr val="000099"/>
                  </a:outerShdw>
                </a:effectLst>
                <a:latin typeface="宋体" panose="02010600030101010101" pitchFamily="2" charset="-122"/>
                <a:ea typeface="宋体" panose="02010600030101010101" pitchFamily="2" charset="-122"/>
              </a:rPr>
              <a:t>给定任意方向</a:t>
            </a:r>
            <a:endParaRPr lang="zh-CN" altLang="en-US" sz="3600" spc="-360">
              <a:ln w="12700" cap="flat" cmpd="sng">
                <a:solidFill>
                  <a:srgbClr val="FF0000"/>
                </a:solidFill>
                <a:prstDash val="solid"/>
                <a:headEnd type="none" w="med" len="med"/>
                <a:tailEnd type="none" w="med" len="med"/>
              </a:ln>
              <a:solidFill>
                <a:schemeClr val="bg2"/>
              </a:solidFill>
              <a:effectLst>
                <a:outerShdw dist="125724" dir="18900000" algn="ctr" rotWithShape="0">
                  <a:srgbClr val="000099"/>
                </a:outerShdw>
              </a:effectLst>
              <a:latin typeface="宋体" panose="02010600030101010101" pitchFamily="2" charset="-122"/>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4" presetClass="entr" presetSubtype="0" dur="1" fill="hold" nodeType="clickEffect">
                                  <p:stCondLst>
                                    <p:cond delay="0"/>
                                  </p:stCondLst>
                                  <p:childTnLst>
                                    <p:set>
                                      <p:cBhvr>
                                        <p:cTn id="6" dur="1" fill="hold">
                                          <p:stCondLst>
                                            <p:cond delay="0"/>
                                          </p:stCondLst>
                                        </p:cTn>
                                        <p:tgtEl>
                                          <p:spTgt spid="77828"/>
                                        </p:tgtEl>
                                        <p:attrNameLst>
                                          <p:attrName>style.visibility</p:attrName>
                                        </p:attrNameLst>
                                      </p:cBhvr>
                                      <p:to>
                                        <p:strVal val="visible"/>
                                      </p:to>
                                    </p:set>
                                    <p:anim to="" calcmode="lin" valueType="num">
                                      <p:cBhvr>
                                        <p:cTn id="7" dur="1" fill="hold"/>
                                        <p:tgtEl>
                                          <p:spTgt spid="77828"/>
                                        </p:tgtEl>
                                        <p:attrNameLst>
                                          <p:attrName>style.visibility</p:attrName>
                                        </p:attrNameLst>
                                      </p:cBhvr>
                                    </p:anim>
                                  </p:childTnLst>
                                </p:cTn>
                              </p:par>
                            </p:childTnLst>
                          </p:cTn>
                        </p:par>
                      </p:childTnLst>
                    </p:cTn>
                  </p:par>
                  <p:par>
                    <p:cTn id="8" fill="hold" nodeType="clickPar">
                      <p:stCondLst>
                        <p:cond delay="indefinite"/>
                      </p:stCondLst>
                      <p:childTnLst>
                        <p:par>
                          <p:cTn id="9" fill="hold">
                            <p:stCondLst>
                              <p:cond delay="0"/>
                            </p:stCondLst>
                            <p:childTnLst>
                              <p:par>
                                <p:cTn id="10" presetID="8" presetClass="entr" presetSubtype="16" dur="2000" fill="hold" nodeType="clickEffect">
                                  <p:stCondLst>
                                    <p:cond delay="0"/>
                                  </p:stCondLst>
                                  <p:childTnLst>
                                    <p:set>
                                      <p:cBhvr>
                                        <p:cTn id="11" dur="1" fill="hold">
                                          <p:stCondLst>
                                            <p:cond delay="0"/>
                                          </p:stCondLst>
                                        </p:cTn>
                                        <p:tgtEl>
                                          <p:spTgt spid="77829"/>
                                        </p:tgtEl>
                                        <p:attrNameLst>
                                          <p:attrName>style.visibility</p:attrName>
                                        </p:attrNameLst>
                                      </p:cBhvr>
                                      <p:to>
                                        <p:strVal val="visible"/>
                                      </p:to>
                                    </p:set>
                                    <p:animEffect transition="in" filter="diamond(in)">
                                      <p:cBhvr>
                                        <p:cTn id="12" dur="2000"/>
                                        <p:tgtEl>
                                          <p:spTgt spid="77829"/>
                                        </p:tgtEl>
                                      </p:cBhvr>
                                    </p:animEffect>
                                  </p:childTnLst>
                                  <p:subTnLst>
                                    <p:set>
                                      <p:cBhvr override="childStyle">
                                        <p:cTn dur="1" fill="hold" display="0" masterRel="nextClick" afterEffect="1"/>
                                        <p:tgtEl>
                                          <p:spTgt spid="77829"/>
                                        </p:tgtEl>
                                        <p:attrNameLst>
                                          <p:attrName>style.visibility</p:attrName>
                                        </p:attrNameLst>
                                      </p:cBhvr>
                                      <p:to>
                                        <p:strVal val="hidden"/>
                                      </p:to>
                                    </p:set>
                                  </p:sub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nodeType="clickEffect">
                                  <p:stCondLst>
                                    <p:cond delay="0"/>
                                  </p:stCondLst>
                                  <p:childTnLst>
                                    <p:set>
                                      <p:cBhvr>
                                        <p:cTn id="16" dur="1" fill="hold">
                                          <p:stCondLst>
                                            <p:cond delay="0"/>
                                          </p:stCondLst>
                                        </p:cTn>
                                        <p:tgtEl>
                                          <p:spTgt spid="77830"/>
                                        </p:tgtEl>
                                        <p:attrNameLst>
                                          <p:attrName>style.visibility</p:attrName>
                                        </p:attrNameLst>
                                      </p:cBhvr>
                                      <p:to>
                                        <p:strVal val="visible"/>
                                      </p:to>
                                    </p:set>
                                    <p:animEffect transition="in" filter="wipe(left)">
                                      <p:cBhvr>
                                        <p:cTn id="17" dur="500"/>
                                        <p:tgtEl>
                                          <p:spTgt spid="77830"/>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48" presetClass="entr" presetSubtype="0" dur="1000" accel="50000" fill="hold" nodeType="clickEffect">
                                  <p:stCondLst>
                                    <p:cond delay="0"/>
                                  </p:stCondLst>
                                  <p:childTnLst>
                                    <p:set>
                                      <p:cBhvr>
                                        <p:cTn id="21" dur="1" fill="hold">
                                          <p:stCondLst>
                                            <p:cond delay="0"/>
                                          </p:stCondLst>
                                        </p:cTn>
                                        <p:tgtEl>
                                          <p:spTgt spid="77831"/>
                                        </p:tgtEl>
                                        <p:attrNameLst>
                                          <p:attrName>style.visibility</p:attrName>
                                        </p:attrNameLst>
                                      </p:cBhvr>
                                      <p:to>
                                        <p:strVal val="visible"/>
                                      </p:to>
                                    </p:set>
                                    <p:anim calcmode="lin" valueType="num">
                                      <p:cBhvr>
                                        <p:cTn id="22" dur="1000" fill="hold"/>
                                        <p:tgtEl>
                                          <p:spTgt spid="77831"/>
                                        </p:tgtEl>
                                        <p:attrNameLst>
                                          <p:attrName>style.rotation</p:attrName>
                                        </p:attrNameLst>
                                      </p:cBhvr>
                                      <p:tavLst>
                                        <p:tav tm="0">
                                          <p:val>
                                            <p:fltVal val="90"/>
                                          </p:val>
                                        </p:tav>
                                        <p:tav tm="80000">
                                          <p:val>
                                            <p:fltVal val="90"/>
                                          </p:val>
                                        </p:tav>
                                        <p:tav tm="80000">
                                          <p:val>
                                            <p:fltVal val="90"/>
                                          </p:val>
                                        </p:tav>
                                        <p:tav tm="100000">
                                          <p:val>
                                            <p:fltVal val="0"/>
                                          </p:val>
                                        </p:tav>
                                      </p:tavLst>
                                    </p:anim>
                                    <p:anim calcmode="lin" valueType="num">
                                      <p:cBhvr>
                                        <p:cTn id="23" dur="1000" fill="hold"/>
                                        <p:tgtEl>
                                          <p:spTgt spid="77831"/>
                                        </p:tgtEl>
                                        <p:attrNameLst>
                                          <p:attrName>ppt_x</p:attrName>
                                        </p:attrNameLst>
                                      </p:cBhvr>
                                      <p:tavLst>
                                        <p:tav tm="0">
                                          <p:val>
                                            <p:fltVal val="-1"/>
                                          </p:val>
                                        </p:tav>
                                        <p:tav tm="50000">
                                          <p:val>
                                            <p:fltVal val="0.95"/>
                                          </p:val>
                                        </p:tav>
                                        <p:tav tm="100000">
                                          <p:val>
                                            <p:strVal val="#ppt_x"/>
                                          </p:val>
                                        </p:tav>
                                      </p:tavLst>
                                    </p:anim>
                                    <p:anim calcmode="lin" valueType="num">
                                      <p:cBhvr>
                                        <p:cTn id="24" dur="1000" fill="hold"/>
                                        <p:tgtEl>
                                          <p:spTgt spid="77831"/>
                                        </p:tgtEl>
                                        <p:attrNameLst>
                                          <p:attrName>ppt_y</p:attrName>
                                        </p:attrNameLst>
                                      </p:cBhvr>
                                      <p:tavLst>
                                        <p:tav tm="0">
                                          <p:val>
                                            <p:strVal val="#ppt_y"/>
                                          </p:val>
                                        </p:tav>
                                        <p:tav tm="100000">
                                          <p:val>
                                            <p:strVal val="#ppt_y"/>
                                          </p:val>
                                        </p:tav>
                                      </p:tavLst>
                                    </p:anim>
                                    <p:animEffect transition="in" filter="fade">
                                      <p:cBhvr>
                                        <p:cTn id="25" dur="1000"/>
                                        <p:tgtEl>
                                          <p:spTgt spid="778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8852" name="图片 78851"/>
          <p:cNvPicPr>
            <a:picLocks noChangeAspect="1"/>
          </p:cNvPicPr>
          <p:nvPr/>
        </p:nvPicPr>
        <p:blipFill>
          <a:blip r:embed="rId2"/>
          <a:stretch>
            <a:fillRect/>
          </a:stretch>
        </p:blipFill>
        <p:spPr>
          <a:xfrm>
            <a:off x="0" y="2492375"/>
            <a:ext cx="8748713" cy="2592388"/>
          </a:xfrm>
          <a:prstGeom prst="rect">
            <a:avLst/>
          </a:prstGeom>
          <a:noFill/>
          <a:ln w="9525">
            <a:noFill/>
          </a:ln>
        </p:spPr>
      </p:pic>
      <p:sp>
        <p:nvSpPr>
          <p:cNvPr id="78853" name="矩形 78852"/>
          <p:cNvSpPr/>
          <p:nvPr/>
        </p:nvSpPr>
        <p:spPr>
          <a:xfrm>
            <a:off x="323850" y="1557338"/>
            <a:ext cx="2743200" cy="457200"/>
          </a:xfrm>
          <a:prstGeom prst="rect">
            <a:avLst/>
          </a:prstGeom>
        </p:spPr>
        <p:txBody>
          <a:bodyPr wrap="none" fromWordArt="1">
            <a:prstTxWarp prst="textArchUp">
              <a:avLst>
                <a:gd name="adj" fmla="val 10800000"/>
              </a:avLst>
            </a:prstTxWarp>
            <a:norm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pPr algn="ctr"/>
            <a:r>
              <a:rPr lang="zh-CN" altLang="en-US" sz="3600">
                <a:ln w="9525" cap="flat" cmpd="sng">
                  <a:solidFill>
                    <a:srgbClr val="000000"/>
                  </a:solidFill>
                  <a:prstDash val="solid"/>
                  <a:headEnd type="none" w="med" len="med"/>
                  <a:tailEnd type="none" w="med" len="med"/>
                </a:ln>
                <a:solidFill>
                  <a:srgbClr val="000000"/>
                </a:solidFill>
                <a:latin typeface="宋体" panose="02010600030101010101" pitchFamily="2" charset="-122"/>
                <a:ea typeface="宋体" panose="02010600030101010101" pitchFamily="2" charset="-122"/>
              </a:rPr>
              <a:t>面对面的含义</a:t>
            </a:r>
            <a:endParaRPr lang="zh-CN" altLang="en-US" sz="3600">
              <a:ln w="9525" cap="flat" cmpd="sng">
                <a:solidFill>
                  <a:srgbClr val="000000"/>
                </a:solidFill>
                <a:prstDash val="solid"/>
                <a:headEnd type="none" w="med" len="med"/>
                <a:tailEnd type="none" w="med" len="med"/>
              </a:ln>
              <a:solidFill>
                <a:srgbClr val="000000"/>
              </a:solidFill>
              <a:latin typeface="宋体" panose="02010600030101010101" pitchFamily="2" charset="-122"/>
              <a:ea typeface="宋体" panose="02010600030101010101" pitchFamily="2" charset="-122"/>
            </a:endParaRPr>
          </a:p>
        </p:txBody>
      </p:sp>
      <p:pic>
        <p:nvPicPr>
          <p:cNvPr id="78854" name="图片 78853" descr="萬用卡02"/>
          <p:cNvPicPr>
            <a:picLocks noChangeAspect="1"/>
          </p:cNvPicPr>
          <p:nvPr/>
        </p:nvPicPr>
        <p:blipFill>
          <a:blip r:embed="rId3">
            <a:clrChange>
              <a:clrFrom>
                <a:srgbClr val="FFFFFF"/>
              </a:clrFrom>
              <a:clrTo>
                <a:srgbClr val="FFFFFF">
                  <a:alpha val="0"/>
                </a:srgbClr>
              </a:clrTo>
            </a:clrChange>
          </a:blip>
          <a:stretch>
            <a:fillRect/>
          </a:stretch>
        </p:blipFill>
        <p:spPr>
          <a:xfrm>
            <a:off x="0" y="5792788"/>
            <a:ext cx="9144000" cy="1065212"/>
          </a:xfrm>
          <a:prstGeom prst="rect">
            <a:avLst/>
          </a:prstGeom>
          <a:noFill/>
          <a:ln w="9525">
            <a:noFill/>
          </a:ln>
        </p:spPr>
      </p:pic>
      <p:pic>
        <p:nvPicPr>
          <p:cNvPr id="78855" name="图片 78854" descr="萬用卡01"/>
          <p:cNvPicPr>
            <a:picLocks noChangeAspect="1"/>
          </p:cNvPicPr>
          <p:nvPr/>
        </p:nvPicPr>
        <p:blipFill>
          <a:blip r:embed="rId4">
            <a:clrChange>
              <a:clrFrom>
                <a:srgbClr val="FFFFFF"/>
              </a:clrFrom>
              <a:clrTo>
                <a:srgbClr val="FFFFFF">
                  <a:alpha val="0"/>
                </a:srgbClr>
              </a:clrTo>
            </a:clrChange>
          </a:blip>
          <a:stretch>
            <a:fillRect/>
          </a:stretch>
        </p:blipFill>
        <p:spPr>
          <a:xfrm>
            <a:off x="0" y="0"/>
            <a:ext cx="9144000" cy="1223963"/>
          </a:xfrm>
          <a:prstGeom prst="rect">
            <a:avLst/>
          </a:prstGeom>
          <a:noFill/>
          <a:ln w="9525">
            <a:noFill/>
          </a:ln>
        </p:spPr>
      </p:pic>
      <p:pic>
        <p:nvPicPr>
          <p:cNvPr id="78856" name="图片 78855" descr="ship017"/>
          <p:cNvPicPr>
            <a:picLocks noChangeAspect="1"/>
          </p:cNvPicPr>
          <p:nvPr/>
        </p:nvPicPr>
        <p:blipFill>
          <a:blip r:embed="rId5"/>
          <a:stretch>
            <a:fillRect/>
          </a:stretch>
        </p:blipFill>
        <p:spPr>
          <a:xfrm>
            <a:off x="4953000" y="4572000"/>
            <a:ext cx="2514600" cy="1954213"/>
          </a:xfrm>
          <a:prstGeom prst="rect">
            <a:avLst/>
          </a:prstGeom>
          <a:noFill/>
          <a:ln w="9525">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4" presetClass="entr" presetSubtype="10" dur="500" fill="hold" nodeType="afterEffect">
                                  <p:stCondLst>
                                    <p:cond delay="0"/>
                                  </p:stCondLst>
                                  <p:childTnLst>
                                    <p:set>
                                      <p:cBhvr>
                                        <p:cTn id="6" dur="1" fill="hold">
                                          <p:stCondLst>
                                            <p:cond delay="0"/>
                                          </p:stCondLst>
                                        </p:cTn>
                                        <p:tgtEl>
                                          <p:spTgt spid="78854"/>
                                        </p:tgtEl>
                                        <p:attrNameLst>
                                          <p:attrName>style.visibility</p:attrName>
                                        </p:attrNameLst>
                                      </p:cBhvr>
                                      <p:to>
                                        <p:strVal val="visible"/>
                                      </p:to>
                                    </p:set>
                                    <p:animEffect transition="in" filter="randombar(horizontal)">
                                      <p:cBhvr>
                                        <p:cTn id="7" dur="500"/>
                                        <p:tgtEl>
                                          <p:spTgt spid="78854"/>
                                        </p:tgtEl>
                                      </p:cBhvr>
                                    </p:animEffect>
                                  </p:childTnLst>
                                </p:cTn>
                              </p:par>
                            </p:childTnLst>
                          </p:cTn>
                        </p:par>
                        <p:par>
                          <p:cTn id="8" fill="hold" nodeType="afterGroup">
                            <p:stCondLst>
                              <p:cond delay="500"/>
                            </p:stCondLst>
                            <p:childTnLst>
                              <p:par>
                                <p:cTn id="9" presetID="22" presetClass="entr" presetSubtype="2" dur="500" fill="hold" nodeType="afterEffect">
                                  <p:stCondLst>
                                    <p:cond delay="0"/>
                                  </p:stCondLst>
                                  <p:childTnLst>
                                    <p:set>
                                      <p:cBhvr>
                                        <p:cTn id="10" dur="1" fill="hold">
                                          <p:stCondLst>
                                            <p:cond delay="0"/>
                                          </p:stCondLst>
                                        </p:cTn>
                                        <p:tgtEl>
                                          <p:spTgt spid="78855"/>
                                        </p:tgtEl>
                                        <p:attrNameLst>
                                          <p:attrName>style.visibility</p:attrName>
                                        </p:attrNameLst>
                                      </p:cBhvr>
                                      <p:to>
                                        <p:strVal val="visible"/>
                                      </p:to>
                                    </p:set>
                                    <p:animEffect transition="in" filter="wipe(right)">
                                      <p:cBhvr>
                                        <p:cTn id="11" dur="500"/>
                                        <p:tgtEl>
                                          <p:spTgt spid="78855"/>
                                        </p:tgtEl>
                                      </p:cBhvr>
                                    </p:animEffect>
                                  </p:childTnLst>
                                </p:cTn>
                              </p:par>
                            </p:childTnLst>
                          </p:cTn>
                        </p:par>
                        <p:par>
                          <p:cTn id="12" fill="hold" nodeType="afterGroup">
                            <p:stCondLst>
                              <p:cond delay="1000"/>
                            </p:stCondLst>
                            <p:childTnLst>
                              <p:par>
                                <p:cTn id="13" presetID="7" presetClass="entr" presetSubtype="2" dur="5000" fill="hold" nodeType="afterEffect">
                                  <p:stCondLst>
                                    <p:cond delay="0"/>
                                  </p:stCondLst>
                                  <p:childTnLst>
                                    <p:set>
                                      <p:cBhvr>
                                        <p:cTn id="14" dur="1" fill="hold">
                                          <p:stCondLst>
                                            <p:cond delay="0"/>
                                          </p:stCondLst>
                                        </p:cTn>
                                        <p:tgtEl>
                                          <p:spTgt spid="78856"/>
                                        </p:tgtEl>
                                        <p:attrNameLst>
                                          <p:attrName>style.visibility</p:attrName>
                                        </p:attrNameLst>
                                      </p:cBhvr>
                                      <p:to>
                                        <p:strVal val="visible"/>
                                      </p:to>
                                    </p:set>
                                    <p:anim calcmode="lin" valueType="num">
                                      <p:cBhvr additive="base">
                                        <p:cTn id="15" dur="5000" fill="hold"/>
                                        <p:tgtEl>
                                          <p:spTgt spid="78856"/>
                                        </p:tgtEl>
                                        <p:attrNameLst>
                                          <p:attrName>ppt_x</p:attrName>
                                        </p:attrNameLst>
                                      </p:cBhvr>
                                      <p:tavLst>
                                        <p:tav tm="0">
                                          <p:val>
                                            <p:strVal val="1+#ppt_w/2"/>
                                          </p:val>
                                        </p:tav>
                                        <p:tav tm="100000">
                                          <p:val>
                                            <p:strVal val="#ppt_x"/>
                                          </p:val>
                                        </p:tav>
                                      </p:tavLst>
                                    </p:anim>
                                    <p:anim calcmode="lin" valueType="num">
                                      <p:cBhvr additive="base">
                                        <p:cTn id="16" dur="5000" fill="hold"/>
                                        <p:tgtEl>
                                          <p:spTgt spid="7885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9874" name="标题 79873"/>
          <p:cNvSpPr>
            <a:spLocks noGrp="1" noRot="1"/>
          </p:cNvSpPr>
          <p:nvPr>
            <p:ph type="title"/>
          </p:nvPr>
        </p:nvSpPr>
        <p:spPr>
          <a:xfrm>
            <a:off x="468313" y="404813"/>
            <a:ext cx="8229600" cy="1143000"/>
          </a:xfrm>
        </p:spPr>
        <p:txBody>
          <a:bodyPr anchor="ctr" anchorCtr="0"/>
          <a:lstStyle/>
          <a:p>
            <a:r>
              <a:rPr lang="zh-CN" altLang="en-US" sz="3600">
                <a:solidFill>
                  <a:srgbClr val="000000"/>
                </a:solidFill>
                <a:effectLst/>
              </a:rPr>
              <a:t>面对线测量垂直度误差</a:t>
            </a:r>
            <a:endParaRPr lang="zh-CN" altLang="en-US" sz="3600">
              <a:solidFill>
                <a:srgbClr val="000000"/>
              </a:solidFill>
              <a:effectLst/>
            </a:endParaRPr>
          </a:p>
        </p:txBody>
      </p:sp>
      <p:sp>
        <p:nvSpPr>
          <p:cNvPr id="79875" name="文本占位符 79874"/>
          <p:cNvSpPr>
            <a:spLocks noGrp="1"/>
          </p:cNvSpPr>
          <p:nvPr>
            <p:ph type="body" idx="4294967295"/>
          </p:nvPr>
        </p:nvSpPr>
        <p:spPr>
          <a:xfrm>
            <a:off x="468313" y="4581525"/>
            <a:ext cx="8229600" cy="1728788"/>
          </a:xfrm>
        </p:spPr>
        <p:txBody>
          <a:bodyPr/>
          <a:lstStyle/>
          <a:p>
            <a:r>
              <a:rPr lang="en-US" altLang="zh-CN" b="1">
                <a:solidFill>
                  <a:srgbClr val="000000"/>
                </a:solidFill>
                <a:effectLst/>
              </a:rPr>
              <a:t>1. </a:t>
            </a:r>
            <a:r>
              <a:rPr lang="zh-CN" altLang="en-US" b="1">
                <a:solidFill>
                  <a:srgbClr val="000000"/>
                </a:solidFill>
                <a:effectLst/>
              </a:rPr>
              <a:t>测量器具准备</a:t>
            </a:r>
            <a:endParaRPr lang="zh-CN" altLang="en-US" b="1">
              <a:solidFill>
                <a:srgbClr val="000000"/>
              </a:solidFill>
              <a:effectLst/>
            </a:endParaRPr>
          </a:p>
          <a:p>
            <a:r>
              <a:rPr lang="zh-CN" altLang="en-US" sz="2800" b="1">
                <a:solidFill>
                  <a:srgbClr val="000000"/>
                </a:solidFill>
                <a:effectLst/>
              </a:rPr>
              <a:t>工作台、百分表及表架、导向块、被测件、全棉布数块、防锈油等。</a:t>
            </a:r>
            <a:r>
              <a:rPr lang="zh-CN" altLang="en-US" sz="2800">
                <a:solidFill>
                  <a:srgbClr val="000000"/>
                </a:solidFill>
              </a:rPr>
              <a:t> </a:t>
            </a:r>
            <a:endParaRPr lang="zh-CN" altLang="en-US" sz="2800">
              <a:solidFill>
                <a:srgbClr val="000000"/>
              </a:solidFill>
            </a:endParaRPr>
          </a:p>
        </p:txBody>
      </p:sp>
      <p:pic>
        <p:nvPicPr>
          <p:cNvPr id="79877" name="图片 79876"/>
          <p:cNvPicPr>
            <a:picLocks noChangeAspect="1"/>
          </p:cNvPicPr>
          <p:nvPr/>
        </p:nvPicPr>
        <p:blipFill>
          <a:blip r:embed="rId2"/>
          <a:stretch>
            <a:fillRect/>
          </a:stretch>
        </p:blipFill>
        <p:spPr>
          <a:xfrm>
            <a:off x="755650" y="1412875"/>
            <a:ext cx="6842125" cy="3025775"/>
          </a:xfrm>
          <a:prstGeom prst="rect">
            <a:avLst/>
          </a:prstGeom>
          <a:noFill/>
          <a:ln w="9525">
            <a:noFill/>
          </a:ln>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0898" name="文本占位符 80897"/>
          <p:cNvSpPr>
            <a:spLocks noGrp="1"/>
          </p:cNvSpPr>
          <p:nvPr>
            <p:ph type="body" idx="4294967295"/>
          </p:nvPr>
        </p:nvSpPr>
        <p:spPr>
          <a:xfrm>
            <a:off x="323850" y="549275"/>
            <a:ext cx="4619625" cy="4525963"/>
          </a:xfrm>
        </p:spPr>
        <p:txBody>
          <a:bodyPr/>
          <a:lstStyle/>
          <a:p>
            <a:r>
              <a:rPr lang="en-US" altLang="zh-CN" b="1">
                <a:solidFill>
                  <a:srgbClr val="000000"/>
                </a:solidFill>
                <a:effectLst/>
              </a:rPr>
              <a:t>2. </a:t>
            </a:r>
            <a:r>
              <a:rPr lang="zh-CN" altLang="en-US" b="1">
                <a:solidFill>
                  <a:srgbClr val="000000"/>
                </a:solidFill>
                <a:effectLst/>
              </a:rPr>
              <a:t>测量步骤</a:t>
            </a:r>
            <a:endParaRPr lang="zh-CN" altLang="en-US" b="1">
              <a:solidFill>
                <a:srgbClr val="000000"/>
              </a:solidFill>
              <a:effectLst/>
            </a:endParaRPr>
          </a:p>
          <a:p>
            <a:r>
              <a:rPr lang="en-US" altLang="zh-CN" sz="2800" b="1">
                <a:solidFill>
                  <a:srgbClr val="000000"/>
                </a:solidFill>
                <a:effectLst/>
              </a:rPr>
              <a:t>(1)</a:t>
            </a:r>
            <a:r>
              <a:rPr lang="zh-CN" altLang="en-US" sz="2800" b="1">
                <a:solidFill>
                  <a:srgbClr val="000000"/>
                </a:solidFill>
                <a:effectLst/>
              </a:rPr>
              <a:t>将被测零件放置在导向块内，基准线由导向块模拟。 </a:t>
            </a:r>
            <a:endParaRPr lang="zh-CN" altLang="en-US" sz="2800" b="1">
              <a:solidFill>
                <a:srgbClr val="000000"/>
              </a:solidFill>
              <a:effectLst/>
            </a:endParaRPr>
          </a:p>
          <a:p>
            <a:r>
              <a:rPr lang="en-US" altLang="zh-CN" sz="2800" b="1">
                <a:solidFill>
                  <a:srgbClr val="000000"/>
                </a:solidFill>
                <a:effectLst/>
              </a:rPr>
              <a:t>(2)</a:t>
            </a:r>
            <a:r>
              <a:rPr lang="zh-CN" altLang="en-US" sz="2800" b="1">
                <a:solidFill>
                  <a:srgbClr val="000000"/>
                </a:solidFill>
                <a:effectLst/>
              </a:rPr>
              <a:t>将百分表测量头与被测表面接触并保持垂直，并将指针调零，且有一定的压缩量。</a:t>
            </a:r>
            <a:endParaRPr lang="zh-CN" altLang="en-US" sz="2800" b="1">
              <a:solidFill>
                <a:srgbClr val="000000"/>
              </a:solidFill>
              <a:effectLst/>
            </a:endParaRPr>
          </a:p>
          <a:p>
            <a:r>
              <a:rPr lang="en-US" altLang="zh-CN" sz="2800" b="1">
                <a:solidFill>
                  <a:srgbClr val="000000"/>
                </a:solidFill>
                <a:effectLst/>
              </a:rPr>
              <a:t>(3)</a:t>
            </a:r>
            <a:r>
              <a:rPr lang="zh-CN" altLang="en-US" sz="2800" b="1">
                <a:solidFill>
                  <a:srgbClr val="000000"/>
                </a:solidFill>
                <a:effectLst/>
              </a:rPr>
              <a:t>测量整个表面，并记录读数（最大值与最小值）。</a:t>
            </a:r>
            <a:endParaRPr lang="zh-CN" altLang="en-US" sz="2800" b="1">
              <a:solidFill>
                <a:srgbClr val="000000"/>
              </a:solidFill>
              <a:effectLst/>
            </a:endParaRPr>
          </a:p>
          <a:p>
            <a:r>
              <a:rPr lang="en-US" altLang="zh-CN" sz="2800" b="1">
                <a:solidFill>
                  <a:srgbClr val="000000"/>
                </a:solidFill>
                <a:effectLst/>
              </a:rPr>
              <a:t>(4)</a:t>
            </a:r>
            <a:r>
              <a:rPr lang="zh-CN" altLang="en-US" sz="2800" b="1">
                <a:solidFill>
                  <a:srgbClr val="000000"/>
                </a:solidFill>
                <a:effectLst/>
              </a:rPr>
              <a:t>完成检测报告，整理实验器具。</a:t>
            </a:r>
            <a:endParaRPr lang="zh-CN" altLang="en-US" sz="2800" b="1">
              <a:solidFill>
                <a:srgbClr val="000000"/>
              </a:solidFill>
              <a:effectLst/>
            </a:endParaRPr>
          </a:p>
        </p:txBody>
      </p:sp>
      <p:pic>
        <p:nvPicPr>
          <p:cNvPr id="80899" name="图片 80898"/>
          <p:cNvPicPr>
            <a:picLocks noChangeAspect="1"/>
          </p:cNvPicPr>
          <p:nvPr/>
        </p:nvPicPr>
        <p:blipFill>
          <a:blip r:embed="rId2"/>
          <a:stretch>
            <a:fillRect/>
          </a:stretch>
        </p:blipFill>
        <p:spPr>
          <a:xfrm>
            <a:off x="5580063" y="549275"/>
            <a:ext cx="3119437" cy="4535488"/>
          </a:xfrm>
          <a:prstGeom prst="rect">
            <a:avLst/>
          </a:prstGeom>
          <a:noFill/>
          <a:ln w="9525">
            <a:noFill/>
          </a:ln>
        </p:spPr>
      </p:pic>
      <p:pic>
        <p:nvPicPr>
          <p:cNvPr id="80900" name="图片 80899"/>
          <p:cNvPicPr>
            <a:picLocks noChangeAspect="1"/>
          </p:cNvPicPr>
          <p:nvPr/>
        </p:nvPicPr>
        <p:blipFill>
          <a:blip r:embed="rId3"/>
          <a:stretch>
            <a:fillRect/>
          </a:stretch>
        </p:blipFill>
        <p:spPr>
          <a:xfrm>
            <a:off x="5580063" y="2349500"/>
            <a:ext cx="3127375" cy="3505200"/>
          </a:xfrm>
          <a:prstGeom prst="rect">
            <a:avLst/>
          </a:prstGeom>
          <a:noFill/>
          <a:ln w="9525">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4" dur="500" fill="hold" grpId="0" nodeType="withEffect">
                                  <p:stCondLst>
                                    <p:cond delay="0"/>
                                  </p:stCondLst>
                                  <p:childTnLst>
                                    <p:set>
                                      <p:cBhvr>
                                        <p:cTn id="6" dur="1" fill="hold">
                                          <p:stCondLst>
                                            <p:cond delay="0"/>
                                          </p:stCondLst>
                                        </p:cTn>
                                        <p:tgtEl>
                                          <p:spTgt spid="80898">
                                            <p:txEl>
                                              <p:pRg st="0" end="0"/>
                                            </p:txEl>
                                          </p:spTgt>
                                        </p:tgtEl>
                                        <p:attrNameLst>
                                          <p:attrName>style.visibility</p:attrName>
                                        </p:attrNameLst>
                                      </p:cBhvr>
                                      <p:to>
                                        <p:strVal val="visible"/>
                                      </p:to>
                                    </p:set>
                                    <p:animEffect transition="in" filter="wipe(down)">
                                      <p:cBhvr>
                                        <p:cTn id="7" dur="500"/>
                                        <p:tgtEl>
                                          <p:spTgt spid="80898">
                                            <p:txEl>
                                              <p:pRg st="0" end="0"/>
                                            </p:txEl>
                                          </p:spTgt>
                                        </p:tgtEl>
                                      </p:cBhvr>
                                    </p:animEffect>
                                  </p:childTnLst>
                                </p:cTn>
                              </p:par>
                              <p:par>
                                <p:cTn id="8" presetID="22" presetClass="entr" presetSubtype="4" dur="500" fill="hold" grpId="0" nodeType="withEffect">
                                  <p:stCondLst>
                                    <p:cond delay="0"/>
                                  </p:stCondLst>
                                  <p:childTnLst>
                                    <p:set>
                                      <p:cBhvr>
                                        <p:cTn id="9" dur="1" fill="hold">
                                          <p:stCondLst>
                                            <p:cond delay="0"/>
                                          </p:stCondLst>
                                        </p:cTn>
                                        <p:tgtEl>
                                          <p:spTgt spid="80898">
                                            <p:txEl>
                                              <p:pRg st="1" end="1"/>
                                            </p:txEl>
                                          </p:spTgt>
                                        </p:tgtEl>
                                        <p:attrNameLst>
                                          <p:attrName>style.visibility</p:attrName>
                                        </p:attrNameLst>
                                      </p:cBhvr>
                                      <p:to>
                                        <p:strVal val="visible"/>
                                      </p:to>
                                    </p:set>
                                    <p:animEffect transition="in" filter="wipe(down)">
                                      <p:cBhvr>
                                        <p:cTn id="10" dur="500"/>
                                        <p:tgtEl>
                                          <p:spTgt spid="80898">
                                            <p:txEl>
                                              <p:pRg st="1" end="1"/>
                                            </p:txEl>
                                          </p:spTgt>
                                        </p:tgtEl>
                                      </p:cBhvr>
                                    </p:animEffect>
                                  </p:childTnLst>
                                </p:cTn>
                              </p:par>
                              <p:par>
                                <p:cTn id="11" presetID="22" presetClass="entr" presetSubtype="4" dur="500" fill="hold" grpId="0" nodeType="withEffect">
                                  <p:stCondLst>
                                    <p:cond delay="0"/>
                                  </p:stCondLst>
                                  <p:childTnLst>
                                    <p:set>
                                      <p:cBhvr>
                                        <p:cTn id="12" dur="1" fill="hold">
                                          <p:stCondLst>
                                            <p:cond delay="0"/>
                                          </p:stCondLst>
                                        </p:cTn>
                                        <p:tgtEl>
                                          <p:spTgt spid="80898">
                                            <p:txEl>
                                              <p:pRg st="2" end="2"/>
                                            </p:txEl>
                                          </p:spTgt>
                                        </p:tgtEl>
                                        <p:attrNameLst>
                                          <p:attrName>style.visibility</p:attrName>
                                        </p:attrNameLst>
                                      </p:cBhvr>
                                      <p:to>
                                        <p:strVal val="visible"/>
                                      </p:to>
                                    </p:set>
                                    <p:animEffect transition="in" filter="wipe(down)">
                                      <p:cBhvr>
                                        <p:cTn id="13" dur="500"/>
                                        <p:tgtEl>
                                          <p:spTgt spid="80898">
                                            <p:txEl>
                                              <p:pRg st="2" end="2"/>
                                            </p:txEl>
                                          </p:spTgt>
                                        </p:tgtEl>
                                      </p:cBhvr>
                                    </p:animEffect>
                                  </p:childTnLst>
                                </p:cTn>
                              </p:par>
                              <p:par>
                                <p:cTn id="14" presetID="22" presetClass="entr" presetSubtype="4" dur="500" fill="hold" grpId="0" nodeType="withEffect">
                                  <p:stCondLst>
                                    <p:cond delay="0"/>
                                  </p:stCondLst>
                                  <p:childTnLst>
                                    <p:set>
                                      <p:cBhvr>
                                        <p:cTn id="15" dur="1" fill="hold">
                                          <p:stCondLst>
                                            <p:cond delay="0"/>
                                          </p:stCondLst>
                                        </p:cTn>
                                        <p:tgtEl>
                                          <p:spTgt spid="80898">
                                            <p:txEl>
                                              <p:pRg st="3" end="3"/>
                                            </p:txEl>
                                          </p:spTgt>
                                        </p:tgtEl>
                                        <p:attrNameLst>
                                          <p:attrName>style.visibility</p:attrName>
                                        </p:attrNameLst>
                                      </p:cBhvr>
                                      <p:to>
                                        <p:strVal val="visible"/>
                                      </p:to>
                                    </p:set>
                                    <p:animEffect transition="in" filter="wipe(down)">
                                      <p:cBhvr>
                                        <p:cTn id="16" dur="500"/>
                                        <p:tgtEl>
                                          <p:spTgt spid="80898">
                                            <p:txEl>
                                              <p:pRg st="3" end="3"/>
                                            </p:txEl>
                                          </p:spTgt>
                                        </p:tgtEl>
                                      </p:cBhvr>
                                    </p:animEffect>
                                  </p:childTnLst>
                                </p:cTn>
                              </p:par>
                              <p:par>
                                <p:cTn id="17" presetID="22" presetClass="entr" presetSubtype="4" dur="500" fill="hold" grpId="0" nodeType="withEffect">
                                  <p:stCondLst>
                                    <p:cond delay="0"/>
                                  </p:stCondLst>
                                  <p:childTnLst>
                                    <p:set>
                                      <p:cBhvr>
                                        <p:cTn id="18" dur="1" fill="hold">
                                          <p:stCondLst>
                                            <p:cond delay="0"/>
                                          </p:stCondLst>
                                        </p:cTn>
                                        <p:tgtEl>
                                          <p:spTgt spid="80898">
                                            <p:txEl>
                                              <p:pRg st="4" end="4"/>
                                            </p:txEl>
                                          </p:spTgt>
                                        </p:tgtEl>
                                        <p:attrNameLst>
                                          <p:attrName>style.visibility</p:attrName>
                                        </p:attrNameLst>
                                      </p:cBhvr>
                                      <p:to>
                                        <p:strVal val="visible"/>
                                      </p:to>
                                    </p:set>
                                    <p:animEffect transition="in" filter="wipe(down)">
                                      <p:cBhvr>
                                        <p:cTn id="19" dur="500"/>
                                        <p:tgtEl>
                                          <p:spTgt spid="80898">
                                            <p:txEl>
                                              <p:pRg st="4" end="4"/>
                                            </p:txEl>
                                          </p:spTgt>
                                        </p:tgtEl>
                                      </p:cBhvr>
                                    </p:animEffect>
                                  </p:childTnLst>
                                </p:cTn>
                              </p:par>
                              <p:par>
                                <p:cTn id="20" presetID="47" presetClass="entr" presetSubtype="0" dur="1000" fill="hold" nodeType="withEffect">
                                  <p:stCondLst>
                                    <p:cond delay="0"/>
                                  </p:stCondLst>
                                  <p:childTnLst>
                                    <p:set>
                                      <p:cBhvr>
                                        <p:cTn id="21" dur="1" fill="hold">
                                          <p:stCondLst>
                                            <p:cond delay="0"/>
                                          </p:stCondLst>
                                        </p:cTn>
                                        <p:tgtEl>
                                          <p:spTgt spid="80899"/>
                                        </p:tgtEl>
                                        <p:attrNameLst>
                                          <p:attrName>style.visibility</p:attrName>
                                        </p:attrNameLst>
                                      </p:cBhvr>
                                      <p:to>
                                        <p:strVal val="visible"/>
                                      </p:to>
                                    </p:set>
                                    <p:animEffect transition="in" filter="fade">
                                      <p:cBhvr>
                                        <p:cTn id="22" dur="1000"/>
                                        <p:tgtEl>
                                          <p:spTgt spid="80899"/>
                                        </p:tgtEl>
                                      </p:cBhvr>
                                    </p:animEffect>
                                    <p:anim calcmode="lin" valueType="num">
                                      <p:cBhvr>
                                        <p:cTn id="23" dur="1000" fill="hold"/>
                                        <p:tgtEl>
                                          <p:spTgt spid="80899"/>
                                        </p:tgtEl>
                                        <p:attrNameLst>
                                          <p:attrName>ppt_x</p:attrName>
                                        </p:attrNameLst>
                                      </p:cBhvr>
                                      <p:tavLst>
                                        <p:tav tm="0">
                                          <p:val>
                                            <p:strVal val="#ppt_x"/>
                                          </p:val>
                                        </p:tav>
                                        <p:tav tm="100000">
                                          <p:val>
                                            <p:strVal val="#ppt_x"/>
                                          </p:val>
                                        </p:tav>
                                      </p:tavLst>
                                    </p:anim>
                                    <p:anim calcmode="lin" valueType="num">
                                      <p:cBhvr>
                                        <p:cTn id="24" dur="1000" fill="hold"/>
                                        <p:tgtEl>
                                          <p:spTgt spid="80899"/>
                                        </p:tgtEl>
                                        <p:attrNameLst>
                                          <p:attrName>ppt_y</p:attrName>
                                        </p:attrNameLst>
                                      </p:cBhvr>
                                      <p:tavLst>
                                        <p:tav tm="0">
                                          <p:val>
                                            <p:strVal val="#ppt_y-.1"/>
                                          </p:val>
                                        </p:tav>
                                        <p:tav tm="100000">
                                          <p:val>
                                            <p:strVal val="#ppt_y"/>
                                          </p:val>
                                        </p:tav>
                                      </p:tavLst>
                                    </p:anim>
                                  </p:childTnLst>
                                  <p:subTnLst>
                                    <p:set>
                                      <p:cBhvr override="childStyle">
                                        <p:cTn dur="1" fill="hold" display="0" masterRel="nextClick" afterEffect="1"/>
                                        <p:tgtEl>
                                          <p:spTgt spid="80899"/>
                                        </p:tgtEl>
                                        <p:attrNameLst>
                                          <p:attrName>style.visibility</p:attrName>
                                        </p:attrNameLst>
                                      </p:cBhvr>
                                      <p:to>
                                        <p:strVal val="hidden"/>
                                      </p:to>
                                    </p:set>
                                  </p:subTnLst>
                                </p:cTn>
                              </p:par>
                            </p:childTnLst>
                          </p:cTn>
                        </p:par>
                      </p:childTnLst>
                    </p:cTn>
                  </p:par>
                  <p:par>
                    <p:cTn id="25" fill="hold" nodeType="clickPar">
                      <p:stCondLst>
                        <p:cond delay="indefinite"/>
                        <p:cond evt="onBegin" delay="0">
                          <p:tn val="24"/>
                        </p:cond>
                      </p:stCondLst>
                      <p:childTnLst>
                        <p:par>
                          <p:cTn id="26" fill="hold">
                            <p:stCondLst>
                              <p:cond delay="0"/>
                            </p:stCondLst>
                            <p:childTnLst>
                              <p:par>
                                <p:cTn id="27" presetID="3" presetClass="entr" presetSubtype="10" dur="500" fill="hold" nodeType="clickEffect">
                                  <p:stCondLst>
                                    <p:cond delay="0"/>
                                  </p:stCondLst>
                                  <p:childTnLst>
                                    <p:set>
                                      <p:cBhvr>
                                        <p:cTn id="28" dur="1" fill="hold">
                                          <p:stCondLst>
                                            <p:cond delay="0"/>
                                          </p:stCondLst>
                                        </p:cTn>
                                        <p:tgtEl>
                                          <p:spTgt spid="80900"/>
                                        </p:tgtEl>
                                        <p:attrNameLst>
                                          <p:attrName>style.visibility</p:attrName>
                                        </p:attrNameLst>
                                      </p:cBhvr>
                                      <p:to>
                                        <p:strVal val="visible"/>
                                      </p:to>
                                    </p:set>
                                    <p:animEffect transition="in" filter="blinds(horizontal)">
                                      <p:cBhvr>
                                        <p:cTn id="29" dur="500"/>
                                        <p:tgtEl>
                                          <p:spTgt spid="809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898" grpId="0" uiExpand="1" build="p"/>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22" name="标题 81921"/>
          <p:cNvSpPr>
            <a:spLocks noGrp="1" noRot="1"/>
          </p:cNvSpPr>
          <p:nvPr>
            <p:ph type="title"/>
          </p:nvPr>
        </p:nvSpPr>
        <p:spPr/>
        <p:txBody>
          <a:bodyPr anchor="ctr" anchorCtr="0"/>
          <a:lstStyle/>
          <a:p>
            <a:br>
              <a:rPr lang="en-US" altLang="zh-CN" sz="4000"/>
            </a:br>
            <a:endParaRPr lang="en-US" altLang="zh-CN" sz="4000"/>
          </a:p>
        </p:txBody>
      </p:sp>
      <p:sp>
        <p:nvSpPr>
          <p:cNvPr id="81923" name="文本占位符 81922"/>
          <p:cNvSpPr>
            <a:spLocks noGrp="1"/>
          </p:cNvSpPr>
          <p:nvPr>
            <p:ph type="body" idx="4294967295"/>
          </p:nvPr>
        </p:nvSpPr>
        <p:spPr>
          <a:xfrm>
            <a:off x="323850" y="1125538"/>
            <a:ext cx="8374063" cy="4813300"/>
          </a:xfrm>
        </p:spPr>
        <p:txBody>
          <a:bodyPr/>
          <a:lstStyle/>
          <a:p>
            <a:pPr>
              <a:lnSpc>
                <a:spcPct val="140000"/>
              </a:lnSpc>
            </a:pPr>
            <a:r>
              <a:rPr lang="zh-CN" altLang="en-US" sz="2400"/>
              <a:t>零件的整个测量表面上读数的最大值 </a:t>
            </a:r>
            <a:r>
              <a:rPr lang="en-US" altLang="zh-CN" sz="2400" err="1"/>
              <a:t>Mmax </a:t>
            </a:r>
            <a:r>
              <a:rPr lang="zh-CN" altLang="en-US" sz="2400"/>
              <a:t>与最小</a:t>
            </a:r>
            <a:r>
              <a:rPr lang="en-US" altLang="zh-CN" sz="2400" err="1"/>
              <a:t>Mmin</a:t>
            </a:r>
            <a:br>
              <a:rPr lang="en-US" altLang="zh-CN" sz="2400" err="1"/>
            </a:br>
            <a:r>
              <a:rPr lang="zh-CN" altLang="en-US" sz="2400"/>
              <a:t>之差即为垂直度误差 ：</a:t>
            </a:r>
            <a:endParaRPr lang="zh-CN" altLang="en-US" sz="2400"/>
          </a:p>
        </p:txBody>
      </p:sp>
      <p:sp>
        <p:nvSpPr>
          <p:cNvPr id="81924" name="矩形 81923"/>
          <p:cNvSpPr/>
          <p:nvPr/>
        </p:nvSpPr>
        <p:spPr>
          <a:xfrm>
            <a:off x="323850" y="476250"/>
            <a:ext cx="3051175" cy="64135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r>
              <a:rPr lang="zh-CN" altLang="en-US" sz="3600" b="1">
                <a:solidFill>
                  <a:schemeClr val="tx2"/>
                </a:solidFill>
                <a:effectLst>
                  <a:outerShdw blurRad="38100" dist="38100" dir="2700000">
                    <a:srgbClr val="000000"/>
                  </a:outerShdw>
                </a:effectLst>
                <a:latin typeface="Garamond" panose="02020404030301010803" pitchFamily="18" charset="0"/>
              </a:rPr>
              <a:t>３ ．数据处理</a:t>
            </a:r>
            <a:endParaRPr lang="zh-CN" altLang="en-US" sz="3600" b="1">
              <a:solidFill>
                <a:schemeClr val="tx2"/>
              </a:solidFill>
              <a:effectLst>
                <a:outerShdw blurRad="38100" dist="38100" dir="2700000">
                  <a:srgbClr val="000000"/>
                </a:outerShdw>
              </a:effectLst>
              <a:latin typeface="Garamond" panose="02020404030301010803" pitchFamily="18" charset="0"/>
            </a:endParaRPr>
          </a:p>
        </p:txBody>
      </p:sp>
      <p:pic>
        <p:nvPicPr>
          <p:cNvPr id="81925" name="图片 81924"/>
          <p:cNvPicPr>
            <a:picLocks noChangeAspect="1"/>
          </p:cNvPicPr>
          <p:nvPr/>
        </p:nvPicPr>
        <p:blipFill>
          <a:blip r:embed="rId2"/>
          <a:stretch>
            <a:fillRect/>
          </a:stretch>
        </p:blipFill>
        <p:spPr>
          <a:xfrm>
            <a:off x="1258888" y="2349500"/>
            <a:ext cx="6480175" cy="1327150"/>
          </a:xfrm>
          <a:prstGeom prst="rect">
            <a:avLst/>
          </a:prstGeom>
          <a:noFill/>
          <a:ln w="9525">
            <a:noFill/>
          </a:ln>
        </p:spPr>
      </p:pic>
      <p:sp>
        <p:nvSpPr>
          <p:cNvPr id="81926" name="矩形 81925"/>
          <p:cNvSpPr/>
          <p:nvPr/>
        </p:nvSpPr>
        <p:spPr>
          <a:xfrm>
            <a:off x="323850" y="4437063"/>
            <a:ext cx="8351838" cy="199072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pPr>
              <a:lnSpc>
                <a:spcPct val="120000"/>
              </a:lnSpc>
            </a:pPr>
            <a:endParaRPr lang="en-US" altLang="zh-CN" sz="2400" b="1">
              <a:latin typeface="Garamond" panose="02020404030301010803" pitchFamily="18" charset="0"/>
            </a:endParaRPr>
          </a:p>
          <a:p>
            <a:pPr>
              <a:lnSpc>
                <a:spcPct val="120000"/>
              </a:lnSpc>
            </a:pPr>
            <a:r>
              <a:rPr lang="zh-CN" altLang="en-US" sz="3200" b="1">
                <a:latin typeface="Garamond" panose="02020404030301010803" pitchFamily="18" charset="0"/>
              </a:rPr>
              <a:t>４ ．检测报告</a:t>
            </a:r>
            <a:endParaRPr lang="zh-CN" altLang="en-US" sz="3200" b="1">
              <a:latin typeface="Garamond" panose="02020404030301010803" pitchFamily="18" charset="0"/>
            </a:endParaRPr>
          </a:p>
          <a:p>
            <a:pPr>
              <a:lnSpc>
                <a:spcPct val="120000"/>
              </a:lnSpc>
            </a:pPr>
            <a:r>
              <a:rPr lang="zh-CN" altLang="en-US" sz="2400">
                <a:latin typeface="Garamond" panose="02020404030301010803" pitchFamily="18" charset="0"/>
              </a:rPr>
              <a:t>         按步骤完成测量并将被测件的相关信息及测量结果填入检测报告单中</a:t>
            </a:r>
            <a:endParaRPr lang="zh-CN" altLang="en-US" sz="2400">
              <a:latin typeface="Garamond" panose="02020404030301010803" pitchFamily="18" charset="0"/>
            </a:endParaRPr>
          </a:p>
        </p:txBody>
      </p:sp>
      <p:sp>
        <p:nvSpPr>
          <p:cNvPr id="81927" name="矩形 81926"/>
          <p:cNvSpPr/>
          <p:nvPr/>
        </p:nvSpPr>
        <p:spPr>
          <a:xfrm>
            <a:off x="352425" y="3860800"/>
            <a:ext cx="8791575" cy="4572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r>
              <a:rPr lang="zh-CN" altLang="en-US" sz="2400">
                <a:latin typeface="Garamond" panose="02020404030301010803" pitchFamily="18" charset="0"/>
              </a:rPr>
              <a:t>式中 ，</a:t>
            </a:r>
            <a:r>
              <a:rPr lang="en-US" altLang="zh-CN" sz="2400" err="1">
                <a:latin typeface="Garamond" panose="02020404030301010803" pitchFamily="18" charset="0"/>
              </a:rPr>
              <a:t>Mmax </a:t>
            </a:r>
            <a:r>
              <a:rPr lang="zh-CN" altLang="en-US" sz="2400">
                <a:latin typeface="Garamond" panose="02020404030301010803" pitchFamily="18" charset="0"/>
              </a:rPr>
              <a:t>为百分表最大读数 ；</a:t>
            </a:r>
            <a:r>
              <a:rPr lang="en-US" altLang="zh-CN" sz="2400" err="1">
                <a:latin typeface="Garamond" panose="02020404030301010803" pitchFamily="18" charset="0"/>
              </a:rPr>
              <a:t>Mmin </a:t>
            </a:r>
            <a:r>
              <a:rPr lang="zh-CN" altLang="en-US" sz="2400">
                <a:latin typeface="Garamond" panose="02020404030301010803" pitchFamily="18" charset="0"/>
              </a:rPr>
              <a:t>为百分表最小读数 。</a:t>
            </a:r>
            <a:endParaRPr lang="zh-CN" altLang="en-US" sz="2400">
              <a:latin typeface="Garamond" panose="02020404030301010803" pitchFamily="18" charset="0"/>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1138" name="标题 91137"/>
          <p:cNvSpPr>
            <a:spLocks noGrp="1" noRot="1"/>
          </p:cNvSpPr>
          <p:nvPr>
            <p:ph type="title"/>
          </p:nvPr>
        </p:nvSpPr>
        <p:spPr/>
        <p:txBody>
          <a:bodyPr anchor="ctr" anchorCtr="0"/>
          <a:lstStyle/>
          <a:p>
            <a:r>
              <a:rPr lang="zh-CN" altLang="en-US">
                <a:effectLst/>
              </a:rPr>
              <a:t>线对线测量垂直度误差</a:t>
            </a:r>
            <a:endParaRPr lang="zh-CN" altLang="en-US">
              <a:effectLst/>
            </a:endParaRPr>
          </a:p>
        </p:txBody>
      </p:sp>
      <p:pic>
        <p:nvPicPr>
          <p:cNvPr id="91140" name="图片 91139"/>
          <p:cNvPicPr>
            <a:picLocks noChangeAspect="1"/>
          </p:cNvPicPr>
          <p:nvPr/>
        </p:nvPicPr>
        <p:blipFill>
          <a:blip r:embed="rId2"/>
          <a:stretch>
            <a:fillRect/>
          </a:stretch>
        </p:blipFill>
        <p:spPr>
          <a:xfrm>
            <a:off x="323850" y="1844675"/>
            <a:ext cx="3625850" cy="3817938"/>
          </a:xfrm>
          <a:prstGeom prst="rect">
            <a:avLst/>
          </a:prstGeom>
          <a:noFill/>
          <a:ln w="9525">
            <a:noFill/>
          </a:ln>
        </p:spPr>
      </p:pic>
      <p:sp>
        <p:nvSpPr>
          <p:cNvPr id="91141" name="矩形 91140"/>
          <p:cNvSpPr/>
          <p:nvPr/>
        </p:nvSpPr>
        <p:spPr>
          <a:xfrm>
            <a:off x="4067175" y="1773238"/>
            <a:ext cx="4572000" cy="1004887"/>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r>
              <a:rPr lang="zh-CN" altLang="en-US" sz="2400" b="1">
                <a:latin typeface="Garamond" panose="02020404030301010803" pitchFamily="18" charset="0"/>
              </a:rPr>
              <a:t>１ ．测量任务解读</a:t>
            </a:r>
            <a:endParaRPr lang="zh-CN" altLang="en-US" sz="2400" b="1">
              <a:latin typeface="Garamond" panose="02020404030301010803" pitchFamily="18" charset="0"/>
            </a:endParaRPr>
          </a:p>
          <a:p>
            <a:pPr>
              <a:lnSpc>
                <a:spcPct val="150000"/>
              </a:lnSpc>
            </a:pPr>
            <a:r>
              <a:rPr lang="zh-CN" altLang="en-US" sz="2400" b="1">
                <a:latin typeface="Garamond" panose="02020404030301010803" pitchFamily="18" charset="0"/>
              </a:rPr>
              <a:t>      本次活动测量任务为 ：</a:t>
            </a:r>
            <a:endParaRPr lang="zh-CN" altLang="en-US" sz="2400" b="1">
              <a:latin typeface="Garamond" panose="02020404030301010803" pitchFamily="18" charset="0"/>
            </a:endParaRPr>
          </a:p>
        </p:txBody>
      </p:sp>
      <p:pic>
        <p:nvPicPr>
          <p:cNvPr id="91142" name="图片 91141"/>
          <p:cNvPicPr>
            <a:picLocks noChangeAspect="1"/>
          </p:cNvPicPr>
          <p:nvPr/>
        </p:nvPicPr>
        <p:blipFill>
          <a:blip r:embed="rId3"/>
          <a:stretch>
            <a:fillRect/>
          </a:stretch>
        </p:blipFill>
        <p:spPr>
          <a:xfrm>
            <a:off x="7667625" y="2205038"/>
            <a:ext cx="1476375" cy="523875"/>
          </a:xfrm>
          <a:prstGeom prst="rect">
            <a:avLst/>
          </a:prstGeom>
          <a:noFill/>
          <a:ln w="9525">
            <a:noFill/>
          </a:ln>
        </p:spPr>
      </p:pic>
      <p:sp>
        <p:nvSpPr>
          <p:cNvPr id="91143" name="矩形 91142"/>
          <p:cNvSpPr/>
          <p:nvPr/>
        </p:nvSpPr>
        <p:spPr>
          <a:xfrm>
            <a:off x="4067175" y="2997200"/>
            <a:ext cx="4572000" cy="19177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r>
              <a:rPr lang="en-US" altLang="zh-CN" sz="2400" b="1">
                <a:latin typeface="Garamond" panose="02020404030301010803" pitchFamily="18" charset="0"/>
              </a:rPr>
              <a:t> </a:t>
            </a:r>
            <a:r>
              <a:rPr lang="zh-CN" altLang="en-US" sz="2400" b="1">
                <a:latin typeface="Garamond" panose="02020404030301010803" pitchFamily="18" charset="0"/>
              </a:rPr>
              <a:t>分析：</a:t>
            </a:r>
            <a:r>
              <a:rPr lang="zh-CN" altLang="en-US" sz="2400">
                <a:latin typeface="Garamond" panose="02020404030301010803" pitchFamily="18" charset="0"/>
              </a:rPr>
              <a:t> </a:t>
            </a:r>
            <a:endParaRPr lang="zh-CN" altLang="en-US" sz="2400">
              <a:latin typeface="Garamond" panose="02020404030301010803" pitchFamily="18" charset="0"/>
            </a:endParaRPr>
          </a:p>
          <a:p>
            <a:r>
              <a:rPr lang="zh-CN" altLang="en-US" sz="2400">
                <a:latin typeface="Garamond" panose="02020404030301010803" pitchFamily="18" charset="0"/>
              </a:rPr>
              <a:t>        被测要素和基准要素均为轴线 ，即以水平方向孔的轴线作为基准要素 ，以垂直方向孔的轴线作为被测要素</a:t>
            </a:r>
            <a:endParaRPr lang="zh-CN" altLang="en-US" sz="2400">
              <a:latin typeface="Garamond" panose="02020404030301010803" pitchFamily="18" charset="0"/>
            </a:endParaRPr>
          </a:p>
        </p:txBody>
      </p:sp>
      <p:sp>
        <p:nvSpPr>
          <p:cNvPr id="91144" name="矩形 91143"/>
          <p:cNvSpPr/>
          <p:nvPr/>
        </p:nvSpPr>
        <p:spPr>
          <a:xfrm>
            <a:off x="4140200" y="5013325"/>
            <a:ext cx="1371600" cy="525463"/>
          </a:xfrm>
          <a:prstGeom prst="rect">
            <a:avLst/>
          </a:prstGeom>
        </p:spPr>
        <p:txBody>
          <a:bodyPr wrap="none" fromWordArt="1">
            <a:prstTxWarp prst="textDoubleWave1">
              <a:avLst>
                <a:gd name="adj1" fmla="val 6500"/>
                <a:gd name="adj2" fmla="val 0"/>
              </a:avLst>
            </a:prstTxWarp>
            <a:norm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pPr algn="ctr"/>
            <a:r>
              <a:rPr lang="zh-CN" altLang="en-US" sz="3600" spc="-360">
                <a:ln w="12700" cap="flat" cmpd="sng">
                  <a:solidFill>
                    <a:srgbClr val="000099"/>
                  </a:solidFill>
                  <a:prstDash val="solid"/>
                  <a:headEnd type="none" w="med" len="med"/>
                  <a:tailEnd type="none" w="med" len="med"/>
                </a:ln>
                <a:solidFill>
                  <a:srgbClr val="FF0000"/>
                </a:solidFill>
                <a:effectLst>
                  <a:outerShdw dist="125724" dir="18900000" algn="ctr" rotWithShape="0">
                    <a:srgbClr val="000099"/>
                  </a:outerShdw>
                </a:effectLst>
                <a:latin typeface="宋体" panose="02010600030101010101" pitchFamily="2" charset="-122"/>
                <a:ea typeface="宋体" panose="02010600030101010101" pitchFamily="2" charset="-122"/>
              </a:rPr>
              <a:t>含义：</a:t>
            </a:r>
            <a:endParaRPr lang="zh-CN" altLang="en-US" sz="3600" spc="-360">
              <a:ln w="12700" cap="flat" cmpd="sng">
                <a:solidFill>
                  <a:srgbClr val="000099"/>
                </a:solidFill>
                <a:prstDash val="solid"/>
                <a:headEnd type="none" w="med" len="med"/>
                <a:tailEnd type="none" w="med" len="med"/>
              </a:ln>
              <a:solidFill>
                <a:srgbClr val="FF0000"/>
              </a:solidFill>
              <a:effectLst>
                <a:outerShdw dist="125724" dir="18900000" algn="ctr" rotWithShape="0">
                  <a:srgbClr val="000099"/>
                </a:outerShdw>
              </a:effectLst>
              <a:latin typeface="宋体" panose="02010600030101010101" pitchFamily="2" charset="-122"/>
              <a:ea typeface="宋体" panose="02010600030101010101" pitchFamily="2" charset="-122"/>
            </a:endParaRPr>
          </a:p>
        </p:txBody>
      </p:sp>
      <p:sp>
        <p:nvSpPr>
          <p:cNvPr id="91145" name="矩形 91144"/>
          <p:cNvSpPr/>
          <p:nvPr/>
        </p:nvSpPr>
        <p:spPr>
          <a:xfrm>
            <a:off x="3924300" y="5670550"/>
            <a:ext cx="5219700" cy="11874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r>
              <a:rPr lang="en-US" altLang="zh-CN" sz="2400" b="1">
                <a:latin typeface="Garamond" panose="02020404030301010803" pitchFamily="18" charset="0"/>
              </a:rPr>
              <a:t>  </a:t>
            </a:r>
            <a:r>
              <a:rPr lang="zh-CN" altLang="en-US" sz="2400" b="1">
                <a:latin typeface="Garamond" panose="02020404030301010803" pitchFamily="18" charset="0"/>
              </a:rPr>
              <a:t>公差带是距离为公差值 </a:t>
            </a:r>
            <a:r>
              <a:rPr lang="en-US" altLang="zh-CN" sz="2400" b="1">
                <a:latin typeface="Garamond" panose="02020404030301010803" pitchFamily="18" charset="0"/>
              </a:rPr>
              <a:t>t</a:t>
            </a:r>
            <a:r>
              <a:rPr lang="zh-CN" altLang="en-US" sz="2400" b="1">
                <a:latin typeface="Garamond" panose="02020404030301010803" pitchFamily="18" charset="0"/>
              </a:rPr>
              <a:t>（</a:t>
            </a:r>
            <a:r>
              <a:rPr lang="en-US" altLang="zh-CN" sz="2400" b="1">
                <a:latin typeface="Garamond" panose="02020404030301010803" pitchFamily="18" charset="0"/>
              </a:rPr>
              <a:t>0.02 mm</a:t>
            </a:r>
            <a:r>
              <a:rPr lang="zh-CN" altLang="en-US" sz="2400" b="1">
                <a:latin typeface="Garamond" panose="02020404030301010803" pitchFamily="18" charset="0"/>
              </a:rPr>
              <a:t>）且垂直于基准线的两平行平面之间的区域 。</a:t>
            </a:r>
            <a:endParaRPr lang="zh-CN" altLang="en-US" sz="2400" b="1">
              <a:latin typeface="Garamond" panose="02020404030301010803" pitchFamily="18" charset="0"/>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62" name="标题 92161"/>
          <p:cNvSpPr>
            <a:spLocks noGrp="1" noRot="1"/>
          </p:cNvSpPr>
          <p:nvPr>
            <p:ph type="title"/>
          </p:nvPr>
        </p:nvSpPr>
        <p:spPr/>
        <p:txBody>
          <a:bodyPr anchor="ctr" anchorCtr="0"/>
          <a:lstStyle/>
          <a:p>
            <a:pPr algn="l"/>
            <a:r>
              <a:rPr lang="zh-CN" altLang="en-US" sz="3600"/>
              <a:t>２ ．测量方案确定</a:t>
            </a:r>
            <a:endParaRPr lang="zh-CN" altLang="en-US" sz="3600"/>
          </a:p>
        </p:txBody>
      </p:sp>
      <p:sp>
        <p:nvSpPr>
          <p:cNvPr id="92163" name="文本占位符 92162"/>
          <p:cNvSpPr>
            <a:spLocks noGrp="1"/>
          </p:cNvSpPr>
          <p:nvPr>
            <p:ph type="body" idx="4294967295"/>
          </p:nvPr>
        </p:nvSpPr>
        <p:spPr>
          <a:xfrm>
            <a:off x="457200" y="1600200"/>
            <a:ext cx="7859713" cy="749300"/>
          </a:xfrm>
        </p:spPr>
        <p:txBody>
          <a:bodyPr/>
          <a:lstStyle/>
          <a:p>
            <a:r>
              <a:rPr lang="zh-CN" altLang="en-US"/>
              <a:t>关键是如何保证基准的垂直</a:t>
            </a:r>
            <a:endParaRPr lang="zh-CN" altLang="en-US"/>
          </a:p>
        </p:txBody>
      </p:sp>
      <p:sp>
        <p:nvSpPr>
          <p:cNvPr id="92164" name="矩形 92163"/>
          <p:cNvSpPr/>
          <p:nvPr/>
        </p:nvSpPr>
        <p:spPr>
          <a:xfrm>
            <a:off x="827088" y="1700213"/>
            <a:ext cx="7777162" cy="10668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r>
              <a:rPr lang="en-US" altLang="zh-CN" sz="3200" b="1">
                <a:latin typeface="Garamond" panose="02020404030301010803" pitchFamily="18" charset="0"/>
              </a:rPr>
              <a:t>        </a:t>
            </a:r>
            <a:r>
              <a:rPr lang="zh-CN" altLang="en-US" sz="3200" b="1">
                <a:latin typeface="Garamond" panose="02020404030301010803" pitchFamily="18" charset="0"/>
              </a:rPr>
              <a:t>采用放入心轴 ，通过心轴的垂直性来保证基准要素的垂直</a:t>
            </a:r>
            <a:endParaRPr lang="zh-CN" altLang="en-US" sz="3200" b="1">
              <a:latin typeface="Garamond" panose="02020404030301010803" pitchFamily="18" charset="0"/>
            </a:endParaRPr>
          </a:p>
        </p:txBody>
      </p:sp>
      <p:sp>
        <p:nvSpPr>
          <p:cNvPr id="92165" name="矩形 92164"/>
          <p:cNvSpPr/>
          <p:nvPr/>
        </p:nvSpPr>
        <p:spPr>
          <a:xfrm>
            <a:off x="323850" y="3068638"/>
            <a:ext cx="7777163" cy="1223962"/>
          </a:xfrm>
          <a:prstGeom prst="rect">
            <a:avLst/>
          </a:prstGeom>
        </p:spPr>
        <p:txBody>
          <a:bodyPr wrap="none" fromWordArt="1">
            <a:prstTxWarp prst="textCascadeUp">
              <a:avLst>
                <a:gd name="adj" fmla="val 44444"/>
              </a:avLst>
            </a:prstTxWarp>
            <a:normAutofit/>
            <a:scene3d>
              <a:camera prst="legacyPerspectiveFront">
                <a:rot lat="20520000" lon="1080000" rev="0"/>
              </a:camera>
              <a:lightRig rig="legacyHarsh2" dir="b"/>
            </a:scene3d>
            <a:sp3d extrusionH="430200" prstMaterial="legacyMatte">
              <a:extrusionClr>
                <a:srgbClr val="FF6600"/>
              </a:extrusionClr>
            </a:sp3d>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pPr algn="ctr"/>
            <a:r>
              <a:rPr lang="zh-CN" altLang="en-US" sz="3600">
                <a:gradFill rotWithShape="0">
                  <a:gsLst>
                    <a:gs pos="0">
                      <a:srgbClr val="FFE701"/>
                    </a:gs>
                    <a:gs pos="100000">
                      <a:srgbClr val="FE3E02"/>
                    </a:gs>
                  </a:gsLst>
                  <a:lin ang="5400000" scaled="1"/>
                </a:gradFill>
                <a:latin typeface="宋体" panose="02010600030101010101" pitchFamily="2" charset="-122"/>
                <a:ea typeface="宋体" panose="02010600030101010101" pitchFamily="2" charset="-122"/>
              </a:rPr>
              <a:t>测量线与线垂直需要哪些测量器具？？</a:t>
            </a:r>
            <a:endParaRPr lang="zh-CN" altLang="en-US" sz="3600">
              <a:gradFill rotWithShape="0">
                <a:gsLst>
                  <a:gs pos="0">
                    <a:srgbClr val="FFE701"/>
                  </a:gs>
                  <a:gs pos="100000">
                    <a:srgbClr val="FE3E02"/>
                  </a:gs>
                </a:gsLst>
                <a:lin ang="5400000" scaled="1"/>
              </a:gradFill>
              <a:latin typeface="宋体" panose="02010600030101010101" pitchFamily="2" charset="-122"/>
              <a:ea typeface="宋体" panose="02010600030101010101" pitchFamily="2" charset="-122"/>
            </a:endParaRPr>
          </a:p>
        </p:txBody>
      </p:sp>
      <p:sp>
        <p:nvSpPr>
          <p:cNvPr id="92166" name="矩形 92165"/>
          <p:cNvSpPr/>
          <p:nvPr/>
        </p:nvSpPr>
        <p:spPr>
          <a:xfrm>
            <a:off x="611188" y="4797425"/>
            <a:ext cx="8377237" cy="822325"/>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r>
              <a:rPr lang="zh-CN" altLang="en-US" sz="2400" b="1">
                <a:solidFill>
                  <a:srgbClr val="FF6600"/>
                </a:solidFill>
                <a:latin typeface="Garamond" panose="02020404030301010803" pitchFamily="18" charset="0"/>
              </a:rPr>
              <a:t>平台 、百分表 、表座 、表架 、心轴 、可调支承 、被测件 、</a:t>
            </a:r>
            <a:endParaRPr lang="zh-CN" altLang="en-US" sz="2400" b="1">
              <a:solidFill>
                <a:srgbClr val="FF6600"/>
              </a:solidFill>
              <a:latin typeface="Garamond" panose="02020404030301010803" pitchFamily="18" charset="0"/>
            </a:endParaRPr>
          </a:p>
          <a:p>
            <a:r>
              <a:rPr lang="zh-CN" altLang="en-US" sz="2400" b="1">
                <a:solidFill>
                  <a:srgbClr val="FF6600"/>
                </a:solidFill>
                <a:latin typeface="Garamond" panose="02020404030301010803" pitchFamily="18" charset="0"/>
              </a:rPr>
              <a:t>９０</a:t>
            </a:r>
            <a:r>
              <a:rPr lang="en-US" altLang="zh-CN" sz="2400" b="1">
                <a:solidFill>
                  <a:srgbClr val="FF6600"/>
                </a:solidFill>
                <a:latin typeface="Garamond" panose="02020404030301010803" pitchFamily="18" charset="0"/>
              </a:rPr>
              <a:t>°</a:t>
            </a:r>
            <a:r>
              <a:rPr lang="zh-CN" altLang="en-US" sz="2400" b="1">
                <a:solidFill>
                  <a:srgbClr val="FF6600"/>
                </a:solidFill>
                <a:latin typeface="Garamond" panose="02020404030301010803" pitchFamily="18" charset="0"/>
              </a:rPr>
              <a:t>角尺 、全棉布数块等 。</a:t>
            </a:r>
            <a:endParaRPr lang="zh-CN" altLang="en-US" sz="2400" b="1">
              <a:solidFill>
                <a:srgbClr val="FF6600"/>
              </a:solidFill>
              <a:latin typeface="Garamond" panose="02020404030301010803"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7" presetClass="entr" presetSubtype="0" dur="80" fill="hold" grpId="0" nodeType="withEffect">
                                  <p:stCondLst>
                                    <p:cond delay="0"/>
                                  </p:stCondLst>
                                  <p:iterate type="lt">
                                    <p:tmPct val="50000"/>
                                  </p:iterate>
                                  <p:childTnLst>
                                    <p:set>
                                      <p:cBhvr>
                                        <p:cTn id="6" dur="1" fill="hold">
                                          <p:stCondLst>
                                            <p:cond delay="0"/>
                                          </p:stCondLst>
                                        </p:cTn>
                                        <p:tgtEl>
                                          <p:spTgt spid="92162"/>
                                        </p:tgtEl>
                                        <p:attrNameLst>
                                          <p:attrName>style.visibility</p:attrName>
                                        </p:attrNameLst>
                                      </p:cBhvr>
                                      <p:to>
                                        <p:strVal val="visible"/>
                                      </p:to>
                                    </p:set>
                                    <p:anim calcmode="discrete" valueType="clr">
                                      <p:cBhvr override="childStyle">
                                        <p:cTn id="7" dur="80"/>
                                        <p:tgtEl>
                                          <p:spTgt spid="92162"/>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92162"/>
                                        </p:tgtEl>
                                        <p:attrNameLst>
                                          <p:attrName>fillcolor</p:attrName>
                                        </p:attrNameLst>
                                      </p:cBhvr>
                                      <p:tavLst>
                                        <p:tav tm="0">
                                          <p:val>
                                            <p:clrVal>
                                              <a:schemeClr val="accent2"/>
                                            </p:clrVal>
                                          </p:val>
                                        </p:tav>
                                        <p:tav tm="50000">
                                          <p:val>
                                            <p:clrVal>
                                              <a:schemeClr val="hlink"/>
                                            </p:clrVal>
                                          </p:val>
                                        </p:tav>
                                      </p:tavLst>
                                    </p:anim>
                                    <p:set>
                                      <p:cBhvr>
                                        <p:cTn id="9" dur="80"/>
                                        <p:tgtEl>
                                          <p:spTgt spid="92162"/>
                                        </p:tgtEl>
                                        <p:attrNameLst>
                                          <p:attrName>fill.type</p:attrName>
                                        </p:attrNameLst>
                                      </p:cBhvr>
                                      <p:to>
                                        <p:strVal val="solid"/>
                                      </p:to>
                                    </p:set>
                                  </p:childTnLst>
                                </p:cTn>
                              </p:par>
                              <p:par>
                                <p:cTn id="10" presetID="22" presetClass="entr" presetSubtype="8" dur="500" fill="hold" nodeType="withEffect">
                                  <p:stCondLst>
                                    <p:cond delay="0"/>
                                  </p:stCondLst>
                                  <p:childTnLst>
                                    <p:set>
                                      <p:cBhvr>
                                        <p:cTn id="11" dur="1" fill="hold">
                                          <p:stCondLst>
                                            <p:cond delay="0"/>
                                          </p:stCondLst>
                                        </p:cTn>
                                        <p:tgtEl>
                                          <p:spTgt spid="92163">
                                            <p:txEl>
                                              <p:pRg st="0" end="0"/>
                                            </p:txEl>
                                          </p:spTgt>
                                        </p:tgtEl>
                                        <p:attrNameLst>
                                          <p:attrName>style.visibility</p:attrName>
                                        </p:attrNameLst>
                                      </p:cBhvr>
                                      <p:to>
                                        <p:strVal val="visible"/>
                                      </p:to>
                                    </p:set>
                                    <p:animEffect transition="in" filter="wipe(left)">
                                      <p:cBhvr>
                                        <p:cTn id="12" dur="500"/>
                                        <p:tgtEl>
                                          <p:spTgt spid="92163">
                                            <p:txEl>
                                              <p:pRg st="0" end="0"/>
                                            </p:txEl>
                                          </p:spTgt>
                                        </p:tgtEl>
                                      </p:cBhvr>
                                    </p:animEffect>
                                  </p:childTnLst>
                                  <p:subTnLst>
                                    <p:set>
                                      <p:cBhvr override="childStyle">
                                        <p:cTn dur="1" fill="hold" display="0" masterRel="nextClick" afterEffect="1"/>
                                        <p:tgtEl>
                                          <p:spTgt spid="92163">
                                            <p:txEl>
                                              <p:charRg st="0" end="13"/>
                                            </p:txEl>
                                          </p:spTgt>
                                        </p:tgtEl>
                                        <p:attrNameLst>
                                          <p:attrName>style.visibility</p:attrName>
                                        </p:attrNameLst>
                                      </p:cBhvr>
                                      <p:to>
                                        <p:strVal val="hidden"/>
                                      </p:to>
                                    </p:set>
                                  </p:sub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47" presetClass="entr" presetSubtype="0" dur="1000" fill="hold" grpId="0" nodeType="clickEffect">
                                  <p:stCondLst>
                                    <p:cond delay="0"/>
                                  </p:stCondLst>
                                  <p:childTnLst>
                                    <p:set>
                                      <p:cBhvr>
                                        <p:cTn id="16" dur="1" fill="hold">
                                          <p:stCondLst>
                                            <p:cond delay="0"/>
                                          </p:stCondLst>
                                        </p:cTn>
                                        <p:tgtEl>
                                          <p:spTgt spid="92164"/>
                                        </p:tgtEl>
                                        <p:attrNameLst>
                                          <p:attrName>style.visibility</p:attrName>
                                        </p:attrNameLst>
                                      </p:cBhvr>
                                      <p:to>
                                        <p:strVal val="visible"/>
                                      </p:to>
                                    </p:set>
                                    <p:animEffect transition="in" filter="fade">
                                      <p:cBhvr>
                                        <p:cTn id="17" dur="1000"/>
                                        <p:tgtEl>
                                          <p:spTgt spid="92164"/>
                                        </p:tgtEl>
                                      </p:cBhvr>
                                    </p:animEffect>
                                    <p:anim calcmode="lin" valueType="num">
                                      <p:cBhvr>
                                        <p:cTn id="18" dur="1000" fill="hold"/>
                                        <p:tgtEl>
                                          <p:spTgt spid="92164"/>
                                        </p:tgtEl>
                                        <p:attrNameLst>
                                          <p:attrName>ppt_x</p:attrName>
                                        </p:attrNameLst>
                                      </p:cBhvr>
                                      <p:tavLst>
                                        <p:tav tm="0">
                                          <p:val>
                                            <p:strVal val="#ppt_x"/>
                                          </p:val>
                                        </p:tav>
                                        <p:tav tm="100000">
                                          <p:val>
                                            <p:strVal val="#ppt_x"/>
                                          </p:val>
                                        </p:tav>
                                      </p:tavLst>
                                    </p:anim>
                                    <p:anim calcmode="lin" valueType="num">
                                      <p:cBhvr>
                                        <p:cTn id="19" dur="1000" fill="hold"/>
                                        <p:tgtEl>
                                          <p:spTgt spid="92164"/>
                                        </p:tgtEl>
                                        <p:attrNameLst>
                                          <p:attrName>ppt_y</p:attrName>
                                        </p:attrNameLst>
                                      </p:cBhvr>
                                      <p:tavLst>
                                        <p:tav tm="0">
                                          <p:val>
                                            <p:strVal val="#ppt_y-.1"/>
                                          </p:val>
                                        </p:tav>
                                        <p:tav tm="100000">
                                          <p:val>
                                            <p:strVal val="#ppt_y"/>
                                          </p:val>
                                        </p:tav>
                                      </p:tavLst>
                                    </p:anim>
                                  </p:childTnLst>
                                </p:cTn>
                              </p:par>
                            </p:childTnLst>
                          </p:cTn>
                        </p:par>
                      </p:childTnLst>
                    </p:cTn>
                  </p:par>
                  <p:par>
                    <p:cTn id="20" fill="hold" nodeType="clickPar">
                      <p:stCondLst>
                        <p:cond delay="indefinite"/>
                        <p:cond evt="onBegin" delay="0">
                          <p:tn val="19"/>
                        </p:cond>
                      </p:stCondLst>
                      <p:childTnLst>
                        <p:par>
                          <p:cTn id="21" fill="hold">
                            <p:stCondLst>
                              <p:cond delay="0"/>
                            </p:stCondLst>
                            <p:childTnLst>
                              <p:par>
                                <p:cTn id="22" presetID="54" presetClass="entr" presetSubtype="0" dur="500" accel="100000" fill="hold" nodeType="clickEffect">
                                  <p:stCondLst>
                                    <p:cond delay="0"/>
                                  </p:stCondLst>
                                  <p:childTnLst>
                                    <p:set>
                                      <p:cBhvr>
                                        <p:cTn id="23" dur="1" fill="hold">
                                          <p:stCondLst>
                                            <p:cond delay="0"/>
                                          </p:stCondLst>
                                        </p:cTn>
                                        <p:tgtEl>
                                          <p:spTgt spid="92165"/>
                                        </p:tgtEl>
                                        <p:attrNameLst>
                                          <p:attrName>style.visibility</p:attrName>
                                        </p:attrNameLst>
                                      </p:cBhvr>
                                      <p:to>
                                        <p:strVal val="visible"/>
                                      </p:to>
                                    </p:set>
                                    <p:anim calcmode="lin" valueType="num">
                                      <p:cBhvr>
                                        <p:cTn id="24" dur="500" fill="hold"/>
                                        <p:tgtEl>
                                          <p:spTgt spid="92165"/>
                                        </p:tgtEl>
                                        <p:attrNameLst>
                                          <p:attrName>ppt_w</p:attrName>
                                        </p:attrNameLst>
                                      </p:cBhvr>
                                      <p:tavLst>
                                        <p:tav tm="0">
                                          <p:val>
                                            <p:strVal val="#ppt_w*0.05"/>
                                          </p:val>
                                        </p:tav>
                                        <p:tav tm="100000">
                                          <p:val>
                                            <p:strVal val="#ppt_w"/>
                                          </p:val>
                                        </p:tav>
                                      </p:tavLst>
                                    </p:anim>
                                    <p:anim calcmode="lin" valueType="num">
                                      <p:cBhvr>
                                        <p:cTn id="25" dur="500" fill="hold"/>
                                        <p:tgtEl>
                                          <p:spTgt spid="92165"/>
                                        </p:tgtEl>
                                        <p:attrNameLst>
                                          <p:attrName>ppt_h</p:attrName>
                                        </p:attrNameLst>
                                      </p:cBhvr>
                                      <p:tavLst>
                                        <p:tav tm="0">
                                          <p:val>
                                            <p:strVal val="#ppt_h"/>
                                          </p:val>
                                        </p:tav>
                                        <p:tav tm="100000">
                                          <p:val>
                                            <p:strVal val="#ppt_h"/>
                                          </p:val>
                                        </p:tav>
                                      </p:tavLst>
                                    </p:anim>
                                    <p:anim calcmode="lin" valueType="num">
                                      <p:cBhvr>
                                        <p:cTn id="26" dur="500" fill="hold"/>
                                        <p:tgtEl>
                                          <p:spTgt spid="92165"/>
                                        </p:tgtEl>
                                        <p:attrNameLst>
                                          <p:attrName>ppt_x</p:attrName>
                                        </p:attrNameLst>
                                      </p:cBhvr>
                                      <p:tavLst>
                                        <p:tav tm="0">
                                          <p:val>
                                            <p:strVal val="#ppt_x-.2"/>
                                          </p:val>
                                        </p:tav>
                                        <p:tav tm="100000">
                                          <p:val>
                                            <p:strVal val="#ppt_x"/>
                                          </p:val>
                                        </p:tav>
                                      </p:tavLst>
                                    </p:anim>
                                    <p:anim calcmode="lin" valueType="num">
                                      <p:cBhvr>
                                        <p:cTn id="27" dur="500" fill="hold"/>
                                        <p:tgtEl>
                                          <p:spTgt spid="92165"/>
                                        </p:tgtEl>
                                        <p:attrNameLst>
                                          <p:attrName>ppt_y</p:attrName>
                                        </p:attrNameLst>
                                      </p:cBhvr>
                                      <p:tavLst>
                                        <p:tav tm="0">
                                          <p:val>
                                            <p:strVal val="#ppt_y"/>
                                          </p:val>
                                        </p:tav>
                                        <p:tav tm="100000">
                                          <p:val>
                                            <p:strVal val="#ppt_y"/>
                                          </p:val>
                                        </p:tav>
                                      </p:tavLst>
                                    </p:anim>
                                    <p:animEffect transition="in" filter="fade">
                                      <p:cBhvr>
                                        <p:cTn id="28" dur="500"/>
                                        <p:tgtEl>
                                          <p:spTgt spid="92165"/>
                                        </p:tgtEl>
                                      </p:cBhvr>
                                    </p:animEffect>
                                  </p:childTnLst>
                                </p:cTn>
                              </p:par>
                            </p:childTnLst>
                          </p:cTn>
                        </p:par>
                      </p:childTnLst>
                    </p:cTn>
                  </p:par>
                  <p:par>
                    <p:cTn id="29" fill="hold" nodeType="clickPar">
                      <p:stCondLst>
                        <p:cond delay="indefinite"/>
                        <p:cond evt="onBegin" delay="0">
                          <p:tn val="28"/>
                        </p:cond>
                      </p:stCondLst>
                      <p:childTnLst>
                        <p:par>
                          <p:cTn id="30" fill="hold">
                            <p:stCondLst>
                              <p:cond delay="0"/>
                            </p:stCondLst>
                            <p:childTnLst>
                              <p:par>
                                <p:cTn id="31" presetID="27" presetClass="entr" presetSubtype="0" dur="80" fill="hold" nodeType="clickEffect">
                                  <p:stCondLst>
                                    <p:cond delay="0"/>
                                  </p:stCondLst>
                                  <p:iterate type="lt">
                                    <p:tmPct val="50000"/>
                                  </p:iterate>
                                  <p:childTnLst>
                                    <p:set>
                                      <p:cBhvr>
                                        <p:cTn id="32" dur="1" fill="hold">
                                          <p:stCondLst>
                                            <p:cond delay="0"/>
                                          </p:stCondLst>
                                        </p:cTn>
                                        <p:tgtEl>
                                          <p:spTgt spid="92166">
                                            <p:txEl>
                                              <p:pRg st="0" end="0"/>
                                            </p:txEl>
                                          </p:spTgt>
                                        </p:tgtEl>
                                        <p:attrNameLst>
                                          <p:attrName>style.visibility</p:attrName>
                                        </p:attrNameLst>
                                      </p:cBhvr>
                                      <p:to>
                                        <p:strVal val="visible"/>
                                      </p:to>
                                    </p:set>
                                    <p:anim calcmode="discrete" valueType="clr">
                                      <p:cBhvr override="childStyle">
                                        <p:cTn id="33" dur="80"/>
                                        <p:tgtEl>
                                          <p:spTgt spid="92166">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34" dur="80"/>
                                        <p:tgtEl>
                                          <p:spTgt spid="92166">
                                            <p:txEl>
                                              <p:pRg st="0" end="0"/>
                                            </p:txEl>
                                          </p:spTgt>
                                        </p:tgtEl>
                                        <p:attrNameLst>
                                          <p:attrName>fillcolor</p:attrName>
                                        </p:attrNameLst>
                                      </p:cBhvr>
                                      <p:tavLst>
                                        <p:tav tm="0">
                                          <p:val>
                                            <p:clrVal>
                                              <a:schemeClr val="accent2"/>
                                            </p:clrVal>
                                          </p:val>
                                        </p:tav>
                                        <p:tav tm="50000">
                                          <p:val>
                                            <p:clrVal>
                                              <a:schemeClr val="hlink"/>
                                            </p:clrVal>
                                          </p:val>
                                        </p:tav>
                                      </p:tavLst>
                                    </p:anim>
                                    <p:set>
                                      <p:cBhvr>
                                        <p:cTn id="35" dur="80"/>
                                        <p:tgtEl>
                                          <p:spTgt spid="92166">
                                            <p:txEl>
                                              <p:pRg st="0" end="0"/>
                                            </p:txEl>
                                          </p:spTgt>
                                        </p:tgtEl>
                                        <p:attrNameLst>
                                          <p:attrName>fill.type</p:attrName>
                                        </p:attrNameLst>
                                      </p:cBhvr>
                                      <p:to>
                                        <p:strVal val="solid"/>
                                      </p:to>
                                    </p:set>
                                  </p:childTnLst>
                                </p:cTn>
                              </p:par>
                              <p:par>
                                <p:cTn id="36" presetID="27" presetClass="entr" presetSubtype="0" dur="80" fill="hold" nodeType="withEffect">
                                  <p:stCondLst>
                                    <p:cond delay="0"/>
                                  </p:stCondLst>
                                  <p:iterate type="lt">
                                    <p:tmPct val="50000"/>
                                  </p:iterate>
                                  <p:childTnLst>
                                    <p:set>
                                      <p:cBhvr>
                                        <p:cTn id="37" dur="1" fill="hold">
                                          <p:stCondLst>
                                            <p:cond delay="0"/>
                                          </p:stCondLst>
                                        </p:cTn>
                                        <p:tgtEl>
                                          <p:spTgt spid="92166">
                                            <p:txEl>
                                              <p:pRg st="1" end="1"/>
                                            </p:txEl>
                                          </p:spTgt>
                                        </p:tgtEl>
                                        <p:attrNameLst>
                                          <p:attrName>style.visibility</p:attrName>
                                        </p:attrNameLst>
                                      </p:cBhvr>
                                      <p:to>
                                        <p:strVal val="visible"/>
                                      </p:to>
                                    </p:set>
                                    <p:anim calcmode="discrete" valueType="clr">
                                      <p:cBhvr override="childStyle">
                                        <p:cTn id="38" dur="80"/>
                                        <p:tgtEl>
                                          <p:spTgt spid="92166">
                                            <p:txEl>
                                              <p:pRg st="1" end="1"/>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39" dur="80"/>
                                        <p:tgtEl>
                                          <p:spTgt spid="92166">
                                            <p:txEl>
                                              <p:pRg st="1" end="1"/>
                                            </p:txEl>
                                          </p:spTgt>
                                        </p:tgtEl>
                                        <p:attrNameLst>
                                          <p:attrName>fillcolor</p:attrName>
                                        </p:attrNameLst>
                                      </p:cBhvr>
                                      <p:tavLst>
                                        <p:tav tm="0">
                                          <p:val>
                                            <p:clrVal>
                                              <a:schemeClr val="accent2"/>
                                            </p:clrVal>
                                          </p:val>
                                        </p:tav>
                                        <p:tav tm="50000">
                                          <p:val>
                                            <p:clrVal>
                                              <a:schemeClr val="hlink"/>
                                            </p:clrVal>
                                          </p:val>
                                        </p:tav>
                                      </p:tavLst>
                                    </p:anim>
                                    <p:set>
                                      <p:cBhvr>
                                        <p:cTn id="40" dur="80"/>
                                        <p:tgtEl>
                                          <p:spTgt spid="92166">
                                            <p:txEl>
                                              <p:pRg st="1" end="1"/>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62" grpId="0"/>
      <p:bldP spid="92164"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3188" name="图片 93187"/>
          <p:cNvPicPr>
            <a:picLocks noChangeAspect="1"/>
          </p:cNvPicPr>
          <p:nvPr/>
        </p:nvPicPr>
        <p:blipFill>
          <a:blip r:embed="rId2"/>
          <a:stretch>
            <a:fillRect/>
          </a:stretch>
        </p:blipFill>
        <p:spPr>
          <a:xfrm>
            <a:off x="323850" y="1628775"/>
            <a:ext cx="3943350" cy="4838700"/>
          </a:xfrm>
          <a:prstGeom prst="rect">
            <a:avLst/>
          </a:prstGeom>
          <a:noFill/>
          <a:ln w="9525">
            <a:noFill/>
          </a:ln>
        </p:spPr>
      </p:pic>
      <p:sp>
        <p:nvSpPr>
          <p:cNvPr id="93189" name="矩形 93188"/>
          <p:cNvSpPr/>
          <p:nvPr/>
        </p:nvSpPr>
        <p:spPr>
          <a:xfrm>
            <a:off x="755650" y="476250"/>
            <a:ext cx="2735263" cy="792163"/>
          </a:xfrm>
          <a:prstGeom prst="rect">
            <a:avLst/>
          </a:prstGeom>
        </p:spPr>
        <p:txBody>
          <a:bodyPr wrap="none" fromWordArt="1">
            <a:prstTxWarp prst="textPlain">
              <a:avLst>
                <a:gd name="adj" fmla="val 50000"/>
              </a:avLst>
            </a:prstTxWarp>
            <a:norm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pPr algn="ctr"/>
            <a:r>
              <a:rPr lang="zh-CN" altLang="en-US" sz="3600">
                <a:ln w="12700" cap="flat" cmpd="sng">
                  <a:solidFill>
                    <a:srgbClr val="EAEAEA"/>
                  </a:solidFill>
                  <a:prstDash val="solid"/>
                  <a:headEnd type="none" w="med" len="med"/>
                  <a:tailEnd type="none" w="med" len="med"/>
                </a:ln>
                <a:gradFill rotWithShape="0">
                  <a:gsLst>
                    <a:gs pos="0">
                      <a:srgbClr val="A603AB">
                        <a:alpha val="100000"/>
                      </a:srgbClr>
                    </a:gs>
                    <a:gs pos="12000">
                      <a:srgbClr val="E81766">
                        <a:alpha val="100000"/>
                      </a:srgbClr>
                    </a:gs>
                    <a:gs pos="27000">
                      <a:srgbClr val="EE3F17">
                        <a:alpha val="100000"/>
                      </a:srgbClr>
                    </a:gs>
                    <a:gs pos="48000">
                      <a:srgbClr val="FFFF00">
                        <a:alpha val="100000"/>
                      </a:srgbClr>
                    </a:gs>
                    <a:gs pos="64999">
                      <a:srgbClr val="1A8D48">
                        <a:alpha val="100000"/>
                      </a:srgbClr>
                    </a:gs>
                    <a:gs pos="78999">
                      <a:srgbClr val="0819FB">
                        <a:alpha val="100000"/>
                      </a:srgbClr>
                    </a:gs>
                    <a:gs pos="100000">
                      <a:srgbClr val="A603AB">
                        <a:alpha val="100000"/>
                      </a:srgbClr>
                    </a:gs>
                  </a:gsLst>
                  <a:lin ang="0" scaled="1"/>
                </a:gradFill>
                <a:effectLst>
                  <a:outerShdw dist="35921" dir="2699999" sy="50000" kx="2115830" algn="bl" rotWithShape="0">
                    <a:srgbClr val="C0C0C0">
                      <a:alpha val="80000"/>
                    </a:srgbClr>
                  </a:outerShdw>
                </a:effectLst>
                <a:latin typeface="宋体" panose="02010600030101010101" pitchFamily="2" charset="-122"/>
                <a:ea typeface="宋体" panose="02010600030101010101" pitchFamily="2" charset="-122"/>
              </a:rPr>
              <a:t>测量步骤：</a:t>
            </a:r>
            <a:endParaRPr lang="zh-CN" altLang="en-US" sz="3600">
              <a:ln w="12700" cap="flat" cmpd="sng">
                <a:solidFill>
                  <a:srgbClr val="EAEAEA"/>
                </a:solidFill>
                <a:prstDash val="solid"/>
                <a:headEnd type="none" w="med" len="med"/>
                <a:tailEnd type="none" w="med" len="med"/>
              </a:ln>
              <a:gradFill rotWithShape="0">
                <a:gsLst>
                  <a:gs pos="0">
                    <a:srgbClr val="A603AB">
                      <a:alpha val="100000"/>
                    </a:srgbClr>
                  </a:gs>
                  <a:gs pos="12000">
                    <a:srgbClr val="E81766">
                      <a:alpha val="100000"/>
                    </a:srgbClr>
                  </a:gs>
                  <a:gs pos="27000">
                    <a:srgbClr val="EE3F17">
                      <a:alpha val="100000"/>
                    </a:srgbClr>
                  </a:gs>
                  <a:gs pos="48000">
                    <a:srgbClr val="FFFF00">
                      <a:alpha val="100000"/>
                    </a:srgbClr>
                  </a:gs>
                  <a:gs pos="64999">
                    <a:srgbClr val="1A8D48">
                      <a:alpha val="100000"/>
                    </a:srgbClr>
                  </a:gs>
                  <a:gs pos="78999">
                    <a:srgbClr val="0819FB">
                      <a:alpha val="100000"/>
                    </a:srgbClr>
                  </a:gs>
                  <a:gs pos="100000">
                    <a:srgbClr val="A603AB">
                      <a:alpha val="100000"/>
                    </a:srgbClr>
                  </a:gs>
                </a:gsLst>
                <a:lin ang="0" scaled="1"/>
              </a:gradFill>
              <a:effectLst>
                <a:outerShdw dist="35921" dir="2699999" sy="50000" kx="2115830" algn="bl" rotWithShape="0">
                  <a:srgbClr val="C0C0C0">
                    <a:alpha val="80000"/>
                  </a:srgbClr>
                </a:outerShdw>
              </a:effectLst>
              <a:latin typeface="宋体" panose="02010600030101010101" pitchFamily="2" charset="-122"/>
              <a:ea typeface="宋体" panose="02010600030101010101" pitchFamily="2" charset="-122"/>
            </a:endParaRPr>
          </a:p>
        </p:txBody>
      </p:sp>
      <p:sp>
        <p:nvSpPr>
          <p:cNvPr id="93190" name="矩形 93189"/>
          <p:cNvSpPr/>
          <p:nvPr/>
        </p:nvSpPr>
        <p:spPr>
          <a:xfrm>
            <a:off x="4284663" y="260350"/>
            <a:ext cx="4859337" cy="637222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pPr>
              <a:lnSpc>
                <a:spcPct val="120000"/>
              </a:lnSpc>
            </a:pPr>
            <a:endParaRPr lang="en-US" altLang="zh-CN" sz="3200" b="1">
              <a:latin typeface="Garamond" panose="02020404030301010803" pitchFamily="18" charset="0"/>
            </a:endParaRPr>
          </a:p>
          <a:p>
            <a:pPr>
              <a:lnSpc>
                <a:spcPct val="120000"/>
              </a:lnSpc>
            </a:pPr>
            <a:r>
              <a:rPr lang="zh-CN" altLang="en-US" sz="2400" b="1">
                <a:latin typeface="Garamond" panose="02020404030301010803" pitchFamily="18" charset="0"/>
              </a:rPr>
              <a:t>（１） 将被测零件放在可调支承上（可调支承数量根据零件的具体形状决定） ，百分表装在表架上 。</a:t>
            </a:r>
            <a:endParaRPr lang="zh-CN" altLang="en-US" sz="2400" b="1">
              <a:latin typeface="Garamond" panose="02020404030301010803" pitchFamily="18" charset="0"/>
            </a:endParaRPr>
          </a:p>
          <a:p>
            <a:pPr>
              <a:lnSpc>
                <a:spcPct val="120000"/>
              </a:lnSpc>
            </a:pPr>
            <a:r>
              <a:rPr lang="zh-CN" altLang="en-US" sz="2400" b="1">
                <a:latin typeface="Garamond" panose="02020404030301010803" pitchFamily="18" charset="0"/>
              </a:rPr>
              <a:t>（２） 用与孔成无间隙配合的可胀式心轴装入工件 ，</a:t>
            </a:r>
            <a:endParaRPr lang="zh-CN" altLang="en-US" sz="2400" b="1">
              <a:latin typeface="Garamond" panose="02020404030301010803" pitchFamily="18" charset="0"/>
            </a:endParaRPr>
          </a:p>
          <a:p>
            <a:pPr>
              <a:lnSpc>
                <a:spcPct val="120000"/>
              </a:lnSpc>
            </a:pPr>
            <a:r>
              <a:rPr lang="zh-CN" altLang="en-US" sz="2400" b="1">
                <a:latin typeface="Garamond" panose="02020404030301010803" pitchFamily="18" charset="0"/>
              </a:rPr>
              <a:t>（３） 用 ９０</a:t>
            </a:r>
            <a:r>
              <a:rPr lang="en-US" altLang="zh-CN" sz="2400" b="1">
                <a:latin typeface="Garamond" panose="02020404030301010803" pitchFamily="18" charset="0"/>
              </a:rPr>
              <a:t>°</a:t>
            </a:r>
            <a:r>
              <a:rPr lang="zh-CN" altLang="en-US" sz="2400" b="1">
                <a:latin typeface="Garamond" panose="02020404030301010803" pitchFamily="18" charset="0"/>
              </a:rPr>
              <a:t>精密角尺调整基准心轴 ７ ，使其与平台 ５ 垂直 。</a:t>
            </a:r>
            <a:endParaRPr lang="zh-CN" altLang="en-US" sz="2400" b="1">
              <a:latin typeface="Garamond" panose="02020404030301010803" pitchFamily="18" charset="0"/>
            </a:endParaRPr>
          </a:p>
          <a:p>
            <a:pPr>
              <a:lnSpc>
                <a:spcPct val="120000"/>
              </a:lnSpc>
            </a:pPr>
            <a:r>
              <a:rPr lang="zh-CN" altLang="en-US" sz="2400" b="1">
                <a:latin typeface="Garamond" panose="02020404030301010803" pitchFamily="18" charset="0"/>
              </a:rPr>
              <a:t>（４） 将百分表测量头与心轴垂直 ，且将指针调零 ，在测量距离为 </a:t>
            </a:r>
            <a:r>
              <a:rPr lang="en-US" altLang="zh-CN" sz="2400" b="1">
                <a:latin typeface="Garamond" panose="02020404030301010803" pitchFamily="18" charset="0"/>
              </a:rPr>
              <a:t>L</a:t>
            </a:r>
            <a:r>
              <a:rPr lang="zh-CN" altLang="en-US" sz="2400" b="1">
                <a:latin typeface="Garamond" panose="02020404030301010803" pitchFamily="18" charset="0"/>
              </a:rPr>
              <a:t>２ 的两测量点记录数据 </a:t>
            </a:r>
            <a:r>
              <a:rPr lang="en-US" altLang="zh-CN" sz="2400" b="1">
                <a:latin typeface="Garamond" panose="02020404030301010803" pitchFamily="18" charset="0"/>
              </a:rPr>
              <a:t>M</a:t>
            </a:r>
            <a:r>
              <a:rPr lang="zh-CN" altLang="en-US" sz="2400" b="1">
                <a:latin typeface="Garamond" panose="02020404030301010803" pitchFamily="18" charset="0"/>
              </a:rPr>
              <a:t>１</a:t>
            </a:r>
            <a:endParaRPr lang="zh-CN" altLang="en-US" sz="2400" b="1">
              <a:latin typeface="Garamond" panose="02020404030301010803" pitchFamily="18" charset="0"/>
            </a:endParaRPr>
          </a:p>
          <a:p>
            <a:pPr>
              <a:lnSpc>
                <a:spcPct val="120000"/>
              </a:lnSpc>
            </a:pPr>
            <a:r>
              <a:rPr lang="zh-CN" altLang="en-US" sz="2400" b="1">
                <a:latin typeface="Garamond" panose="02020404030301010803" pitchFamily="18" charset="0"/>
              </a:rPr>
              <a:t>和 </a:t>
            </a:r>
            <a:r>
              <a:rPr lang="en-US" altLang="zh-CN" sz="2400" b="1">
                <a:latin typeface="Garamond" panose="02020404030301010803" pitchFamily="18" charset="0"/>
              </a:rPr>
              <a:t>M</a:t>
            </a:r>
            <a:r>
              <a:rPr lang="zh-CN" altLang="en-US" sz="2400" b="1">
                <a:latin typeface="Garamond" panose="02020404030301010803" pitchFamily="18" charset="0"/>
              </a:rPr>
              <a:t>２ 。</a:t>
            </a:r>
            <a:endParaRPr lang="zh-CN" altLang="en-US" sz="2400" b="1">
              <a:latin typeface="Garamond" panose="02020404030301010803" pitchFamily="18" charset="0"/>
            </a:endParaRPr>
          </a:p>
          <a:p>
            <a:pPr>
              <a:lnSpc>
                <a:spcPct val="120000"/>
              </a:lnSpc>
            </a:pPr>
            <a:r>
              <a:rPr lang="zh-CN" altLang="en-US" sz="2400" b="1">
                <a:latin typeface="Garamond" panose="02020404030301010803" pitchFamily="18" charset="0"/>
              </a:rPr>
              <a:t>（５） 完成检测报告 ，整理实验器具 。</a:t>
            </a:r>
            <a:endParaRPr lang="zh-CN" altLang="en-US" sz="2400" b="1">
              <a:latin typeface="Garamond" panose="02020404030301010803" pitchFamily="18" charset="0"/>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4210" name="标题 94209"/>
          <p:cNvSpPr>
            <a:spLocks noGrp="1" noRot="1"/>
          </p:cNvSpPr>
          <p:nvPr>
            <p:ph type="title"/>
          </p:nvPr>
        </p:nvSpPr>
        <p:spPr/>
        <p:txBody>
          <a:bodyPr anchor="ctr" anchorCtr="0"/>
          <a:lstStyle/>
          <a:p>
            <a:pPr algn="l"/>
            <a:r>
              <a:rPr lang="zh-CN" altLang="en-US">
                <a:effectLst/>
              </a:rPr>
              <a:t>数据处理：</a:t>
            </a:r>
            <a:endParaRPr lang="zh-CN" altLang="en-US">
              <a:effectLst/>
            </a:endParaRPr>
          </a:p>
        </p:txBody>
      </p:sp>
      <p:pic>
        <p:nvPicPr>
          <p:cNvPr id="94212" name="图片 94211"/>
          <p:cNvPicPr>
            <a:picLocks noChangeAspect="1"/>
          </p:cNvPicPr>
          <p:nvPr/>
        </p:nvPicPr>
        <p:blipFill>
          <a:blip r:embed="rId2"/>
          <a:stretch>
            <a:fillRect/>
          </a:stretch>
        </p:blipFill>
        <p:spPr>
          <a:xfrm>
            <a:off x="3995738" y="1628775"/>
            <a:ext cx="3024187" cy="1025525"/>
          </a:xfrm>
          <a:prstGeom prst="rect">
            <a:avLst/>
          </a:prstGeom>
          <a:noFill/>
          <a:ln w="9525">
            <a:noFill/>
          </a:ln>
        </p:spPr>
      </p:pic>
      <p:sp>
        <p:nvSpPr>
          <p:cNvPr id="94214" name="矩形 94213"/>
          <p:cNvSpPr/>
          <p:nvPr/>
        </p:nvSpPr>
        <p:spPr>
          <a:xfrm>
            <a:off x="1187450" y="1773238"/>
            <a:ext cx="2286000" cy="1028700"/>
          </a:xfrm>
          <a:prstGeom prst="rect">
            <a:avLst/>
          </a:prstGeom>
        </p:spPr>
        <p:txBody>
          <a:bodyPr wrap="none" fromWordArt="1">
            <a:prstTxWarp prst="textSlantUp">
              <a:avLst>
                <a:gd name="adj" fmla="val 32056"/>
              </a:avLst>
            </a:prstTxWarp>
            <a:norm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pPr algn="ctr"/>
            <a:r>
              <a:rPr lang="zh-CN" altLang="en-US" sz="3600">
                <a:ln w="9525" cap="flat" cmpd="sng">
                  <a:solidFill>
                    <a:srgbClr val="CC99FF"/>
                  </a:solidFill>
                  <a:prstDash val="solid"/>
                  <a:headEnd type="none" w="med" len="med"/>
                  <a:tailEnd type="none" w="med" len="med"/>
                </a:ln>
                <a:gradFill rotWithShape="0">
                  <a:gsLst>
                    <a:gs pos="0">
                      <a:srgbClr val="6600CC"/>
                    </a:gs>
                    <a:gs pos="100000">
                      <a:srgbClr val="CC00CC"/>
                    </a:gs>
                  </a:gsLst>
                  <a:lin ang="5400000" scaled="1"/>
                </a:gradFill>
                <a:effectLst>
                  <a:outerShdw dist="53882" dir="2699999" algn="ctr" rotWithShape="0">
                    <a:srgbClr val="9999FF">
                      <a:alpha val="80000"/>
                    </a:srgbClr>
                  </a:outerShdw>
                </a:effectLst>
                <a:latin typeface="宋体" panose="02010600030101010101" pitchFamily="2" charset="-122"/>
                <a:ea typeface="宋体" panose="02010600030101010101" pitchFamily="2" charset="-122"/>
              </a:rPr>
              <a:t>垂直度误差：</a:t>
            </a:r>
            <a:endParaRPr lang="zh-CN" altLang="en-US" sz="3600">
              <a:ln w="9525" cap="flat" cmpd="sng">
                <a:solidFill>
                  <a:srgbClr val="CC99FF"/>
                </a:solidFill>
                <a:prstDash val="solid"/>
                <a:headEnd type="none" w="med" len="med"/>
                <a:tailEnd type="none" w="med" len="med"/>
              </a:ln>
              <a:gradFill rotWithShape="0">
                <a:gsLst>
                  <a:gs pos="0">
                    <a:srgbClr val="6600CC"/>
                  </a:gs>
                  <a:gs pos="100000">
                    <a:srgbClr val="CC00CC"/>
                  </a:gs>
                </a:gsLst>
                <a:lin ang="5400000" scaled="1"/>
              </a:gradFill>
              <a:effectLst>
                <a:outerShdw dist="53882" dir="2699999" algn="ctr" rotWithShape="0">
                  <a:srgbClr val="9999FF">
                    <a:alpha val="80000"/>
                  </a:srgbClr>
                </a:outerShdw>
              </a:effectLst>
              <a:latin typeface="宋体" panose="02010600030101010101" pitchFamily="2" charset="-122"/>
              <a:ea typeface="宋体" panose="02010600030101010101" pitchFamily="2" charset="-122"/>
            </a:endParaRPr>
          </a:p>
        </p:txBody>
      </p:sp>
      <p:sp>
        <p:nvSpPr>
          <p:cNvPr id="94215" name="矩形 94214"/>
          <p:cNvSpPr/>
          <p:nvPr/>
        </p:nvSpPr>
        <p:spPr>
          <a:xfrm>
            <a:off x="1187450" y="3068638"/>
            <a:ext cx="6408738" cy="140652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r>
              <a:rPr lang="zh-CN" altLang="en-US" sz="2400" b="1">
                <a:latin typeface="Garamond" panose="02020404030301010803" pitchFamily="18" charset="0"/>
              </a:rPr>
              <a:t>式中 ，</a:t>
            </a:r>
            <a:r>
              <a:rPr lang="en-US" altLang="zh-CN" sz="2400" b="1">
                <a:latin typeface="Garamond" panose="02020404030301010803" pitchFamily="18" charset="0"/>
              </a:rPr>
              <a:t>L</a:t>
            </a:r>
            <a:r>
              <a:rPr lang="zh-CN" altLang="en-US" sz="2400" b="1" baseline="-25000">
                <a:latin typeface="Garamond" panose="02020404030301010803" pitchFamily="18" charset="0"/>
              </a:rPr>
              <a:t>１</a:t>
            </a:r>
            <a:r>
              <a:rPr lang="zh-CN" altLang="en-US" sz="2400" b="1">
                <a:latin typeface="Garamond" panose="02020404030301010803" pitchFamily="18" charset="0"/>
              </a:rPr>
              <a:t> 为被测轴线长度 ；</a:t>
            </a:r>
            <a:endParaRPr lang="zh-CN" altLang="en-US" sz="2400" b="1">
              <a:latin typeface="Garamond" panose="02020404030301010803" pitchFamily="18" charset="0"/>
            </a:endParaRPr>
          </a:p>
          <a:p>
            <a:pPr algn="ctr">
              <a:lnSpc>
                <a:spcPct val="130000"/>
              </a:lnSpc>
            </a:pPr>
            <a:r>
              <a:rPr lang="zh-CN" altLang="en-US" sz="2400" b="1">
                <a:latin typeface="Garamond" panose="02020404030301010803" pitchFamily="18" charset="0"/>
              </a:rPr>
              <a:t>      </a:t>
            </a:r>
            <a:r>
              <a:rPr lang="en-US" altLang="zh-CN" sz="2400" b="1">
                <a:latin typeface="Garamond" panose="02020404030301010803" pitchFamily="18" charset="0"/>
              </a:rPr>
              <a:t>L</a:t>
            </a:r>
            <a:r>
              <a:rPr lang="zh-CN" altLang="en-US" sz="2400" b="1" baseline="-25000">
                <a:latin typeface="Garamond" panose="02020404030301010803" pitchFamily="18" charset="0"/>
              </a:rPr>
              <a:t>２</a:t>
            </a:r>
            <a:r>
              <a:rPr lang="zh-CN" altLang="en-US" sz="2400" b="1">
                <a:latin typeface="Garamond" panose="02020404030301010803" pitchFamily="18" charset="0"/>
              </a:rPr>
              <a:t> 为百分表两个测量位置间的距离，                 </a:t>
            </a:r>
            <a:r>
              <a:rPr lang="en-US" altLang="zh-CN" sz="2400" b="1">
                <a:latin typeface="Garamond" panose="02020404030301010803" pitchFamily="18" charset="0"/>
              </a:rPr>
              <a:t>M</a:t>
            </a:r>
            <a:r>
              <a:rPr lang="zh-CN" altLang="en-US" sz="2400" b="1">
                <a:latin typeface="Garamond" panose="02020404030301010803" pitchFamily="18" charset="0"/>
              </a:rPr>
              <a:t>１和 </a:t>
            </a:r>
            <a:r>
              <a:rPr lang="en-US" altLang="zh-CN" sz="2400" b="1">
                <a:latin typeface="Garamond" panose="02020404030301010803" pitchFamily="18" charset="0"/>
              </a:rPr>
              <a:t>M</a:t>
            </a:r>
            <a:r>
              <a:rPr lang="zh-CN" altLang="en-US" sz="2400" b="1">
                <a:latin typeface="Garamond" panose="02020404030301010803" pitchFamily="18" charset="0"/>
              </a:rPr>
              <a:t>２</a:t>
            </a:r>
            <a:r>
              <a:rPr lang="zh-CN" altLang="en-US">
                <a:latin typeface="Garamond" panose="02020404030301010803" pitchFamily="18" charset="0"/>
              </a:rPr>
              <a:t> </a:t>
            </a:r>
            <a:r>
              <a:rPr lang="zh-CN" altLang="en-US" sz="2400" b="1">
                <a:latin typeface="Garamond" panose="02020404030301010803" pitchFamily="18" charset="0"/>
              </a:rPr>
              <a:t>分别为百分表的读数。</a:t>
            </a:r>
            <a:endParaRPr lang="zh-CN" altLang="en-US" sz="2400" b="1">
              <a:latin typeface="Garamond" panose="02020404030301010803" pitchFamily="18" charset="0"/>
            </a:endParaRPr>
          </a:p>
        </p:txBody>
      </p:sp>
      <p:sp>
        <p:nvSpPr>
          <p:cNvPr id="94216" name="矩形 94215"/>
          <p:cNvSpPr/>
          <p:nvPr/>
        </p:nvSpPr>
        <p:spPr>
          <a:xfrm>
            <a:off x="539750" y="4365625"/>
            <a:ext cx="8208963" cy="2033588"/>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Garamond" panose="02020404030301010803" pitchFamily="18" charset="0"/>
                <a:ea typeface="宋体" panose="02010600030101010101" pitchFamily="2" charset="-122"/>
                <a:cs typeface="+mn-cs"/>
              </a:defRPr>
            </a:lvl9pPr>
          </a:lstStyle>
          <a:p>
            <a:pPr>
              <a:lnSpc>
                <a:spcPct val="110000"/>
              </a:lnSpc>
            </a:pPr>
            <a:r>
              <a:rPr lang="zh-CN" altLang="en-US" sz="4400" b="1">
                <a:latin typeface="Garamond" panose="02020404030301010803" pitchFamily="18" charset="0"/>
              </a:rPr>
              <a:t>检测报告：</a:t>
            </a:r>
            <a:endParaRPr lang="zh-CN" altLang="en-US" sz="4400" b="1">
              <a:latin typeface="Garamond" panose="02020404030301010803" pitchFamily="18" charset="0"/>
            </a:endParaRPr>
          </a:p>
          <a:p>
            <a:pPr>
              <a:lnSpc>
                <a:spcPct val="110000"/>
              </a:lnSpc>
            </a:pPr>
            <a:endParaRPr lang="zh-CN" altLang="en-US" sz="2400" b="1">
              <a:latin typeface="Garamond" panose="02020404030301010803" pitchFamily="18" charset="0"/>
            </a:endParaRPr>
          </a:p>
          <a:p>
            <a:pPr>
              <a:lnSpc>
                <a:spcPct val="110000"/>
              </a:lnSpc>
            </a:pPr>
            <a:r>
              <a:rPr lang="zh-CN" altLang="en-US" sz="2400" b="1">
                <a:latin typeface="Garamond" panose="02020404030301010803" pitchFamily="18" charset="0"/>
              </a:rPr>
              <a:t>       按步骤完成测量并将被测件的相关信息及测量结果填入检测报告单中。</a:t>
            </a:r>
            <a:endParaRPr lang="zh-CN" altLang="en-US" sz="2400" b="1">
              <a:latin typeface="Garamond" panose="02020404030301010803" pitchFamily="18" charset="0"/>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https://d.book118.com/317003065013006036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Stream">
  <a:themeElements>
    <a:clrScheme name="">
      <a:dk1>
        <a:srgbClr val="FFFFFF"/>
      </a:dk1>
      <a:lt1>
        <a:srgbClr val="003399"/>
      </a:lt1>
      <a:dk2>
        <a:srgbClr val="E5E5FF"/>
      </a:dk2>
      <a:lt2>
        <a:srgbClr val="000514"/>
      </a:lt2>
      <a:accent1>
        <a:srgbClr val="0099CC"/>
      </a:accent1>
      <a:accent2>
        <a:srgbClr val="A886E0"/>
      </a:accent2>
      <a:accent3>
        <a:srgbClr val="AAADCA"/>
      </a:accent3>
      <a:accent4>
        <a:srgbClr val="DCDCDC"/>
      </a:accent4>
      <a:accent5>
        <a:srgbClr val="AACAE2"/>
      </a:accent5>
      <a:accent6>
        <a:srgbClr val="9678C9"/>
      </a:accent6>
      <a:hlink>
        <a:srgbClr val="FFCC00"/>
      </a:hlink>
      <a:folHlink>
        <a:srgbClr val="FFFFCC"/>
      </a:folHlink>
    </a:clrScheme>
    <a:fontScheme name="">
      <a:majorFont>
        <a:latin typeface="Garamond"/>
        <a:ea typeface="宋体"/>
        <a:cs typeface="Arial"/>
      </a:majorFont>
      <a:minorFont>
        <a:latin typeface="Garamond"/>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FFFFFF"/>
        </a:dk1>
        <a:lt1>
          <a:srgbClr val="003399"/>
        </a:lt1>
        <a:dk2>
          <a:srgbClr val="E5E5FF"/>
        </a:dk2>
        <a:lt2>
          <a:srgbClr val="000514"/>
        </a:lt2>
        <a:accent1>
          <a:srgbClr val="0099CC"/>
        </a:accent1>
        <a:accent2>
          <a:srgbClr val="A886E0"/>
        </a:accent2>
        <a:accent3>
          <a:srgbClr val="AAADCA"/>
        </a:accent3>
        <a:accent4>
          <a:srgbClr val="DCDCDC"/>
        </a:accent4>
        <a:accent5>
          <a:srgbClr val="AACAE2"/>
        </a:accent5>
        <a:accent6>
          <a:srgbClr val="9678C9"/>
        </a:accent6>
        <a:hlink>
          <a:srgbClr val="FF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DFDFE9"/>
        </a:dk2>
        <a:lt2>
          <a:srgbClr val="3E3E5C"/>
        </a:lt2>
        <a:accent1>
          <a:srgbClr val="CC66FF"/>
        </a:accent1>
        <a:accent2>
          <a:srgbClr val="679ACD"/>
        </a:accent2>
        <a:accent3>
          <a:srgbClr val="B9B9CA"/>
        </a:accent3>
        <a:accent4>
          <a:srgbClr val="DCDCDC"/>
        </a:accent4>
        <a:accent5>
          <a:srgbClr val="E2B9FF"/>
        </a:accent5>
        <a:accent6>
          <a:srgbClr val="5C8AB8"/>
        </a:accent6>
        <a:hlink>
          <a:srgbClr val="CCECFF"/>
        </a:hlink>
        <a:folHlink>
          <a:srgbClr val="CCCCFF"/>
        </a:folHlink>
      </a:clrScheme>
      <a:clrMap bg1="lt1" tx1="dk1" bg2="lt2" tx2="dk2" accent1="accent1" accent2="accent2" accent3="accent3" accent4="accent4" accent5="accent5" accent6="accent6" hlink="hlink" folHlink="folHlink"/>
    </a:extraClrScheme>
    <a:extraClrScheme>
      <a:clrScheme name="">
        <a:dk1>
          <a:srgbClr val="FFFFFF"/>
        </a:dk1>
        <a:lt1>
          <a:srgbClr val="4A9400"/>
        </a:lt1>
        <a:dk2>
          <a:srgbClr val="BAE8BA"/>
        </a:dk2>
        <a:lt2>
          <a:srgbClr val="2A5400"/>
        </a:lt2>
        <a:accent1>
          <a:srgbClr val="33CC33"/>
        </a:accent1>
        <a:accent2>
          <a:srgbClr val="99CC00"/>
        </a:accent2>
        <a:accent3>
          <a:srgbClr val="B2C8AA"/>
        </a:accent3>
        <a:accent4>
          <a:srgbClr val="DCDCDC"/>
        </a:accent4>
        <a:accent5>
          <a:srgbClr val="ADE2AD"/>
        </a:accent5>
        <a:accent6>
          <a:srgbClr val="89B700"/>
        </a:accent6>
        <a:hlink>
          <a:srgbClr val="99FF33"/>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1596D"/>
        </a:lt1>
        <a:dk2>
          <a:srgbClr val="DDDDDD"/>
        </a:dk2>
        <a:lt2>
          <a:srgbClr val="000000"/>
        </a:lt2>
        <a:accent1>
          <a:srgbClr val="787E8A"/>
        </a:accent1>
        <a:accent2>
          <a:srgbClr val="339966"/>
        </a:accent2>
        <a:accent3>
          <a:srgbClr val="B3B5BB"/>
        </a:accent3>
        <a:accent4>
          <a:srgbClr val="DCDCDC"/>
        </a:accent4>
        <a:accent5>
          <a:srgbClr val="BEC0C4"/>
        </a:accent5>
        <a:accent6>
          <a:srgbClr val="2D895B"/>
        </a:accent6>
        <a:hlink>
          <a:srgbClr val="00FFFF"/>
        </a:hlink>
        <a:folHlink>
          <a:srgbClr val="74B6D0"/>
        </a:folHlink>
      </a:clrScheme>
      <a:clrMap bg1="lt1" tx1="dk1" bg2="lt2" tx2="dk2" accent1="accent1" accent2="accent2" accent3="accent3" accent4="accent4" accent5="accent5" accent6="accent6" hlink="hlink" folHlink="folHlink"/>
    </a:extraClrScheme>
    <a:extraClrScheme>
      <a:clrScheme name="">
        <a:dk1>
          <a:srgbClr val="FFFFFF"/>
        </a:dk1>
        <a:lt1>
          <a:srgbClr val="8C0000"/>
        </a:lt1>
        <a:dk2>
          <a:srgbClr val="DFD293"/>
        </a:dk2>
        <a:lt2>
          <a:srgbClr val="5C1F00"/>
        </a:lt2>
        <a:accent1>
          <a:srgbClr val="FF6845"/>
        </a:accent1>
        <a:accent2>
          <a:srgbClr val="BE7960"/>
        </a:accent2>
        <a:accent3>
          <a:srgbClr val="C5AAAA"/>
        </a:accent3>
        <a:accent4>
          <a:srgbClr val="DCDCDC"/>
        </a:accent4>
        <a:accent5>
          <a:srgbClr val="FFB9B1"/>
        </a:accent5>
        <a:accent6>
          <a:srgbClr val="AA6C55"/>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7F3F3"/>
        </a:dk1>
        <a:lt1>
          <a:srgbClr val="8A6362"/>
        </a:lt1>
        <a:dk2>
          <a:srgbClr val="D8C1BA"/>
        </a:dk2>
        <a:lt2>
          <a:srgbClr val="5E4444"/>
        </a:lt2>
        <a:accent1>
          <a:srgbClr val="CC6600"/>
        </a:accent1>
        <a:accent2>
          <a:srgbClr val="C16059"/>
        </a:accent2>
        <a:accent3>
          <a:srgbClr val="C4B8B8"/>
        </a:accent3>
        <a:accent4>
          <a:srgbClr val="D5D1D1"/>
        </a:accent4>
        <a:accent5>
          <a:srgbClr val="E2B9AA"/>
        </a:accent5>
        <a:accent6>
          <a:srgbClr val="AD554F"/>
        </a:accent6>
        <a:hlink>
          <a:srgbClr val="FFCC00"/>
        </a:hlink>
        <a:folHlink>
          <a:srgbClr val="CBB557"/>
        </a:folHlink>
      </a:clrScheme>
      <a:clrMap bg1="lt1" tx1="dk1" bg2="lt2" tx2="dk2" accent1="accent1" accent2="accent2" accent3="accent3" accent4="accent4" accent5="accent5" accent6="accent6" hlink="hlink" folHlink="folHlink"/>
    </a:extraClrScheme>
    <a:extraClrScheme>
      <a:clrScheme name="">
        <a:dk1>
          <a:srgbClr val="FFFFFF"/>
        </a:dk1>
        <a:lt1>
          <a:srgbClr val="BFA673"/>
        </a:lt1>
        <a:dk2>
          <a:srgbClr val="E6E3AA"/>
        </a:dk2>
        <a:lt2>
          <a:srgbClr val="7F6737"/>
        </a:lt2>
        <a:accent1>
          <a:srgbClr val="FFCC00"/>
        </a:accent1>
        <a:accent2>
          <a:srgbClr val="808000"/>
        </a:accent2>
        <a:accent3>
          <a:srgbClr val="DBD0BD"/>
        </a:accent3>
        <a:accent4>
          <a:srgbClr val="DCDCDC"/>
        </a:accent4>
        <a:accent5>
          <a:srgbClr val="FFE2AA"/>
        </a:accent5>
        <a:accent6>
          <a:srgbClr val="727200"/>
        </a:accent6>
        <a:hlink>
          <a:srgbClr val="784700"/>
        </a:hlink>
        <a:folHlink>
          <a:srgbClr val="9A7200"/>
        </a:folHlink>
      </a:clrScheme>
      <a:clrMap bg1="lt1" tx1="dk1" bg2="lt2" tx2="dk2" accent1="accent1" accent2="accent2" accent3="accent3" accent4="accent4" accent5="accent5" accent6="accent6" hlink="hlink" folHlink="folHlink"/>
    </a:extraClrScheme>
    <a:extraClrScheme>
      <a:clrScheme name="">
        <a:dk1>
          <a:srgbClr val="4B2500"/>
        </a:dk1>
        <a:lt1>
          <a:srgbClr val="F9F0D3"/>
        </a:lt1>
        <a:dk2>
          <a:srgbClr val="A69564"/>
        </a:dk2>
        <a:lt2>
          <a:srgbClr val="EFDEAF"/>
        </a:lt2>
        <a:accent1>
          <a:srgbClr val="FFFFE3"/>
        </a:accent1>
        <a:accent2>
          <a:srgbClr val="BFBFA7"/>
        </a:accent2>
        <a:accent3>
          <a:srgbClr val="FBF6E5"/>
        </a:accent3>
        <a:accent4>
          <a:srgbClr val="3F1E00"/>
        </a:accent4>
        <a:accent5>
          <a:srgbClr val="FFFFEE"/>
        </a:accent5>
        <a:accent6>
          <a:srgbClr val="ABAB95"/>
        </a:accent6>
        <a:hlink>
          <a:srgbClr val="7B6D47"/>
        </a:hlink>
        <a:folHlink>
          <a:srgbClr val="A99D2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CCECFF"/>
        </a:accent1>
        <a:accent2>
          <a:srgbClr val="333399"/>
        </a:accent2>
        <a:accent3>
          <a:srgbClr val="FFFFFF"/>
        </a:accent3>
        <a:accent4>
          <a:srgbClr val="000000"/>
        </a:accent4>
        <a:accent5>
          <a:srgbClr val="E2F4FF"/>
        </a:accent5>
        <a:accent6>
          <a:srgbClr val="2D2D89"/>
        </a:accent6>
        <a:hlink>
          <a:srgbClr val="6600FF"/>
        </a:hlink>
        <a:folHlink>
          <a:srgbClr val="0099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13</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13</vt:i4>
      </vt:variant>
    </vt:vector>
  </HeadingPairs>
  <TitlesOfParts>
    <vt:vector baseType="lpstr" size="20">
      <vt:lpstr>Arial</vt:lpstr>
      <vt:lpstr>Calibri</vt:lpstr>
      <vt:lpstr>Garamond</vt:lpstr>
      <vt:lpstr>宋体</vt:lpstr>
      <vt:lpstr>Wingdings</vt:lpstr>
      <vt:lpstr>仿宋_GB2312</vt:lpstr>
      <vt:lpstr>Office Theme</vt:lpstr>
      <vt:lpstr>PowerPoint Presentation</vt:lpstr>
      <vt:lpstr>垂直度的总类及含义:</vt:lpstr>
      <vt:lpstr>PowerPoint Presentation</vt:lpstr>
      <vt:lpstr>PowerPoint Presentation</vt:lpstr>
      <vt:lpstr>PowerPoint Presentation</vt:lpstr>
      <vt:lpstr>面对线测量垂直度误差</vt:lpstr>
      <vt:lpstr>PowerPoint Presentation</vt:lpstr>
      <vt:lpstr/>
      <vt:lpstr>线对线测量垂直度误差</vt:lpstr>
      <vt:lpstr>２ ．测量方案确定</vt:lpstr>
      <vt:lpstr>PowerPoint Presentation</vt:lpstr>
      <vt:lpstr>数据处理：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2024-09-10T20:19:37.923</cp:lastPrinted>
  <dcterms:created xsi:type="dcterms:W3CDTF">2024-09-10T12:19:37Z</dcterms:created>
  <dcterms:modified xsi:type="dcterms:W3CDTF">2024-09-10T12:19:40Z</dcterms:modified>
</cp:coreProperties>
</file>