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E2FCF3-D421-445B-BD99-E6FE31C55BD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7C0BA48-DFAE-4913-9C0C-CFE9234EDE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6983CF4-5134-4F7C-8BD6-80841801AD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4B788E2-15A3-4F01-96BA-FA523362D3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69ED9F2C-3359-42F6-AB51-E409C9197BD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F893655-3F2E-40C4-8867-E50BB72D4C8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12AB1E0-8511-4D30-AD61-1F09CB097A3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4FF4FA-D654-48B3-8070-889B5D318FE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9B9236-5433-426D-89C9-FF90D5391D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9C0B9F-EB5C-435C-ACB4-2709BE79176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597459-72DC-46AD-A4A9-07B99587C9F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17013046051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便携式心肺复苏机使用</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便携式心肺复苏机简介</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便携式心肺复苏机使用方法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便携式心肺复苏机在急救中的应用</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便携式心肺复苏机的维护与保养</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心肺复苏机的选择与购买建议</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心肺复苏机使用培训与教育</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便携式心肺复苏机简介</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便携式心肺复苏机是一种用于心肺复苏（CPR）的设备，能够在紧急情况下提供人工呼吸和胸外按压功能，以维持患者的生命体征。</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定义</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便携式心肺复苏机通常轻便、易携带，便于在紧急情况下快速使用。它们通常配备有电源和电池，以确保在断电或电源不可用的情况下仍能正常工作。此外，便携式心肺复苏机通常具有自动感应和识别功能，能够根据患者的反应自动调整呼吸和按压的频率和深度。</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特点</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工作原理</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便携式心肺复苏机通过机械装置模拟人工呼吸和胸外按压，为患者提供心肺复苏。它们通常由气囊、压缩机和传感器等部分组成，能够提供连续或间歇的气体充放，以实现人工呼吸功能。同时，它们能够通过气囊或机械臂施加适当的压力，模拟胸外按压动作。</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操作方式</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使用便携式心肺复苏机时，需要将气囊放置在患者的口鼻部，并固定好患者的头部和颈部。然后，通过调节压缩机的气压或流量来控制呼吸和按压的频率和深度。在紧急情况下，操作人员应遵循急救指南或专业培训的步骤进行操作。</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工作原理</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便携式心肺复苏机的历史与发展</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便携式心肺复苏机的发展始于20世纪80年代，最初主要用于院前急救和灾难救援等场景。随着技术的不断进步和需求的增加，便携式心肺复苏机的功能和性能得到了不断提升和完善。</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历史</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目前，便携式心肺复苏机已经实现了智能化、自动化和多功能化的发展。它们能够根据患者的反应自动调整呼吸和按压的参数，同时还具备了除颤、血氧饱和度监测等功能。未来，随着人工智能和物联网技术的发展，便携式心肺复苏机将更加智能化、网络化和高效化，能够更好地满足急救医疗的需求。</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发展</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便携式心肺复苏机使用方法</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t="-3" b="-3"/>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确保心肺复苏机有足够的电源，并确认电源线是否完好。</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检查电源</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确认气瓶已正确安装，并处于良好状态，没有损坏或泄漏。</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检查气瓶</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确保面罩清洁、干燥，没有破损或老化现象。</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检查面罩</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在使用前应详细阅读操作说明，了解正确的使用方法和注意事项。</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了解操作方法</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使用前的准备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TextBox 2"/>
          <p:cNvSpPr txBox="1"/>
          <p:nvPr/>
        </p:nvSpPr>
        <p:spPr>
          <a:xfrm>
            <a:off x="539110" y="2088608"/>
            <a:ext cx="338630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按下开机按钮，启动心肺复苏机。</a:t>
            </a:r>
          </a:p>
        </p:txBody>
      </p:sp>
      <p:sp>
        <p:nvSpPr>
          <p:cNvPr id="3" name="TextBox 3"/>
          <p:cNvSpPr txBox="1"/>
          <p:nvPr/>
        </p:nvSpPr>
        <p:spPr>
          <a:xfrm>
            <a:off x="539110" y="1679033"/>
            <a:ext cx="2409825" cy="4286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875" b="1">
                <a:solidFill>
                  <a:schemeClr val="accent1">
                    <a:alpha val="100000"/>
                  </a:schemeClr>
                </a:solidFill>
                <a:latin typeface="Microsoft Yahei"/>
                <a:ea typeface="Microsoft Yahei"/>
                <a:cs typeface="Microsoft Yahei"/>
              </a:rPr>
              <a:t>打开心肺复苏机</a:t>
            </a:r>
          </a:p>
        </p:txBody>
      </p:sp>
      <p:sp>
        <p:nvSpPr>
          <p:cNvPr id="4" name="AutoShape 4"/>
          <p:cNvSpPr/>
          <p:nvPr/>
        </p:nvSpPr>
        <p:spPr>
          <a:xfrm>
            <a:off x="4912196" y="1843297"/>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rot="4275690">
            <a:off x="6489457" y="2982571"/>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2700000" flipH="1">
            <a:off x="3730001" y="2945995"/>
            <a:ext cx="1473877" cy="1300480"/>
          </a:xfrm>
          <a:prstGeom prst="triangle">
            <a:avLst>
              <a:gd name="adj" fmla="val 500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rot="-8546356" flipH="1">
            <a:off x="3967371" y="4880960"/>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8546493" flipH="1">
            <a:off x="5914885" y="4872729"/>
            <a:ext cx="1473877" cy="1300480"/>
          </a:xfrm>
          <a:prstGeom prst="triangle">
            <a:avLst>
              <a:gd name="adj" fmla="val 5000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39110" y="4666479"/>
            <a:ext cx="338631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在心肺复苏过程中，密切观察患者反应，如出现异常情况应及时停止并寻求专业急救人员帮助。</a:t>
            </a:r>
          </a:p>
        </p:txBody>
      </p:sp>
      <p:sp>
        <p:nvSpPr>
          <p:cNvPr id="10" name="TextBox 10"/>
          <p:cNvSpPr txBox="1"/>
          <p:nvPr/>
        </p:nvSpPr>
        <p:spPr>
          <a:xfrm>
            <a:off x="539110" y="425690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观察患者反应</a:t>
            </a:r>
          </a:p>
        </p:txBody>
      </p:sp>
      <p:sp>
        <p:nvSpPr>
          <p:cNvPr id="11" name="TextBox 11"/>
          <p:cNvSpPr txBox="1"/>
          <p:nvPr/>
        </p:nvSpPr>
        <p:spPr>
          <a:xfrm>
            <a:off x="6201617" y="1625514"/>
            <a:ext cx="3418981"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将面罩放置在患者口鼻处，确保面罩紧贴面部，没有漏气。</a:t>
            </a:r>
          </a:p>
        </p:txBody>
      </p:sp>
      <p:sp>
        <p:nvSpPr>
          <p:cNvPr id="12" name="TextBox 12"/>
          <p:cNvSpPr txBox="1"/>
          <p:nvPr/>
        </p:nvSpPr>
        <p:spPr>
          <a:xfrm>
            <a:off x="6201617" y="1268111"/>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放置面罩</a:t>
            </a:r>
          </a:p>
        </p:txBody>
      </p:sp>
      <p:sp>
        <p:nvSpPr>
          <p:cNvPr id="13" name="TextBox 13"/>
          <p:cNvSpPr txBox="1"/>
          <p:nvPr/>
        </p:nvSpPr>
        <p:spPr>
          <a:xfrm>
            <a:off x="8237407" y="3376213"/>
            <a:ext cx="341041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按下按压按钮，开始进行心肺复苏。按压深度和频率应符合急救指南的要求。</a:t>
            </a:r>
          </a:p>
        </p:txBody>
      </p:sp>
      <p:sp>
        <p:nvSpPr>
          <p:cNvPr id="14" name="TextBox 14"/>
          <p:cNvSpPr txBox="1"/>
          <p:nvPr/>
        </p:nvSpPr>
        <p:spPr>
          <a:xfrm>
            <a:off x="8237407" y="3050744"/>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开始按压</a:t>
            </a:r>
          </a:p>
        </p:txBody>
      </p:sp>
      <p:sp>
        <p:nvSpPr>
          <p:cNvPr id="15" name="TextBox 15"/>
          <p:cNvSpPr txBox="1"/>
          <p:nvPr/>
        </p:nvSpPr>
        <p:spPr>
          <a:xfrm>
            <a:off x="7268208" y="5464523"/>
            <a:ext cx="343452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根据需要调整气瓶压力，以确保心肺复苏效果。</a:t>
            </a:r>
          </a:p>
        </p:txBody>
      </p:sp>
      <p:sp>
        <p:nvSpPr>
          <p:cNvPr id="16" name="TextBox 16"/>
          <p:cNvSpPr txBox="1"/>
          <p:nvPr/>
        </p:nvSpPr>
        <p:spPr>
          <a:xfrm>
            <a:off x="7268208" y="5054948"/>
            <a:ext cx="2409825" cy="438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chemeClr val="accent1">
                    <a:alpha val="100000"/>
                  </a:schemeClr>
                </a:solidFill>
                <a:latin typeface="Microsoft Yahei"/>
                <a:ea typeface="Microsoft Yahei"/>
                <a:cs typeface="Microsoft Yahei"/>
              </a:rPr>
              <a:t>调整气瓶</a:t>
            </a:r>
          </a:p>
        </p:txBody>
      </p:sp>
      <p:sp>
        <p:nvSpPr>
          <p:cNvPr id="17" name="TextBox 17"/>
          <p:cNvSpPr txBox="1"/>
          <p:nvPr/>
        </p:nvSpPr>
        <p:spPr>
          <a:xfrm>
            <a:off x="5254897" y="2293598"/>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02</a:t>
            </a:r>
          </a:p>
        </p:txBody>
      </p:sp>
      <p:sp>
        <p:nvSpPr>
          <p:cNvPr id="18" name="TextBox 18"/>
          <p:cNvSpPr txBox="1"/>
          <p:nvPr/>
        </p:nvSpPr>
        <p:spPr>
          <a:xfrm>
            <a:off x="3925415" y="3408550"/>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01</a:t>
            </a:r>
          </a:p>
        </p:txBody>
      </p:sp>
      <p:sp>
        <p:nvSpPr>
          <p:cNvPr id="19" name="TextBox 19"/>
          <p:cNvSpPr txBox="1"/>
          <p:nvPr/>
        </p:nvSpPr>
        <p:spPr>
          <a:xfrm>
            <a:off x="6651824" y="3377086"/>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03</a:t>
            </a:r>
          </a:p>
        </p:txBody>
      </p:sp>
      <p:sp>
        <p:nvSpPr>
          <p:cNvPr id="20" name="TextBox 20"/>
          <p:cNvSpPr txBox="1"/>
          <p:nvPr/>
        </p:nvSpPr>
        <p:spPr>
          <a:xfrm>
            <a:off x="6069918"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04</a:t>
            </a:r>
          </a:p>
        </p:txBody>
      </p:sp>
      <p:sp>
        <p:nvSpPr>
          <p:cNvPr id="21" name="TextBox 21"/>
          <p:cNvSpPr txBox="1"/>
          <p:nvPr/>
        </p:nvSpPr>
        <p:spPr>
          <a:xfrm>
            <a:off x="4466940" y="5038167"/>
            <a:ext cx="1232768" cy="64350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3450" b="1">
                <a:solidFill>
                  <a:srgbClr val="FFFFFF">
                    <a:alpha val="100000"/>
                  </a:srgbClr>
                </a:solidFill>
                <a:latin typeface="Microsoft Yahei"/>
                <a:ea typeface="Microsoft Yahei"/>
                <a:cs typeface="Microsoft Yahei"/>
              </a:rPr>
              <a:t>05</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使用步骤</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在使用心肺复苏机时，应确保操作安全，避免对他人造成伤害。</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注意操作安全</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避免过度充气</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注意患者反应</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使用后清洁保养</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在使用过程中，应避免过度充气，以免对患者造成不必要的伤害。</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在使用过程中，应密切观察患者反应，如出现异常情况应及时停止并寻求专业急救人员帮助。</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使用后应清洁心肺复苏机，并进行必要的保养和维护，以确保其正常运转和延长使用寿命。</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使用注意事项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便携式心肺复苏机在急救中的应用</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在机场、火车站、商场等公共场所，便携式心肺复苏机可以作为急救设备，用于在心脏骤停等紧急情况下进行抢救。</a:t>
            </a:r>
          </a:p>
        </p:txBody>
      </p:sp>
      <p:pic>
        <p:nvPicPr>
          <p:cNvPr id="6" name="Picture 6"/>
          <p:cNvPicPr>
            <a:picLocks noChangeAspect="1"/>
          </p:cNvPicPr>
          <p:nvPr/>
        </p:nvPicPr>
        <p:blipFill>
          <a:blip r:embed="rId2"/>
          <a:srcRect l="18583" r="18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公共场所</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在进行登山、滑雪等户外运动时，便携式心肺复苏机可以作为个人急救装备，用于在意外发生时进行紧急救治。</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户外运动</a:t>
            </a:r>
          </a:p>
        </p:txBody>
      </p:sp>
      <p:pic>
        <p:nvPicPr>
          <p:cNvPr id="10" name="Picture 10"/>
          <p:cNvPicPr>
            <a:picLocks noChangeAspect="1"/>
          </p:cNvPicPr>
          <p:nvPr/>
        </p:nvPicPr>
        <p:blipFill>
          <a:blip r:embed="rId3"/>
          <a:srcRect t="16650" b="16650"/>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6667" r="16667"/>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在家庭急救中，便携式心肺复苏机可以用于对家人或朋友进行急救，特别是在心脏骤停等紧急情况下。</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家庭急救</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适用场景</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减少并发症</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与传统的手动心肺复苏相比，便携式心肺复苏机能够减少因操作不当或疲劳导致的心肺复苏效果不稳定等问题，从而减少并发症的发生。</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提高存活率</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在心脏骤停等紧急情况下，及时进行心肺复苏是提高存活率的关键。便携式心肺复苏机能够提供稳定、高效的心肺复苏，有助于提高患者的存活率。</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便于携带和操作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便携式心肺复苏机通常比较轻便，便于携带和操作。在紧急情况下，能够迅速展开救治，为患者争取宝贵的抢救时间。</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75" r="16675"/>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792" r="16792"/>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375" r="1737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使用效果</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https://d.book118.com/317013046051006034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2024-09-08T04:43:48.144</cp:lastPrinted>
  <dcterms:created xsi:type="dcterms:W3CDTF">2024-09-07T20:43:48Z</dcterms:created>
  <dcterms:modified xsi:type="dcterms:W3CDTF">2024-09-07T20:43:50Z</dcterms:modified>
</cp:coreProperties>
</file>