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5338D-1CE4-432D-97DE-085028F8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CD52D-8CBD-46AC-8400-075246A40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2FD97-D2AB-4BE3-8F1D-43DC627F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91143-AD6B-47C8-9BBE-547791E3F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0D9CA-19E0-44B7-878B-16414D4E3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F73A1-930D-4561-967A-C3EA4EC54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7C358-0D0E-43D5-BE3B-36A9343F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343D0-B91B-4038-B88E-2DF11CC24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6FC38-64AC-46CA-AAC7-3C66E7737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5403A-5355-46D9-BA07-86D7DC2C4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D27C5-8370-49CA-8E5E-A60CE0D1F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566383" y="2032094"/>
            <a:ext cx="1059233" cy="10312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26421" y="2714760"/>
            <a:ext cx="3984625" cy="3625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24555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3490F4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8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9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2503110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424318" y="2006011"/>
            <a:ext cx="41402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10">
                <a:solidFill>
                  <a:srgbClr val="000000"/>
                </a:solidFill>
              </a:rPr>
              <a:t>驱蚊行业报告</a:t>
            </a:r>
            <a:endParaRPr sz="5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97500" y="391607"/>
            <a:ext cx="1397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5">
                <a:solidFill>
                  <a:srgbClr val="FFFFFF"/>
                </a:solidFill>
              </a:rPr>
              <a:t>目录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2588009" y="2669150"/>
            <a:ext cx="3581400" cy="1964689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9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latin typeface="微软雅黑"/>
                <a:cs typeface="微软雅黑"/>
              </a:rPr>
              <a:t>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市场需求分析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latin typeface="微软雅黑"/>
                <a:cs typeface="微软雅黑"/>
              </a:rPr>
              <a:t>竞争格局与主要企业分析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latin typeface="微软雅黑"/>
                <a:cs typeface="微软雅黑"/>
              </a:rPr>
              <a:t>技术创新与研发动态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397500" y="391607"/>
            <a:ext cx="13970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25">
                <a:solidFill>
                  <a:srgbClr val="FFFFFF"/>
                </a:solidFill>
              </a:rPr>
              <a:t>目录</a:t>
            </a:r>
            <a:endParaRPr sz="5400"/>
          </a:p>
        </p:txBody>
      </p:sp>
      <p:sp>
        <p:nvSpPr>
          <p:cNvPr id="4" name="object 4"/>
          <p:cNvSpPr txBox="1"/>
          <p:nvPr/>
        </p:nvSpPr>
        <p:spPr>
          <a:xfrm>
            <a:off x="2588009" y="3155687"/>
            <a:ext cx="4191000" cy="991235"/>
          </a:xfrm>
          <a:prstGeom prst="rect">
            <a:avLst/>
          </a:prstGeom>
        </p:spPr>
        <p:txBody>
          <a:bodyPr vert="horz" wrap="square" lIns="0" tIns="12446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98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latin typeface="微软雅黑"/>
                <a:cs typeface="微软雅黑"/>
              </a:rPr>
              <a:t>政策法规与行业标准解读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95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latin typeface="微软雅黑"/>
                <a:cs typeface="微软雅黑"/>
              </a:rPr>
              <a:t>未来发展趋势预测与挑战应对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6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168899" y="3617479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5">
                <a:solidFill>
                  <a:srgbClr val="000000"/>
                </a:solidFill>
              </a:rPr>
              <a:t>行业概述</a:t>
            </a:r>
            <a:endParaRPr sz="3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驱蚊行业定义与分类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42818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定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latin typeface="微软雅黑"/>
                <a:cs typeface="微软雅黑"/>
              </a:rPr>
              <a:t>驱蚊行业是指生产和销售各种用于驱赶蚊虫的产品和服务的行业。这些产品包括驱蚊液、驱蚊器、蚊香、电蚊</a:t>
            </a:r>
            <a:r>
              <a:rPr sz="1500" spc="-20">
                <a:latin typeface="微软雅黑"/>
                <a:cs typeface="微软雅黑"/>
              </a:rPr>
              <a:t>拍等。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700" b="1">
                <a:solidFill>
                  <a:srgbClr val="3490F4"/>
                </a:solidFill>
                <a:latin typeface="微软雅黑"/>
                <a:cs typeface="微软雅黑"/>
              </a:rPr>
              <a:t>分</a:t>
            </a:r>
            <a:r>
              <a:rPr sz="1700" b="1" spc="-50">
                <a:solidFill>
                  <a:srgbClr val="3490F4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根据驱蚊原理和产品形态，驱蚊产品可分为化学驱蚊、物理驱蚊和生物驱</a:t>
            </a:r>
            <a:r>
              <a:rPr sz="1500" spc="-15">
                <a:latin typeface="微软雅黑"/>
                <a:cs typeface="微软雅黑"/>
              </a:rPr>
              <a:t>蚊三类。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3490F4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74065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发展历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程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驱蚊行业经历了从传统蚊香、驱蚊液到电子驱蚊器、智能驱蚊系统的发展历程。随着科技的不断进步，行业产品不断更新换代，驱蚊效果不断提高。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现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状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目前，驱蚊行业市场规模不断扩大，消费者需求日益多样化。行业内竞争激烈，各大品牌纷纷推出创新产品以抢占市场份额。同时，随着环保意识的提高，消费者对驱蚊产品的安全性和环保性要求也越</a:t>
            </a:r>
            <a:r>
              <a:rPr sz="1350" spc="-15">
                <a:latin typeface="微软雅黑"/>
                <a:cs typeface="微软雅黑"/>
              </a:rPr>
              <a:t>来越高。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3490F4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行业发展历程及现状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165346"/>
            <a:ext cx="4902200" cy="5692775"/>
            <a:chOff x="0" y="1165346"/>
            <a:chExt cx="4902200" cy="5692775"/>
          </a:xfrm>
        </p:grpSpPr>
        <p:sp>
          <p:nvSpPr>
            <p:cNvPr id="3" name="object 3"/>
            <p:cNvSpPr/>
            <p:nvPr/>
          </p:nvSpPr>
          <p:spPr>
            <a:xfrm>
              <a:off x="0" y="1165346"/>
              <a:ext cx="1442085" cy="5692775"/>
            </a:xfrm>
            <a:custGeom>
              <a:rect l="l" t="t" r="r" b="b"/>
              <a:pathLst>
                <a:path w="1442085" h="5692775">
                  <a:moveTo>
                    <a:pt x="196363" y="5692653"/>
                  </a:moveTo>
                  <a:lnTo>
                    <a:pt x="0" y="5692653"/>
                  </a:lnTo>
                  <a:lnTo>
                    <a:pt x="0" y="0"/>
                  </a:lnTo>
                  <a:lnTo>
                    <a:pt x="1441525" y="0"/>
                  </a:lnTo>
                  <a:lnTo>
                    <a:pt x="196363" y="5692653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9658" y="1165346"/>
              <a:ext cx="4292480" cy="569265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633800" y="1360423"/>
              <a:ext cx="1268095" cy="550545"/>
            </a:xfrm>
            <a:custGeom>
              <a:rect l="l" t="t" r="r" b="b"/>
              <a:pathLst>
                <a:path w="1268095" h="550544">
                  <a:moveTo>
                    <a:pt x="1267917" y="275056"/>
                  </a:moveTo>
                  <a:lnTo>
                    <a:pt x="1263484" y="225615"/>
                  </a:lnTo>
                  <a:lnTo>
                    <a:pt x="1250708" y="179082"/>
                  </a:lnTo>
                  <a:lnTo>
                    <a:pt x="1230363" y="136232"/>
                  </a:lnTo>
                  <a:lnTo>
                    <a:pt x="1203223" y="97840"/>
                  </a:lnTo>
                  <a:lnTo>
                    <a:pt x="1170076" y="64693"/>
                  </a:lnTo>
                  <a:lnTo>
                    <a:pt x="1131684" y="37553"/>
                  </a:lnTo>
                  <a:lnTo>
                    <a:pt x="1088834" y="17208"/>
                  </a:lnTo>
                  <a:lnTo>
                    <a:pt x="1042301" y="4432"/>
                  </a:lnTo>
                  <a:lnTo>
                    <a:pt x="992860" y="0"/>
                  </a:lnTo>
                  <a:lnTo>
                    <a:pt x="976528" y="1473"/>
                  </a:lnTo>
                  <a:lnTo>
                    <a:pt x="976528" y="0"/>
                  </a:lnTo>
                  <a:lnTo>
                    <a:pt x="275056" y="0"/>
                  </a:lnTo>
                  <a:lnTo>
                    <a:pt x="225615" y="4432"/>
                  </a:lnTo>
                  <a:lnTo>
                    <a:pt x="179082" y="17208"/>
                  </a:lnTo>
                  <a:lnTo>
                    <a:pt x="136232" y="37553"/>
                  </a:lnTo>
                  <a:lnTo>
                    <a:pt x="97853" y="64693"/>
                  </a:lnTo>
                  <a:lnTo>
                    <a:pt x="64693" y="97840"/>
                  </a:lnTo>
                  <a:lnTo>
                    <a:pt x="37566" y="136232"/>
                  </a:lnTo>
                  <a:lnTo>
                    <a:pt x="17221" y="179082"/>
                  </a:lnTo>
                  <a:lnTo>
                    <a:pt x="4445" y="225615"/>
                  </a:lnTo>
                  <a:lnTo>
                    <a:pt x="12" y="275056"/>
                  </a:lnTo>
                  <a:lnTo>
                    <a:pt x="4432" y="324497"/>
                  </a:lnTo>
                  <a:lnTo>
                    <a:pt x="17208" y="371030"/>
                  </a:lnTo>
                  <a:lnTo>
                    <a:pt x="37553" y="413880"/>
                  </a:lnTo>
                  <a:lnTo>
                    <a:pt x="64693" y="452259"/>
                  </a:lnTo>
                  <a:lnTo>
                    <a:pt x="97840" y="485419"/>
                  </a:lnTo>
                  <a:lnTo>
                    <a:pt x="136232" y="512546"/>
                  </a:lnTo>
                  <a:lnTo>
                    <a:pt x="179082" y="532892"/>
                  </a:lnTo>
                  <a:lnTo>
                    <a:pt x="225615" y="545668"/>
                  </a:lnTo>
                  <a:lnTo>
                    <a:pt x="275056" y="550100"/>
                  </a:lnTo>
                  <a:lnTo>
                    <a:pt x="976528" y="550100"/>
                  </a:lnTo>
                  <a:lnTo>
                    <a:pt x="976528" y="548640"/>
                  </a:lnTo>
                  <a:lnTo>
                    <a:pt x="992860" y="550100"/>
                  </a:lnTo>
                  <a:lnTo>
                    <a:pt x="1042301" y="545668"/>
                  </a:lnTo>
                  <a:lnTo>
                    <a:pt x="1088834" y="532892"/>
                  </a:lnTo>
                  <a:lnTo>
                    <a:pt x="1131684" y="512546"/>
                  </a:lnTo>
                  <a:lnTo>
                    <a:pt x="1170076" y="485419"/>
                  </a:lnTo>
                  <a:lnTo>
                    <a:pt x="1203223" y="452259"/>
                  </a:lnTo>
                  <a:lnTo>
                    <a:pt x="1230363" y="413880"/>
                  </a:lnTo>
                  <a:lnTo>
                    <a:pt x="1250708" y="371030"/>
                  </a:lnTo>
                  <a:lnTo>
                    <a:pt x="1263484" y="324497"/>
                  </a:lnTo>
                  <a:lnTo>
                    <a:pt x="1267917" y="275056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049027" y="1459176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83345" y="1366163"/>
            <a:ext cx="5930900" cy="7658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上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游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240"/>
              </a:spcBef>
            </a:pPr>
            <a:r>
              <a:rPr sz="1500" spc="-5">
                <a:latin typeface="微软雅黑"/>
                <a:cs typeface="微软雅黑"/>
              </a:rPr>
              <a:t>驱蚊行业的上游主要包括原材料供应商，如化学原料、电子元器件等。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194227" y="3099218"/>
            <a:ext cx="1268095" cy="550545"/>
          </a:xfrm>
          <a:custGeom>
            <a:rect l="l" t="t" r="r" b="b"/>
            <a:pathLst>
              <a:path w="1268095" h="550545">
                <a:moveTo>
                  <a:pt x="1267904" y="275043"/>
                </a:moveTo>
                <a:lnTo>
                  <a:pt x="1263472" y="225602"/>
                </a:lnTo>
                <a:lnTo>
                  <a:pt x="1250696" y="179070"/>
                </a:lnTo>
                <a:lnTo>
                  <a:pt x="1230350" y="136220"/>
                </a:lnTo>
                <a:lnTo>
                  <a:pt x="1203210" y="97828"/>
                </a:lnTo>
                <a:lnTo>
                  <a:pt x="1170063" y="64681"/>
                </a:lnTo>
                <a:lnTo>
                  <a:pt x="1131671" y="37541"/>
                </a:lnTo>
                <a:lnTo>
                  <a:pt x="1088821" y="17208"/>
                </a:lnTo>
                <a:lnTo>
                  <a:pt x="1042289" y="4419"/>
                </a:lnTo>
                <a:lnTo>
                  <a:pt x="992847" y="0"/>
                </a:lnTo>
                <a:lnTo>
                  <a:pt x="976515" y="1460"/>
                </a:lnTo>
                <a:lnTo>
                  <a:pt x="976515" y="0"/>
                </a:lnTo>
                <a:lnTo>
                  <a:pt x="275043" y="0"/>
                </a:lnTo>
                <a:lnTo>
                  <a:pt x="225602" y="4419"/>
                </a:lnTo>
                <a:lnTo>
                  <a:pt x="179070" y="17195"/>
                </a:lnTo>
                <a:lnTo>
                  <a:pt x="136220" y="37541"/>
                </a:lnTo>
                <a:lnTo>
                  <a:pt x="97840" y="64681"/>
                </a:lnTo>
                <a:lnTo>
                  <a:pt x="64681" y="97828"/>
                </a:lnTo>
                <a:lnTo>
                  <a:pt x="37553" y="136220"/>
                </a:lnTo>
                <a:lnTo>
                  <a:pt x="17208" y="179070"/>
                </a:lnTo>
                <a:lnTo>
                  <a:pt x="4432" y="225602"/>
                </a:lnTo>
                <a:lnTo>
                  <a:pt x="0" y="275043"/>
                </a:lnTo>
                <a:lnTo>
                  <a:pt x="4432" y="324485"/>
                </a:lnTo>
                <a:lnTo>
                  <a:pt x="17208" y="371017"/>
                </a:lnTo>
                <a:lnTo>
                  <a:pt x="37553" y="413867"/>
                </a:lnTo>
                <a:lnTo>
                  <a:pt x="64681" y="452259"/>
                </a:lnTo>
                <a:lnTo>
                  <a:pt x="97840" y="485406"/>
                </a:lnTo>
                <a:lnTo>
                  <a:pt x="136220" y="512546"/>
                </a:lnTo>
                <a:lnTo>
                  <a:pt x="179070" y="532892"/>
                </a:lnTo>
                <a:lnTo>
                  <a:pt x="225602" y="545668"/>
                </a:lnTo>
                <a:lnTo>
                  <a:pt x="275043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47" y="550100"/>
                </a:lnTo>
                <a:lnTo>
                  <a:pt x="1042289" y="545668"/>
                </a:lnTo>
                <a:lnTo>
                  <a:pt x="1088821" y="532892"/>
                </a:lnTo>
                <a:lnTo>
                  <a:pt x="1131671" y="512546"/>
                </a:lnTo>
                <a:lnTo>
                  <a:pt x="1170063" y="485406"/>
                </a:lnTo>
                <a:lnTo>
                  <a:pt x="1203210" y="452259"/>
                </a:lnTo>
                <a:lnTo>
                  <a:pt x="1230350" y="413867"/>
                </a:lnTo>
                <a:lnTo>
                  <a:pt x="1250696" y="371017"/>
                </a:lnTo>
                <a:lnTo>
                  <a:pt x="1263472" y="324485"/>
                </a:lnTo>
                <a:lnTo>
                  <a:pt x="1267904" y="275043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638872" y="3197965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43761" y="3104952"/>
            <a:ext cx="5930900" cy="11087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中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游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340"/>
              </a:spcBef>
            </a:pPr>
            <a:r>
              <a:rPr sz="1500" spc="-5">
                <a:latin typeface="微软雅黑"/>
                <a:cs typeface="微软雅黑"/>
              </a:rPr>
              <a:t>中游环节主要是驱蚊产品的生产和制造，包括驱蚊液、驱蚊器、蚊香等各类产品的生产厂家。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793149" y="4838001"/>
            <a:ext cx="1268095" cy="550545"/>
          </a:xfrm>
          <a:custGeom>
            <a:rect l="l" t="t" r="r" b="b"/>
            <a:pathLst>
              <a:path w="1268095" h="550545">
                <a:moveTo>
                  <a:pt x="1267904" y="275056"/>
                </a:moveTo>
                <a:lnTo>
                  <a:pt x="1263472" y="225615"/>
                </a:lnTo>
                <a:lnTo>
                  <a:pt x="1250696" y="179082"/>
                </a:lnTo>
                <a:lnTo>
                  <a:pt x="1230350" y="136232"/>
                </a:lnTo>
                <a:lnTo>
                  <a:pt x="1203223" y="97840"/>
                </a:lnTo>
                <a:lnTo>
                  <a:pt x="1170063" y="64693"/>
                </a:lnTo>
                <a:lnTo>
                  <a:pt x="1131684" y="37553"/>
                </a:lnTo>
                <a:lnTo>
                  <a:pt x="1088834" y="17208"/>
                </a:lnTo>
                <a:lnTo>
                  <a:pt x="1042301" y="4432"/>
                </a:lnTo>
                <a:lnTo>
                  <a:pt x="992860" y="0"/>
                </a:lnTo>
                <a:lnTo>
                  <a:pt x="976515" y="1473"/>
                </a:lnTo>
                <a:lnTo>
                  <a:pt x="976515" y="0"/>
                </a:lnTo>
                <a:lnTo>
                  <a:pt x="275056" y="0"/>
                </a:lnTo>
                <a:lnTo>
                  <a:pt x="225615" y="4432"/>
                </a:lnTo>
                <a:lnTo>
                  <a:pt x="179082" y="17208"/>
                </a:lnTo>
                <a:lnTo>
                  <a:pt x="136232" y="37553"/>
                </a:lnTo>
                <a:lnTo>
                  <a:pt x="97840" y="64693"/>
                </a:lnTo>
                <a:lnTo>
                  <a:pt x="64693" y="97840"/>
                </a:lnTo>
                <a:lnTo>
                  <a:pt x="37553" y="136232"/>
                </a:lnTo>
                <a:lnTo>
                  <a:pt x="17208" y="179082"/>
                </a:lnTo>
                <a:lnTo>
                  <a:pt x="4432" y="225615"/>
                </a:lnTo>
                <a:lnTo>
                  <a:pt x="0" y="275056"/>
                </a:lnTo>
                <a:lnTo>
                  <a:pt x="4432" y="324497"/>
                </a:lnTo>
                <a:lnTo>
                  <a:pt x="17208" y="371030"/>
                </a:lnTo>
                <a:lnTo>
                  <a:pt x="37553" y="413880"/>
                </a:lnTo>
                <a:lnTo>
                  <a:pt x="64693" y="452259"/>
                </a:lnTo>
                <a:lnTo>
                  <a:pt x="97840" y="485419"/>
                </a:lnTo>
                <a:lnTo>
                  <a:pt x="136232" y="512546"/>
                </a:lnTo>
                <a:lnTo>
                  <a:pt x="179082" y="532892"/>
                </a:lnTo>
                <a:lnTo>
                  <a:pt x="225615" y="545668"/>
                </a:lnTo>
                <a:lnTo>
                  <a:pt x="275056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60" y="550100"/>
                </a:lnTo>
                <a:lnTo>
                  <a:pt x="1042301" y="545668"/>
                </a:lnTo>
                <a:lnTo>
                  <a:pt x="1088834" y="532892"/>
                </a:lnTo>
                <a:lnTo>
                  <a:pt x="1131684" y="512546"/>
                </a:lnTo>
                <a:lnTo>
                  <a:pt x="1170063" y="485419"/>
                </a:lnTo>
                <a:lnTo>
                  <a:pt x="1203223" y="452259"/>
                </a:lnTo>
                <a:lnTo>
                  <a:pt x="1230350" y="413880"/>
                </a:lnTo>
                <a:lnTo>
                  <a:pt x="1250696" y="371030"/>
                </a:lnTo>
                <a:lnTo>
                  <a:pt x="1263472" y="324497"/>
                </a:lnTo>
                <a:lnTo>
                  <a:pt x="1267904" y="275056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274897" y="493675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42687" y="4843741"/>
            <a:ext cx="5930900" cy="1451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下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游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340"/>
              </a:spcBef>
            </a:pPr>
            <a:r>
              <a:rPr sz="1500" spc="-5">
                <a:latin typeface="微软雅黑"/>
                <a:cs typeface="微软雅黑"/>
              </a:rPr>
              <a:t>下游环节涉及驱蚊产品的销售和渠道拓展，包括超市、便利店、药店等零售终端，以及线上电商平台等销售渠道。此外，下游还包括为消费者提供驱蚊服务的机构，如专业的灭蚊公司等。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行业产业链结构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spc="-25">
                <a:solidFill>
                  <a:srgbClr val="FFFFFF"/>
                </a:solidFill>
              </a:rPr>
              <a:t>02</a:t>
            </a:r>
            <a:endParaRPr sz="6600"/>
          </a:p>
        </p:txBody>
      </p:sp>
      <p:sp>
        <p:nvSpPr>
          <p:cNvPr id="3" name="object 3"/>
          <p:cNvSpPr txBox="1"/>
          <p:nvPr/>
        </p:nvSpPr>
        <p:spPr>
          <a:xfrm>
            <a:off x="4711699" y="3617479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latin typeface="微软雅黑"/>
                <a:cs typeface="微软雅黑"/>
              </a:rPr>
              <a:t>市场需求分析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60842" y="4747224"/>
            <a:ext cx="5549900" cy="10814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便捷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性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latin typeface="微软雅黑"/>
                <a:cs typeface="微软雅黑"/>
              </a:rPr>
              <a:t>易于携带和使用的驱蚊产品更受消费者青睐，例如便携式驱蚊液、</a:t>
            </a:r>
            <a:r>
              <a:rPr sz="1500" spc="-10">
                <a:latin typeface="微软雅黑"/>
                <a:cs typeface="微软雅黑"/>
              </a:rPr>
              <a:t>驱蚊手环等。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4" name="object 4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94DEE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/>
              <a:t>安全</a:t>
            </a:r>
            <a:r>
              <a:rPr spc="-50"/>
              <a:t>性</a:t>
            </a: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消费者在选择驱蚊产品时，首要考虑的是产品的安全性，特别是对于儿童、孕妇等特殊人群，无毒无害的产品更受欢迎。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/>
              <a:t>效果持</a:t>
            </a:r>
            <a:r>
              <a:rPr spc="-50"/>
              <a:t>久</a:t>
            </a: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500" b="0" spc="-5">
                <a:solidFill>
                  <a:srgbClr val="000000"/>
                </a:solidFill>
                <a:latin typeface="微软雅黑"/>
                <a:cs typeface="微软雅黑"/>
              </a:rPr>
              <a:t>消费者希望驱蚊产品能够持续有效地驱赶蚊虫，减少叮咬和骚扰。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8" name="object 8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1" name="object 11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DDED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3490F4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消费者需求特点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824387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家庭驱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蚊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8829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家庭是驱蚊产品的主要消费场所，消费者需要安全、有效的驱蚊产</a:t>
            </a:r>
            <a:r>
              <a:rPr sz="150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品来保护家人免受蚊虫叮咬。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591972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户外驱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蚊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随着户外活动的增多，消费者对户外驱蚊产品的需求也在增加，例如露营、徒步等户外活动需要便携且效果好的驱蚊产品。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71A6E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211922" y="2092524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畜牧业驱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蚊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畜牧业中，蚊虫不仅叮咬牲畜，还可能传播疾病，因此畜牧业对驱蚊产品有较大的需求。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不同领域市场需求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92556" y="1559287"/>
            <a:ext cx="4492828" cy="4492828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10" y="148837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39110" y="3205846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0"/>
                </a:moveTo>
                <a:lnTo>
                  <a:pt x="171737" y="1373900"/>
                </a:lnTo>
                <a:lnTo>
                  <a:pt x="119262" y="1369130"/>
                </a:lnTo>
                <a:lnTo>
                  <a:pt x="76327" y="1354818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0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089476" y="1767220"/>
            <a:ext cx="478155" cy="26231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1</a:t>
            </a:r>
            <a:endParaRPr sz="5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620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39110" y="4984277"/>
            <a:ext cx="1511935" cy="1374140"/>
          </a:xfrm>
          <a:custGeom>
            <a:rect l="l" t="t" r="r" b="b"/>
            <a:pathLst>
              <a:path w="1511935" h="1374139">
                <a:moveTo>
                  <a:pt x="1511759" y="1373901"/>
                </a:moveTo>
                <a:lnTo>
                  <a:pt x="171737" y="1373901"/>
                </a:lnTo>
                <a:lnTo>
                  <a:pt x="119262" y="1369130"/>
                </a:lnTo>
                <a:lnTo>
                  <a:pt x="76327" y="1354819"/>
                </a:lnTo>
                <a:lnTo>
                  <a:pt x="42934" y="1330966"/>
                </a:lnTo>
                <a:lnTo>
                  <a:pt x="19081" y="1297573"/>
                </a:lnTo>
                <a:lnTo>
                  <a:pt x="4770" y="1254638"/>
                </a:lnTo>
                <a:lnTo>
                  <a:pt x="0" y="1202163"/>
                </a:lnTo>
                <a:lnTo>
                  <a:pt x="0" y="0"/>
                </a:lnTo>
                <a:lnTo>
                  <a:pt x="1340022" y="0"/>
                </a:lnTo>
                <a:lnTo>
                  <a:pt x="1392497" y="4770"/>
                </a:lnTo>
                <a:lnTo>
                  <a:pt x="1435432" y="19081"/>
                </a:lnTo>
                <a:lnTo>
                  <a:pt x="1468825" y="42934"/>
                </a:lnTo>
                <a:lnTo>
                  <a:pt x="1492677" y="76327"/>
                </a:lnTo>
                <a:lnTo>
                  <a:pt x="1506989" y="119262"/>
                </a:lnTo>
                <a:lnTo>
                  <a:pt x="1511759" y="171737"/>
                </a:lnTo>
                <a:lnTo>
                  <a:pt x="1511759" y="1373901"/>
                </a:lnTo>
                <a:close/>
              </a:path>
            </a:pathLst>
          </a:custGeom>
          <a:solidFill>
            <a:srgbClr val="71A6E6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089476" y="5263121"/>
            <a:ext cx="478155" cy="9055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750" b="1" spc="15">
                <a:solidFill>
                  <a:srgbClr val="FFFFFF"/>
                </a:solidFill>
                <a:latin typeface="微软雅黑"/>
                <a:cs typeface="微软雅黑"/>
              </a:rPr>
              <a:t>3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359659" y="1441017"/>
            <a:ext cx="4025900" cy="13995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3490F4"/>
                </a:solidFill>
                <a:latin typeface="微软雅黑"/>
                <a:cs typeface="微软雅黑"/>
              </a:rPr>
              <a:t>绿色环保产品受追捧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790"/>
              </a:spcBef>
            </a:pPr>
            <a:r>
              <a:rPr sz="1500" spc="-5">
                <a:latin typeface="微软雅黑"/>
                <a:cs typeface="微软雅黑"/>
              </a:rPr>
              <a:t>随着消费者环保意识的提高，绿色环保的驱蚊产品将更受欢迎，如无香无味、可生物降解的驱蚊</a:t>
            </a:r>
            <a:r>
              <a:rPr sz="1500" spc="-20">
                <a:latin typeface="微软雅黑"/>
                <a:cs typeface="微软雅黑"/>
              </a:rPr>
              <a:t>产品。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59659" y="3118976"/>
            <a:ext cx="4025900" cy="1375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5">
                <a:solidFill>
                  <a:srgbClr val="3490F4"/>
                </a:solidFill>
                <a:latin typeface="微软雅黑"/>
                <a:cs typeface="微软雅黑"/>
              </a:rPr>
              <a:t>高科技驱蚊产品崭露头角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latin typeface="微软雅黑"/>
                <a:cs typeface="微软雅黑"/>
              </a:rPr>
              <a:t>利用科技手段创新驱蚊方式的产品，如智能驱蚊器、超声波驱蚊器等，将逐渐在市场上占据一席</a:t>
            </a:r>
            <a:r>
              <a:rPr sz="1500" spc="-20">
                <a:latin typeface="微软雅黑"/>
                <a:cs typeface="微软雅黑"/>
              </a:rPr>
              <a:t>之地。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9659" y="4884829"/>
            <a:ext cx="4025900" cy="1032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3490F4"/>
                </a:solidFill>
                <a:latin typeface="微软雅黑"/>
                <a:cs typeface="微软雅黑"/>
              </a:rPr>
              <a:t>个性化定制成新趋势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600"/>
              </a:spcBef>
            </a:pPr>
            <a:r>
              <a:rPr sz="1500" spc="-5">
                <a:latin typeface="微软雅黑"/>
                <a:cs typeface="微软雅黑"/>
              </a:rPr>
              <a:t>消费者对驱蚊产品的个性化需求将逐渐凸显，如定制香型、图案等，为市场带来新的增长点。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市场需求趋势预测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566383" y="2032094"/>
            <a:ext cx="1058545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66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568699" y="3617479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>
                <a:solidFill>
                  <a:srgbClr val="000000"/>
                </a:solidFill>
              </a:rPr>
              <a:t>竞争格局与主要企业分析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776917" y="3720617"/>
            <a:ext cx="4640580" cy="1971039"/>
            <a:chOff x="3776917" y="3720617"/>
            <a:chExt cx="4640580" cy="1971039"/>
          </a:xfrm>
        </p:grpSpPr>
        <p:sp>
          <p:nvSpPr>
            <p:cNvPr id="3" name="object 3"/>
            <p:cNvSpPr/>
            <p:nvPr/>
          </p:nvSpPr>
          <p:spPr>
            <a:xfrm>
              <a:off x="5012266" y="3720617"/>
              <a:ext cx="2167890" cy="1834514"/>
            </a:xfrm>
            <a:custGeom>
              <a:rect l="l" t="t" r="r" b="b"/>
              <a:pathLst>
                <a:path w="2167890" h="1834514">
                  <a:moveTo>
                    <a:pt x="1083733" y="1834100"/>
                  </a:moveTo>
                  <a:lnTo>
                    <a:pt x="0" y="0"/>
                  </a:lnTo>
                  <a:lnTo>
                    <a:pt x="2167466" y="0"/>
                  </a:lnTo>
                  <a:lnTo>
                    <a:pt x="1083733" y="1834100"/>
                  </a:lnTo>
                  <a:close/>
                </a:path>
              </a:pathLst>
            </a:custGeom>
            <a:solidFill>
              <a:srgbClr val="0847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76916" y="3865016"/>
              <a:ext cx="4640580" cy="1826895"/>
            </a:xfrm>
            <a:custGeom>
              <a:rect l="l" t="t" r="r" b="b"/>
              <a:pathLst>
                <a:path w="4640580" h="1826895">
                  <a:moveTo>
                    <a:pt x="2167458" y="1826285"/>
                  </a:moveTo>
                  <a:lnTo>
                    <a:pt x="1083729" y="0"/>
                  </a:lnTo>
                  <a:lnTo>
                    <a:pt x="0" y="1826285"/>
                  </a:lnTo>
                  <a:lnTo>
                    <a:pt x="2167458" y="1826285"/>
                  </a:lnTo>
                  <a:close/>
                </a:path>
                <a:path w="4640580" h="1826895">
                  <a:moveTo>
                    <a:pt x="4640237" y="1826285"/>
                  </a:moveTo>
                  <a:lnTo>
                    <a:pt x="3556508" y="0"/>
                  </a:lnTo>
                  <a:lnTo>
                    <a:pt x="2472779" y="1826285"/>
                  </a:lnTo>
                  <a:lnTo>
                    <a:pt x="4640237" y="1826285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5" name="object 5"/>
          <p:cNvGrpSpPr/>
          <p:nvPr/>
        </p:nvGrpSpPr>
        <p:grpSpPr>
          <a:xfrm>
            <a:off x="5012266" y="1711093"/>
            <a:ext cx="2167890" cy="1831975"/>
            <a:chOff x="5012266" y="1711093"/>
            <a:chExt cx="2167890" cy="1831975"/>
          </a:xfrm>
        </p:grpSpPr>
        <p:sp>
          <p:nvSpPr>
            <p:cNvPr id="6" name="object 6"/>
            <p:cNvSpPr/>
            <p:nvPr/>
          </p:nvSpPr>
          <p:spPr>
            <a:xfrm>
              <a:off x="5012266" y="1711093"/>
              <a:ext cx="2167890" cy="1826895"/>
            </a:xfrm>
            <a:custGeom>
              <a:rect l="l" t="t" r="r" b="b"/>
              <a:pathLst>
                <a:path w="2167890" h="1826895">
                  <a:moveTo>
                    <a:pt x="2167466" y="1826279"/>
                  </a:moveTo>
                  <a:lnTo>
                    <a:pt x="0" y="1826279"/>
                  </a:lnTo>
                  <a:lnTo>
                    <a:pt x="1083733" y="0"/>
                  </a:lnTo>
                  <a:lnTo>
                    <a:pt x="2167466" y="1826279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5743787" y="3022600"/>
              <a:ext cx="704850" cy="520700"/>
            </a:xfrm>
            <a:custGeom>
              <a:rect l="l" t="t" r="r" b="b"/>
              <a:pathLst>
                <a:path w="704850" h="520700">
                  <a:moveTo>
                    <a:pt x="528320" y="520192"/>
                  </a:moveTo>
                  <a:lnTo>
                    <a:pt x="176106" y="520192"/>
                  </a:lnTo>
                  <a:lnTo>
                    <a:pt x="176106" y="260095"/>
                  </a:lnTo>
                  <a:lnTo>
                    <a:pt x="0" y="260095"/>
                  </a:lnTo>
                  <a:lnTo>
                    <a:pt x="352213" y="0"/>
                  </a:lnTo>
                  <a:lnTo>
                    <a:pt x="704427" y="260095"/>
                  </a:lnTo>
                  <a:lnTo>
                    <a:pt x="528320" y="260095"/>
                  </a:lnTo>
                  <a:lnTo>
                    <a:pt x="528320" y="520192"/>
                  </a:lnTo>
                  <a:close/>
                </a:path>
              </a:pathLst>
            </a:custGeom>
            <a:solidFill>
              <a:srgbClr val="DDED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DDED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DDED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6818376" y="3216316"/>
            <a:ext cx="4231005" cy="151765"/>
            <a:chOff x="6818376" y="3216316"/>
            <a:chExt cx="4231005" cy="151765"/>
          </a:xfrm>
        </p:grpSpPr>
        <p:sp>
          <p:nvSpPr>
            <p:cNvPr id="11" name="object 11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818376" y="3284051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3490F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0897276" y="3216316"/>
              <a:ext cx="151723" cy="151722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7107448" y="1358390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品牌竞争激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烈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07449" y="2122200"/>
            <a:ext cx="37973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各大品牌在市场份额、品牌知名度、产品创新等方面展开激烈竞争，以争夺更多消费者。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240458" y="3652519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线上线下融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合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52651" y="4504372"/>
            <a:ext cx="34544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随着互联网技术的发展，驱蚊产品线上销售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渠道逐渐拓展，线上线下融合成为行业趋势。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7345622" y="5559890"/>
            <a:ext cx="4231005" cy="151765"/>
            <a:chOff x="7345622" y="5559890"/>
            <a:chExt cx="4231005" cy="151765"/>
          </a:xfrm>
        </p:grpSpPr>
        <p:sp>
          <p:nvSpPr>
            <p:cNvPr id="19" name="object 19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4107349" y="0"/>
                  </a:moveTo>
                  <a:lnTo>
                    <a:pt x="0" y="0"/>
                  </a:lnTo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7345622" y="5627623"/>
              <a:ext cx="4107815" cy="0"/>
            </a:xfrm>
            <a:custGeom>
              <a:rect l="l" t="t" r="r" b="b"/>
              <a:pathLst>
                <a:path w="4107815">
                  <a:moveTo>
                    <a:pt x="0" y="0"/>
                  </a:moveTo>
                  <a:lnTo>
                    <a:pt x="4107349" y="0"/>
                  </a:lnTo>
                </a:path>
              </a:pathLst>
            </a:custGeom>
            <a:ln w="9525">
              <a:solidFill>
                <a:srgbClr val="3490F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24522" y="5559890"/>
              <a:ext cx="151723" cy="151722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904944" y="4510023"/>
            <a:ext cx="3793490" cy="151765"/>
            <a:chOff x="904944" y="4510023"/>
            <a:chExt cx="3793490" cy="151765"/>
          </a:xfrm>
        </p:grpSpPr>
        <p:sp>
          <p:nvSpPr>
            <p:cNvPr id="23" name="object 23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3793067" y="0"/>
                  </a:moveTo>
                  <a:lnTo>
                    <a:pt x="0" y="0"/>
                  </a:lnTo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904944" y="4589948"/>
              <a:ext cx="3793490" cy="0"/>
            </a:xfrm>
            <a:custGeom>
              <a:rect l="l" t="t" r="r" b="b"/>
              <a:pathLst>
                <a:path w="3793490">
                  <a:moveTo>
                    <a:pt x="0" y="0"/>
                  </a:moveTo>
                  <a:lnTo>
                    <a:pt x="3793067" y="0"/>
                  </a:lnTo>
                </a:path>
              </a:pathLst>
            </a:custGeom>
            <a:ln w="9525">
              <a:solidFill>
                <a:srgbClr val="3490F4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904945" y="4510023"/>
              <a:ext cx="151722" cy="151722"/>
            </a:xfrm>
            <a:prstGeom prst="rect">
              <a:avLst/>
            </a:prstGeom>
          </p:spPr>
        </p:pic>
      </p:grpSp>
      <p:sp>
        <p:nvSpPr>
          <p:cNvPr id="26" name="object 26"/>
          <p:cNvSpPr txBox="1"/>
          <p:nvPr/>
        </p:nvSpPr>
        <p:spPr>
          <a:xfrm>
            <a:off x="980130" y="2446743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490F4"/>
                </a:solidFill>
                <a:latin typeface="微软雅黑"/>
                <a:cs typeface="微软雅黑"/>
              </a:rPr>
              <a:t>行业集中度</a:t>
            </a:r>
            <a:r>
              <a:rPr sz="2300" b="1" spc="-50">
                <a:solidFill>
                  <a:srgbClr val="3490F4"/>
                </a:solidFill>
                <a:latin typeface="微软雅黑"/>
                <a:cs typeface="微软雅黑"/>
              </a:rPr>
              <a:t>高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80130" y="3298597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当前驱蚊行业中，少数几家大型企业占据了市场主导地位，通过品牌、技术、资金等优势形成了较高的行业集中度。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786411" y="4041306"/>
            <a:ext cx="662305" cy="579120"/>
          </a:xfrm>
          <a:custGeom>
            <a:rect l="l" t="t" r="r" b="b"/>
            <a:pathLst>
              <a:path w="662304" h="579120">
                <a:moveTo>
                  <a:pt x="330923" y="248176"/>
                </a:moveTo>
                <a:lnTo>
                  <a:pt x="0" y="165450"/>
                </a:lnTo>
                <a:lnTo>
                  <a:pt x="0" y="82725"/>
                </a:lnTo>
                <a:lnTo>
                  <a:pt x="330923" y="0"/>
                </a:lnTo>
                <a:lnTo>
                  <a:pt x="661803" y="82725"/>
                </a:lnTo>
                <a:lnTo>
                  <a:pt x="661803" y="165450"/>
                </a:lnTo>
                <a:lnTo>
                  <a:pt x="330923" y="248176"/>
                </a:lnTo>
                <a:close/>
              </a:path>
              <a:path w="662304" h="579120">
                <a:moveTo>
                  <a:pt x="330923" y="413627"/>
                </a:moveTo>
                <a:lnTo>
                  <a:pt x="0" y="330901"/>
                </a:lnTo>
                <a:lnTo>
                  <a:pt x="0" y="248176"/>
                </a:lnTo>
                <a:lnTo>
                  <a:pt x="330923" y="330901"/>
                </a:lnTo>
                <a:lnTo>
                  <a:pt x="661803" y="330901"/>
                </a:lnTo>
                <a:lnTo>
                  <a:pt x="330923" y="413627"/>
                </a:lnTo>
                <a:close/>
              </a:path>
              <a:path w="662304" h="579120">
                <a:moveTo>
                  <a:pt x="661803" y="330901"/>
                </a:moveTo>
                <a:lnTo>
                  <a:pt x="330923" y="330901"/>
                </a:lnTo>
                <a:lnTo>
                  <a:pt x="661803" y="248176"/>
                </a:lnTo>
                <a:lnTo>
                  <a:pt x="661803" y="330901"/>
                </a:lnTo>
                <a:close/>
              </a:path>
              <a:path w="662304" h="579120">
                <a:moveTo>
                  <a:pt x="330923" y="579077"/>
                </a:moveTo>
                <a:lnTo>
                  <a:pt x="0" y="496352"/>
                </a:lnTo>
                <a:lnTo>
                  <a:pt x="0" y="413627"/>
                </a:lnTo>
                <a:lnTo>
                  <a:pt x="330923" y="496352"/>
                </a:lnTo>
                <a:lnTo>
                  <a:pt x="661803" y="496352"/>
                </a:lnTo>
                <a:lnTo>
                  <a:pt x="330923" y="579077"/>
                </a:lnTo>
                <a:close/>
              </a:path>
              <a:path w="662304" h="579120">
                <a:moveTo>
                  <a:pt x="661803" y="496352"/>
                </a:moveTo>
                <a:lnTo>
                  <a:pt x="330923" y="496352"/>
                </a:lnTo>
                <a:lnTo>
                  <a:pt x="661803" y="413627"/>
                </a:lnTo>
                <a:lnTo>
                  <a:pt x="661803" y="496352"/>
                </a:lnTo>
                <a:close/>
              </a:path>
            </a:pathLst>
          </a:custGeom>
          <a:solidFill>
            <a:srgbClr val="D6E9F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9" name="object 2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43" name="object 4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44" name="object 4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50" name="object 5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驱蚊行业竞争格局概述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3490F4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>
                <a:solidFill>
                  <a:srgbClr val="3490F4"/>
                </a:solidFill>
                <a:latin typeface="微软雅黑"/>
                <a:cs typeface="微软雅黑"/>
              </a:rPr>
              <a:t>C</a:t>
            </a:r>
            <a:r>
              <a:rPr sz="1600" b="1" spc="-25">
                <a:solidFill>
                  <a:srgbClr val="3490F4"/>
                </a:solidFill>
                <a:latin typeface="微软雅黑"/>
                <a:cs typeface="微软雅黑"/>
              </a:rPr>
              <a:t>公司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latin typeface="微软雅黑"/>
                <a:cs typeface="微软雅黑"/>
              </a:rPr>
              <a:t>注重品牌建设和营销推广，通过广泛的广告宣传和促销活动提高品牌知名度和市场份额。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3594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>
                <a:solidFill>
                  <a:srgbClr val="3490F4"/>
                </a:solidFill>
                <a:latin typeface="微软雅黑"/>
                <a:cs typeface="微软雅黑"/>
              </a:rPr>
              <a:t>A</a:t>
            </a:r>
            <a:r>
              <a:rPr sz="1600" b="1" spc="-25">
                <a:solidFill>
                  <a:srgbClr val="3490F4"/>
                </a:solidFill>
                <a:latin typeface="微软雅黑"/>
                <a:cs typeface="微软雅黑"/>
              </a:rPr>
              <a:t>公司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latin typeface="微软雅黑"/>
                <a:cs typeface="微软雅黑"/>
              </a:rPr>
              <a:t>专注于研发和生产高效、安全的驱蚊产品，拥有多项专利技术，产品线覆盖各类消费群体。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3490F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168900" cy="10693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>
                <a:solidFill>
                  <a:srgbClr val="3490F4"/>
                </a:solidFill>
                <a:latin typeface="微软雅黑"/>
                <a:cs typeface="微软雅黑"/>
              </a:rPr>
              <a:t>B</a:t>
            </a:r>
            <a:r>
              <a:rPr sz="1600" b="1" spc="-25">
                <a:solidFill>
                  <a:srgbClr val="3490F4"/>
                </a:solidFill>
                <a:latin typeface="微软雅黑"/>
                <a:cs typeface="微软雅黑"/>
              </a:rPr>
              <a:t>公司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90"/>
              </a:spcBef>
            </a:pPr>
            <a:r>
              <a:rPr sz="1500" spc="-5">
                <a:latin typeface="微软雅黑"/>
                <a:cs typeface="微软雅黑"/>
              </a:rPr>
              <a:t>以绿色环保为理念，推出系列天然植物提取的驱蚊产品，受到</a:t>
            </a:r>
            <a:r>
              <a:rPr sz="1500" spc="-10">
                <a:latin typeface="微软雅黑"/>
                <a:cs typeface="微软雅黑"/>
              </a:rPr>
              <a:t>环保消费者的青睐。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216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主要企业及产品特点分析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https://d.book118.com/317025031106006051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驱蚊行业报告</vt:lpstr>
      <vt:lpstr>目录</vt:lpstr>
      <vt:lpstr>目录</vt:lpstr>
      <vt:lpstr>行业概述</vt:lpstr>
      <vt:lpstr>驱蚊行业定义与分类</vt:lpstr>
      <vt:lpstr>行业发展历程及现状</vt:lpstr>
      <vt:lpstr>行业产业链结构</vt:lpstr>
      <vt:lpstr>02</vt:lpstr>
      <vt:lpstr>消费者需求特点</vt:lpstr>
      <vt:lpstr>不同领域市场需求</vt:lpstr>
      <vt:lpstr>市场需求趋势预测</vt:lpstr>
      <vt:lpstr>竞争格局与主要企业分析</vt:lpstr>
      <vt:lpstr>驱蚊行业竞争格局概述</vt:lpstr>
      <vt:lpstr>主要企业及产品特点分析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2024-09-24T16:08:24.096</cp:lastPrinted>
  <dcterms:created xsi:type="dcterms:W3CDTF">2024-09-24T08:08:24Z</dcterms:created>
  <dcterms:modified xsi:type="dcterms:W3CDTF">2024-09-24T08:08:25Z</dcterms:modified>
</cp:coreProperties>
</file>