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8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BF95C-6ED2-4A10-B4AF-AC0EE33393D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9508CB-F55D-4B51-901F-FB631F228F4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A83A6-CA27-4A27-BD9A-C105289B600A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508CB-F55D-4B51-901F-FB631F228F4E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7B863-0884-4A5D-B95D-39931165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F3DFB-9A1E-4C6E-B566-DFCA73DE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5638D-8296-4CA2-A33C-C7723AD8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8B422-60FD-49B0-80B3-931EFF9C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1D815-0A48-40A5-B293-27C607794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46DA6-0737-4CE1-8FEB-BD6A412A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776F6-AAC0-4C41-8F36-568DB57B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8008B-D3CF-429D-BD7A-B8996130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1929D-B1E6-45B9-AE57-7EC273B0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11B12-AB84-43DC-8DDE-9BE5F991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92A0E-D7E1-4016-804A-8EC1E499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8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Relationship Id="rId4" Type="http://schemas.openxmlformats.org/officeDocument/2006/relationships/tags" Target="../tags/tag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tags" Target="../tags/tag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30131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r>
              <a:rPr lang="zh-CN" altLang="en-US"/>
              <a:t>春分早报西南风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r>
              <a:rPr lang="zh-CN" altLang="en-US"/>
              <a:t>台风虫害有一宗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ctrTitle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r>
              <a:rPr lang="zh-CN" altLang="en-US" sz="6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春分</a:t>
            </a:r>
            <a:r>
              <a:rPr lang="en-US" altLang="zh-CN" sz="6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--</a:t>
            </a:r>
            <a:r>
              <a:rPr lang="zh-CN" altLang="en-US" sz="6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节气</a:t>
            </a:r>
            <a:endParaRPr lang="zh-CN" altLang="en-US" sz="66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8" name="图片 7" descr="简洁唯美节气春分海报_0002_立春4"/>
          <p:cNvPicPr>
            <a:picLocks noChangeAspect="1"/>
          </p:cNvPicPr>
          <p:nvPr/>
        </p:nvPicPr>
        <p:blipFill>
          <a:blip r:embed="rId3"/>
          <a:srcRect l="45596" t="41333" r="26141" b="25038"/>
          <a:stretch>
            <a:fillRect/>
          </a:stretch>
        </p:blipFill>
        <p:spPr>
          <a:xfrm>
            <a:off x="4427220" y="3613785"/>
            <a:ext cx="955675" cy="1826895"/>
          </a:xfrm>
          <a:prstGeom prst="rect">
            <a:avLst/>
          </a:prstGeom>
        </p:spPr>
      </p:pic>
      <p:pic>
        <p:nvPicPr>
          <p:cNvPr id="14" name="图片 13" descr="简洁唯美节气春分海报_0008_图层-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810" y="2244090"/>
            <a:ext cx="643255" cy="1564005"/>
          </a:xfrm>
          <a:prstGeom prst="rect">
            <a:avLst/>
          </a:prstGeom>
        </p:spPr>
      </p:pic>
      <p:pic>
        <p:nvPicPr>
          <p:cNvPr id="15" name="图片 14" descr="未标题-1"/>
          <p:cNvPicPr>
            <a:picLocks noChangeAspect="1"/>
          </p:cNvPicPr>
          <p:nvPr/>
        </p:nvPicPr>
        <p:blipFill>
          <a:blip r:embed="rId5"/>
          <a:srcRect l="37438" t="67523" r="58163" b="8977"/>
          <a:stretch>
            <a:fillRect/>
          </a:stretch>
        </p:blipFill>
        <p:spPr>
          <a:xfrm>
            <a:off x="5630545" y="1626870"/>
            <a:ext cx="930910" cy="2798445"/>
          </a:xfrm>
          <a:prstGeom prst="rect">
            <a:avLst/>
          </a:prstGeom>
        </p:spPr>
      </p:pic>
      <p:sp>
        <p:nvSpPr>
          <p:cNvPr id="2" name="副标题 1"/>
          <p:cNvSpPr/>
          <p:nvPr>
            <p:ph type="subTitle" idx="4294967295"/>
          </p:nvPr>
        </p:nvSpPr>
        <p:spPr>
          <a:xfrm flipH="1">
            <a:off x="0" y="0"/>
            <a:ext cx="0" cy="0"/>
          </a:xfrm>
        </p:spPr>
        <p:txBody>
          <a:bodyPr/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2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32"/>
          <p:cNvSpPr/>
          <p:nvPr>
            <p:custDataLst>
              <p:tags r:id="rId3"/>
            </p:custDataLst>
          </p:nvPr>
        </p:nvSpPr>
        <p:spPr bwMode="auto">
          <a:xfrm>
            <a:off x="2610802" y="0"/>
            <a:ext cx="71755" cy="6858000"/>
          </a:xfrm>
          <a:prstGeom prst="rect">
            <a:avLst/>
          </a:prstGeom>
          <a:solidFill>
            <a:schemeClr val="accent1"/>
          </a:solidFill>
          <a:ln w="19050">
            <a:noFill/>
            <a:round/>
          </a:ln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tx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37" name="椭圆 36"/>
          <p:cNvSpPr/>
          <p:nvPr>
            <p:custDataLst>
              <p:tags r:id="rId4"/>
            </p:custDataLst>
          </p:nvPr>
        </p:nvSpPr>
        <p:spPr bwMode="auto">
          <a:xfrm>
            <a:off x="2328862" y="4247515"/>
            <a:ext cx="635000" cy="635000"/>
          </a:xfrm>
          <a:prstGeom prst="ellipse">
            <a:avLst/>
          </a:prstGeom>
          <a:solidFill>
            <a:schemeClr val="bg2"/>
          </a:solidFill>
          <a:ln w="57150">
            <a:noFill/>
            <a:round/>
          </a:ln>
        </p:spPr>
        <p:txBody>
          <a:bodyPr rot="0" spcFirstLastPara="0" vert="horz" wrap="square" lIns="91440" tIns="46800" rIns="91440" bIns="46800" anchor="ctr" anchorCtr="0" forceAA="0" compatLnSpc="1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800" b="1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sym typeface="Arial" pitchFamily="34" charset="0"/>
              </a:rPr>
              <a:t>04</a:t>
            </a:r>
            <a:endParaRPr lang="en-US" altLang="zh-CN" sz="2800" b="1">
              <a:solidFill>
                <a:schemeClr val="accent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38" name="文本框 37"/>
          <p:cNvSpPr txBox="1"/>
          <p:nvPr>
            <p:custDataLst>
              <p:tags r:id="rId5"/>
            </p:custDataLst>
          </p:nvPr>
        </p:nvSpPr>
        <p:spPr>
          <a:xfrm>
            <a:off x="3190557" y="4120515"/>
            <a:ext cx="2459990" cy="889000"/>
          </a:xfrm>
          <a:prstGeom prst="rect">
            <a:avLst/>
          </a:prstGeom>
          <a:noFill/>
        </p:spPr>
        <p:txBody>
          <a:bodyPr wrap="square" lIns="90000" tIns="46800" rIns="9000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zh-CN" altLang="en-US" sz="20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Arial" pitchFamily="34" charset="0"/>
              </a:rPr>
              <a:t>春分的典籍记载</a:t>
            </a:r>
            <a:endParaRPr lang="zh-CN" altLang="en-US" sz="20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  <a:cs typeface="+mj-cs"/>
              <a:sym typeface="Arial" pitchFamily="34" charset="0"/>
            </a:endParaRPr>
          </a:p>
        </p:txBody>
      </p:sp>
      <p:sp>
        <p:nvSpPr>
          <p:cNvPr id="36" name="椭圆 35"/>
          <p:cNvSpPr/>
          <p:nvPr>
            <p:custDataLst>
              <p:tags r:id="rId6"/>
            </p:custDataLst>
          </p:nvPr>
        </p:nvSpPr>
        <p:spPr bwMode="auto">
          <a:xfrm>
            <a:off x="2328862" y="3111500"/>
            <a:ext cx="635000" cy="635000"/>
          </a:xfrm>
          <a:prstGeom prst="ellipse">
            <a:avLst/>
          </a:prstGeom>
          <a:solidFill>
            <a:schemeClr val="bg2"/>
          </a:solidFill>
          <a:ln w="57150">
            <a:noFill/>
            <a:round/>
          </a:ln>
        </p:spPr>
        <p:txBody>
          <a:bodyPr rot="0" spcFirstLastPara="0" vert="horz" wrap="square" lIns="91440" tIns="46800" rIns="91440" bIns="46800" anchor="ctr" anchorCtr="0" forceAA="0" compatLnSpc="1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800" b="1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sym typeface="Arial" pitchFamily="34" charset="0"/>
              </a:rPr>
              <a:t>03</a:t>
            </a:r>
            <a:endParaRPr lang="en-US" altLang="zh-CN" sz="2800" b="1">
              <a:solidFill>
                <a:schemeClr val="accent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3190557" y="2984500"/>
            <a:ext cx="2459990" cy="889000"/>
          </a:xfrm>
          <a:prstGeom prst="rect">
            <a:avLst/>
          </a:prstGeom>
          <a:noFill/>
        </p:spPr>
        <p:txBody>
          <a:bodyPr wrap="square" lIns="90000" tIns="46800" rIns="9000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zh-CN" altLang="en-US" sz="20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Arial" pitchFamily="34" charset="0"/>
              </a:rPr>
              <a:t>春分的诗歌记载</a:t>
            </a:r>
            <a:endParaRPr lang="zh-CN" altLang="en-US" sz="20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  <a:cs typeface="+mj-cs"/>
              <a:sym typeface="Arial" pitchFamily="34" charset="0"/>
            </a:endParaRPr>
          </a:p>
        </p:txBody>
      </p:sp>
      <p:sp>
        <p:nvSpPr>
          <p:cNvPr id="35" name="椭圆 34"/>
          <p:cNvSpPr/>
          <p:nvPr>
            <p:custDataLst>
              <p:tags r:id="rId8"/>
            </p:custDataLst>
          </p:nvPr>
        </p:nvSpPr>
        <p:spPr bwMode="auto">
          <a:xfrm>
            <a:off x="2328862" y="1975485"/>
            <a:ext cx="635000" cy="635000"/>
          </a:xfrm>
          <a:prstGeom prst="ellipse">
            <a:avLst/>
          </a:prstGeom>
          <a:solidFill>
            <a:schemeClr val="bg2"/>
          </a:solidFill>
          <a:ln w="57150">
            <a:noFill/>
            <a:round/>
          </a:ln>
        </p:spPr>
        <p:txBody>
          <a:bodyPr rot="0" spcFirstLastPara="0" vert="horz" wrap="square" lIns="91440" tIns="46800" rIns="91440" bIns="46800" anchor="ctr" anchorCtr="0" forceAA="0" compatLnSpc="1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800" b="1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sym typeface="Arial" pitchFamily="34" charset="0"/>
              </a:rPr>
              <a:t>02</a:t>
            </a:r>
            <a:endParaRPr lang="en-US" altLang="zh-CN" sz="2800" b="1">
              <a:solidFill>
                <a:schemeClr val="accent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9"/>
            </p:custDataLst>
          </p:nvPr>
        </p:nvSpPr>
        <p:spPr>
          <a:xfrm>
            <a:off x="3190557" y="1848485"/>
            <a:ext cx="2459990" cy="889000"/>
          </a:xfrm>
          <a:prstGeom prst="rect">
            <a:avLst/>
          </a:prstGeom>
          <a:noFill/>
        </p:spPr>
        <p:txBody>
          <a:bodyPr wrap="square" lIns="90000" tIns="46800" rIns="9000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zh-CN" altLang="en-US" sz="20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Arial" pitchFamily="34" charset="0"/>
              </a:rPr>
              <a:t>春分节气的习俗</a:t>
            </a:r>
            <a:endParaRPr lang="zh-CN" altLang="en-US" sz="20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  <a:cs typeface="+mj-cs"/>
              <a:sym typeface="Arial" pitchFamily="34" charset="0"/>
            </a:endParaRPr>
          </a:p>
        </p:txBody>
      </p:sp>
      <p:sp>
        <p:nvSpPr>
          <p:cNvPr id="34" name="椭圆 33"/>
          <p:cNvSpPr/>
          <p:nvPr>
            <p:custDataLst>
              <p:tags r:id="rId10"/>
            </p:custDataLst>
          </p:nvPr>
        </p:nvSpPr>
        <p:spPr bwMode="auto">
          <a:xfrm>
            <a:off x="2328862" y="839470"/>
            <a:ext cx="635000" cy="635000"/>
          </a:xfrm>
          <a:prstGeom prst="ellipse">
            <a:avLst/>
          </a:prstGeom>
          <a:solidFill>
            <a:schemeClr val="bg2"/>
          </a:solidFill>
          <a:ln w="57150">
            <a:noFill/>
            <a:round/>
          </a:ln>
        </p:spPr>
        <p:txBody>
          <a:bodyPr rot="0" spcFirstLastPara="0" vert="horz" wrap="square" lIns="91440" tIns="46800" rIns="91440" bIns="46800" anchor="ctr" anchorCtr="0" forceAA="0" compatLnSpc="1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800" b="1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sym typeface="Arial" pitchFamily="34" charset="0"/>
              </a:rPr>
              <a:t>01</a:t>
            </a:r>
            <a:endParaRPr lang="en-US" altLang="zh-CN" sz="2800" b="1">
              <a:solidFill>
                <a:schemeClr val="accent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41" name="文本框 40"/>
          <p:cNvSpPr txBox="1"/>
          <p:nvPr>
            <p:custDataLst>
              <p:tags r:id="rId11"/>
            </p:custDataLst>
          </p:nvPr>
        </p:nvSpPr>
        <p:spPr>
          <a:xfrm>
            <a:off x="3190557" y="712470"/>
            <a:ext cx="2459990" cy="889000"/>
          </a:xfrm>
          <a:prstGeom prst="rect">
            <a:avLst/>
          </a:prstGeom>
          <a:noFill/>
        </p:spPr>
        <p:txBody>
          <a:bodyPr wrap="square" lIns="90000" tIns="46800" rIns="9000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zh-CN" altLang="en-US" sz="20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Arial" pitchFamily="34" charset="0"/>
              </a:rPr>
              <a:t>春分的节气发展</a:t>
            </a:r>
            <a:endParaRPr lang="zh-CN" altLang="en-US" sz="20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  <a:cs typeface="+mj-cs"/>
              <a:sym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12"/>
            </p:custDataLst>
          </p:nvPr>
        </p:nvSpPr>
        <p:spPr bwMode="auto">
          <a:xfrm>
            <a:off x="2328862" y="5383530"/>
            <a:ext cx="635000" cy="635000"/>
          </a:xfrm>
          <a:prstGeom prst="ellipse">
            <a:avLst/>
          </a:prstGeom>
          <a:solidFill>
            <a:schemeClr val="bg2"/>
          </a:solidFill>
          <a:ln w="57150">
            <a:noFill/>
            <a:round/>
          </a:ln>
        </p:spPr>
        <p:txBody>
          <a:bodyPr rot="0" spcFirstLastPara="0" vert="horz" wrap="square" lIns="91440" tIns="46800" rIns="91440" bIns="46800" anchor="ctr" anchorCtr="0" forceAA="0" compatLnSpc="1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altLang="zh-CN" sz="2800" b="1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sym typeface="Arial" pitchFamily="34" charset="0"/>
              </a:rPr>
              <a:t>05</a:t>
            </a:r>
            <a:endParaRPr lang="en-US" altLang="zh-CN" sz="2800" b="1">
              <a:solidFill>
                <a:schemeClr val="accent1"/>
              </a:solidFill>
              <a:latin typeface="Arial" pitchFamily="34" charset="0"/>
              <a:ea typeface="幼圆" panose="02010509060101010101" pitchFamily="49" charset="-122"/>
              <a:sym typeface="Arial" pitchFamily="34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3190557" y="5256530"/>
            <a:ext cx="2459990" cy="889000"/>
          </a:xfrm>
          <a:prstGeom prst="rect">
            <a:avLst/>
          </a:prstGeom>
          <a:noFill/>
        </p:spPr>
        <p:txBody>
          <a:bodyPr wrap="square" lIns="90000" tIns="46800" rIns="9000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zh-CN" altLang="en-US" sz="20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Arial" pitchFamily="34" charset="0"/>
              </a:rPr>
              <a:t>春分的节日意义</a:t>
            </a:r>
            <a:endParaRPr lang="zh-CN" altLang="en-US" sz="20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幼圆" panose="02010509060101010101" pitchFamily="49" charset="-122"/>
              <a:cs typeface="+mj-cs"/>
              <a:sym typeface="Arial" pitchFamily="34" charset="0"/>
            </a:endParaRPr>
          </a:p>
        </p:txBody>
      </p:sp>
      <p:grpSp>
        <p:nvGrpSpPr>
          <p:cNvPr id="3" name="组合 2"/>
          <p:cNvGrpSpPr/>
          <p:nvPr>
            <p:custDataLst>
              <p:tags r:id="rId14"/>
            </p:custDataLst>
          </p:nvPr>
        </p:nvGrpSpPr>
        <p:grpSpPr>
          <a:xfrm>
            <a:off x="407987" y="900000"/>
            <a:ext cx="1487170" cy="2849245"/>
            <a:chOff x="1102995" y="2004695"/>
            <a:chExt cx="1487170" cy="2849245"/>
          </a:xfrm>
        </p:grpSpPr>
        <p:sp>
          <p:nvSpPr>
            <p:cNvPr id="4" name="TextBox 9"/>
            <p:cNvSpPr txBox="1"/>
            <p:nvPr>
              <p:custDataLst>
                <p:tags r:id="rId15"/>
              </p:custDataLst>
            </p:nvPr>
          </p:nvSpPr>
          <p:spPr>
            <a:xfrm>
              <a:off x="2115185" y="3399790"/>
              <a:ext cx="474980" cy="1362075"/>
            </a:xfrm>
            <a:prstGeom prst="rect">
              <a:avLst/>
            </a:prstGeom>
            <a:noFill/>
            <a:ln>
              <a:noFill/>
            </a:ln>
          </p:spPr>
          <p:txBody>
            <a:bodyPr vert="eaVert" wrap="square" lIns="0" anchor="b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幼圆" panose="02010509060101010101" pitchFamily="49" charset="-122"/>
                  <a:cs typeface="等线 Light" panose="02010600030101010101" charset="-122"/>
                  <a:sym typeface="Arial" pitchFamily="34" charset="0"/>
                </a:rPr>
                <a:t>CONTENTS</a:t>
              </a:r>
              <a:endPara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  <a:cs typeface="等线 Light" panose="02010600030101010101" charset="-122"/>
                <a:sym typeface="Arial" pitchFamily="34" charset="0"/>
              </a:endParaRPr>
            </a:p>
          </p:txBody>
        </p:sp>
        <p:sp>
          <p:nvSpPr>
            <p:cNvPr id="5" name="文本框 99"/>
            <p:cNvSpPr txBox="1"/>
            <p:nvPr>
              <p:custDataLst>
                <p:tags r:id="rId16"/>
              </p:custDataLst>
            </p:nvPr>
          </p:nvSpPr>
          <p:spPr>
            <a:xfrm>
              <a:off x="1102995" y="2004695"/>
              <a:ext cx="986790" cy="2849245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wrap="square" rIns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480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  <a:ea typeface="汉仪乐喵体W" panose="00020600040101010101" pitchFamily="18" charset="-122"/>
                  <a:cs typeface="微软雅黑" panose="020b0503020204020204" charset="-122"/>
                  <a:sym typeface="Arial" pitchFamily="34" charset="0"/>
                </a:rPr>
                <a:t>目 录</a:t>
              </a:r>
              <a:endParaRPr lang="zh-CN" alt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乐喵体W" panose="00020600040101010101" pitchFamily="18" charset="-122"/>
                <a:cs typeface="微软雅黑" panose="020b0503020204020204" charset="-122"/>
                <a:sym typeface="Arial" pitchFamily="34" charset="0"/>
              </a:endParaRPr>
            </a:p>
          </p:txBody>
        </p:sp>
      </p:grp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w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670" y="-8255"/>
            <a:ext cx="12245340" cy="68745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749675" y="2690495"/>
            <a:ext cx="5429250" cy="866140"/>
          </a:xfrm>
        </p:spPr>
        <p:txBody>
          <a:bodyPr>
            <a:noAutofit/>
          </a:bodyPr>
          <a:lstStyle/>
          <a:p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春分的节气发展</a:t>
            </a:r>
            <a:endParaRPr lang="zh-CN" altLang="en-US" sz="4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070" y="4182110"/>
            <a:ext cx="3331845" cy="26841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历史发展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89890" y="1940560"/>
            <a:ext cx="5499735" cy="32283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春分是个比较重要的节气,它不仅有天文学上的意义：南北半球昼夜平分；在气候上,也有比较明显的特征,春分时节,我国除青藏高原、东北、西北和华北北部地区外都进入明媚的春天,在辽阔的大地上,杨柳青青、莺飞草长、小麦拔节、油菜花香。二十四节气之日前后年。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293360" y="1340485"/>
            <a:ext cx="1605280" cy="52197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0" i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/>
              </a:rPr>
              <a:t>节气由来</a:t>
            </a:r>
            <a:endParaRPr lang="zh-CN" altLang="en-US" sz="2800" b="0" i="0">
              <a:solidFill>
                <a:schemeClr val="tx1"/>
              </a:solidFill>
              <a:effectLst/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708400" y="2380615"/>
            <a:ext cx="5150485" cy="2861310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春分,是春季九十天的中分点。二十四节气之一,每年农历二月十五日前后。太阳位于黄经0°(春分点)时。春分这一天太阳直射地球赤道,南北半球季节相反,北半球是春分,在南半球来说就是秋分。这一天昼夜长短平均,正当春季九十日之半,故称</a:t>
            </a:r>
            <a:r>
              <a:rPr lang="en-US" altLang="zh-CN" sz="20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春分</a:t>
            </a:r>
            <a:r>
              <a:rPr lang="en-US" altLang="zh-CN" sz="20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。</a:t>
            </a:r>
            <a:endParaRPr lang="zh-CN" altLang="en-US" sz="20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w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05" y="-8890"/>
            <a:ext cx="12245340" cy="68745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749675" y="2690495"/>
            <a:ext cx="5429250" cy="866140"/>
          </a:xfrm>
        </p:spPr>
        <p:txBody>
          <a:bodyPr>
            <a:noAutofit/>
          </a:bodyPr>
          <a:lstStyle/>
          <a:p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春分节气的风俗</a:t>
            </a:r>
            <a:endParaRPr lang="zh-CN" altLang="en-US" sz="4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760" y="4181475"/>
            <a:ext cx="3331845" cy="26841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春分节气的民间习俗</a:t>
            </a: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490855" y="2050415"/>
            <a:ext cx="4979035" cy="3224530"/>
          </a:xfrm>
          <a:prstGeom prst="rect">
            <a:avLst/>
          </a:prstGeom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在每年的春分那一天,世界各地都会有数以千万计的人在做“竖蛋”试验。这一被称之为“中国习俗”的玩艺儿。春分成了竖蛋游戏的最佳时光,故有“春分到,蛋儿俏”的说法。有个不成节的习俗,叫做“春分吃春菜”。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8821420" y="2468245"/>
            <a:ext cx="859790" cy="2326640"/>
          </a:xfrm>
          <a:prstGeom prst="rect">
            <a:avLst/>
          </a:prstGeom>
          <a:ln>
            <a:solidFill>
              <a:srgbClr val="000000">
                <a:alpha val="0"/>
              </a:srgbClr>
            </a:solidFill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>
                <a:solidFill>
                  <a:srgbClr val="063F37"/>
                </a:solidFill>
                <a:latin typeface="微软雅黑" panose="020b0503020204020204" charset="-122"/>
                <a:ea typeface="微软雅黑"/>
              </a:rPr>
              <a:t>节气养生</a:t>
            </a:r>
            <a:endParaRPr lang="zh-CN" altLang="en-US" sz="4400">
              <a:solidFill>
                <a:srgbClr val="063F37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259705" y="1856740"/>
            <a:ext cx="2101215" cy="3549015"/>
          </a:xfrm>
          <a:prstGeom prst="rect">
            <a:avLst/>
          </a:prstGeom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063F37"/>
                </a:solidFill>
                <a:latin typeface="微软雅黑" panose="020b0503020204020204" charset="-122"/>
                <a:ea typeface="微软雅黑"/>
              </a:rPr>
              <a:t>由于春分节气平分了昼夜、寒暑,人们在保健养生时应注意保持人体的阴阳平衡状态。</a:t>
            </a:r>
            <a:endParaRPr lang="zh-CN" altLang="en-US" sz="2400">
              <a:solidFill>
                <a:srgbClr val="063F37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4" name=" 184"/>
          <p:cNvSpPr/>
          <p:nvPr/>
        </p:nvSpPr>
        <p:spPr>
          <a:xfrm>
            <a:off x="1849755" y="2375535"/>
            <a:ext cx="2628900" cy="2510155"/>
          </a:xfrm>
          <a:prstGeom prst="ellipse">
            <a:avLst/>
          </a:prstGeom>
          <a:blipFill rotWithShape="1">
            <a:blip r:embed="rId3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18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850765" y="1361440"/>
            <a:ext cx="2418080" cy="76835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节气养生</a:t>
            </a:r>
            <a:endParaRPr lang="zh-CN" altLang="en-US" sz="44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090545" y="2674620"/>
            <a:ext cx="6417945" cy="2687955"/>
          </a:xfrm>
          <a:prstGeom prst="rect">
            <a:avLst/>
          </a:prstGeom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中医也有很多讲究,俗称吃“春”。在这个季节,可以多吃一些红枣等养脾的甜食,而在每日的午餐,也适宜补充炖汤食品,如胡萝卜排骨汤、白果乌鸡汤等,既可补充人体在季节过渡中需要的水分,又可增加蛋白质的摄入,有助于增强人体抵抗力。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1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w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05" y="-8890"/>
            <a:ext cx="12245340" cy="68745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429635" y="2690495"/>
            <a:ext cx="6923405" cy="866140"/>
          </a:xfrm>
        </p:spPr>
        <p:txBody>
          <a:bodyPr>
            <a:noAutofit/>
          </a:bodyPr>
          <a:lstStyle/>
          <a:p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春分节气的诗歌记载</a:t>
            </a:r>
            <a:endParaRPr lang="zh-CN" altLang="en-US" sz="4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760" y="4181475"/>
            <a:ext cx="3331845" cy="26841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advClick="0" advTm="3000" p14:dur="2000"/>
    </mc:Choice>
    <mc:Fallback>
      <p:transition advClick="0" advTm="3000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https://d.book118.com/317030131106006030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TEMPLATE_CATEGORY" val="custom"/>
  <p:tag name="KSO_WM_TEMPLATE_INDEX" val="20205659"/>
</p:tagLst>
</file>

<file path=ppt/tags/tag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8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5659_5*l_i*1_1"/>
  <p:tag name="KSO_WM_UNIT_INDEX" val="1_1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1"/>
</p:tagLst>
</file>

<file path=ppt/tags/tag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2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05659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1"/>
</p:tagLst>
</file>

<file path=ppt/tags/tag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0"/>
  <p:tag name="KSO_WM_UNIT_COMPATIBLE" val="0"/>
  <p:tag name="KSO_WM_UNIT_DIAGRAM_ISNUMVISUAL" val="0"/>
  <p:tag name="KSO_WM_UNIT_DIAGRAM_ISREFERUNIT" val="0"/>
  <p:tag name="KSO_WM_UNIT_HIGHLIGHT" val="0"/>
  <p:tag name="KSO_WM_UNIT_ID" val="custom20205659_5*l_h_f*1_4_1"/>
  <p:tag name="KSO_WM_UNIT_INDEX" val="1_4_1"/>
  <p:tag name="KSO_WM_UNIT_ISCONTENTSTITLE" val="0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6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21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05659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1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2"/>
  <p:tag name="KSO_WM_UNIT_COMPATIBLE" val="0"/>
  <p:tag name="KSO_WM_UNIT_DIAGRAM_ISNUMVISUAL" val="0"/>
  <p:tag name="KSO_WM_UNIT_DIAGRAM_ISREFERUNIT" val="0"/>
  <p:tag name="KSO_WM_UNIT_HIGHLIGHT" val="0"/>
  <p:tag name="KSO_WM_UNIT_ID" val="custom20205659_5*l_h_f*1_3_1"/>
  <p:tag name="KSO_WM_UNIT_INDEX" val="1_3_1"/>
  <p:tag name="KSO_WM_UNIT_ISCONTENTSTITLE" val="0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6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20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05659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1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4"/>
  <p:tag name="KSO_WM_UNIT_COMPATIBLE" val="0"/>
  <p:tag name="KSO_WM_UNIT_DIAGRAM_ISNUMVISUAL" val="0"/>
  <p:tag name="KSO_WM_UNIT_DIAGRAM_ISREFERUNIT" val="0"/>
  <p:tag name="KSO_WM_UNIT_HIGHLIGHT" val="0"/>
  <p:tag name="KSO_WM_UNIT_ID" val="custom20205659_5*l_h_f*1_2_1"/>
  <p:tag name="KSO_WM_UNIT_INDEX" val="1_2_1"/>
  <p:tag name="KSO_WM_UNIT_ISCONTENTSTITLE" val="0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6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9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05659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1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6"/>
  <p:tag name="KSO_WM_UNIT_COMPATIBLE" val="0"/>
  <p:tag name="KSO_WM_UNIT_DIAGRAM_ISNUMVISUAL" val="0"/>
  <p:tag name="KSO_WM_UNIT_DIAGRAM_ISREFERUNIT" val="0"/>
  <p:tag name="KSO_WM_UNIT_HIGHLIGHT" val="0"/>
  <p:tag name="KSO_WM_UNIT_ID" val="custom20205659_5*l_h_f*1_1_1"/>
  <p:tag name="KSO_WM_UNIT_INDEX" val="1_1_1"/>
  <p:tag name="KSO_WM_UNIT_ISCONTENTSTITLE" val="0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6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2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05659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1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LOR_SCHEME_PARENT_PAGE" val="0_3"/>
  <p:tag name="KSO_WM_UNIT_COLOR_SCHEME_SHAPE_ID" val="10"/>
  <p:tag name="KSO_WM_UNIT_COMPATIBLE" val="0"/>
  <p:tag name="KSO_WM_UNIT_DIAGRAM_ISNUMVISUAL" val="0"/>
  <p:tag name="KSO_WM_UNIT_DIAGRAM_ISREFERUNIT" val="0"/>
  <p:tag name="KSO_WM_UNIT_HIGHLIGHT" val="0"/>
  <p:tag name="KSO_WM_UNIT_ID" val="custom20205659_5*l_h_f*1_5_1"/>
  <p:tag name="KSO_WM_UNIT_INDEX" val="1_5_1"/>
  <p:tag name="KSO_WM_UNIT_ISCONTENTSTITLE" val="0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6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MPATIBLE" val="0"/>
  <p:tag name="KSO_WM_UNIT_DIAGRAM_ISNUMVISUAL" val="0"/>
  <p:tag name="KSO_WM_UNIT_DIAGRAM_ISREFERUNIT" val="0"/>
  <p:tag name="KSO_WM_UNIT_HIGHLIGHT" val="0"/>
  <p:tag name="KSO_WM_UNIT_ID" val="custom20205659_5*i*1"/>
  <p:tag name="KSO_WM_UNIT_INDEX" val="1"/>
  <p:tag name="KSO_WM_UNIT_LAYERLEVEL" val="1"/>
  <p:tag name="KSO_WM_UNIT_TYPE" val="i"/>
  <p:tag name="KSO_WM_UNIT_USESOURCEFORMAT_APPLY" val="1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MPATIBLE" val="0"/>
  <p:tag name="KSO_WM_UNIT_DIAGRAM_ISNUMVISUAL" val="0"/>
  <p:tag name="KSO_WM_UNIT_DIAGRAM_ISREFERUNIT" val="0"/>
  <p:tag name="KSO_WM_UNIT_HIGHLIGHT" val="0"/>
  <p:tag name="KSO_WM_UNIT_ID" val="custom2020565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1"/>
  <p:tag name="KSO_WM_UNIT_VALUE" val="4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5659"/>
  <p:tag name="KSO_WM_UNIT_COMPATIBLE" val="0"/>
  <p:tag name="KSO_WM_UNIT_DIAGRAM_ISNUMVISUAL" val="0"/>
  <p:tag name="KSO_WM_UNIT_DIAGRAM_ISREFERUNIT" val="0"/>
  <p:tag name="KSO_WM_UNIT_HIGHLIGHT" val="0"/>
  <p:tag name="KSO_WM_UNIT_ID" val="custom202056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 录"/>
  <p:tag name="KSO_WM_UNIT_TEXT_FILL_FORE_SCHEMECOLOR_INDEX" val="13"/>
  <p:tag name="KSO_WM_UNIT_TEXT_FILL_TYPE" val="1"/>
  <p:tag name="KSO_WM_UNIT_TYPE" val="a"/>
  <p:tag name="KSO_WM_UNIT_USESOURCEFORMAT_APPLY" val="1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565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5659"/>
  <p:tag name="KSO_WM_TEMPLATE_MASTER_TYPE" val="1"/>
  <p:tag name="KSO_WM_TEMPLATE_SUBCATEGORY" val="0"/>
</p:tagLst>
</file>

<file path=ppt/tags/tag79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0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1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2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3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4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5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6.xml><?xml version="1.0" encoding="utf-8"?>
<p:tagLst xmlns:p="http://schemas.openxmlformats.org/presentationml/2006/main">
  <p:tag name="KSO_WM_TEMPLATE_CATEGORY" val="custom"/>
  <p:tag name="KSO_WM_TEMPLATE_INDEX" val="2020565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等线 Light</vt:lpstr>
      <vt:lpstr>等线</vt:lpstr>
      <vt:lpstr>幼圆</vt:lpstr>
      <vt:lpstr>汉仪乐喵体W</vt:lpstr>
      <vt:lpstr>Office Theme</vt:lpstr>
      <vt:lpstr>春分--节气</vt:lpstr>
      <vt:lpstr>PowerPoint Presentation</vt:lpstr>
      <vt:lpstr>春分的节气发展</vt:lpstr>
      <vt:lpstr>历史发展</vt:lpstr>
      <vt:lpstr>PowerPoint Presentation</vt:lpstr>
      <vt:lpstr>春分节气的风俗</vt:lpstr>
      <vt:lpstr>春分节气的民间习俗</vt:lpstr>
      <vt:lpstr>PowerPoint Presentation</vt:lpstr>
      <vt:lpstr>PowerPoint Presentation</vt:lpstr>
      <vt:lpstr>春分节气的诗歌记载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2024-09-02T05:30:04.865</cp:lastPrinted>
  <dcterms:created xsi:type="dcterms:W3CDTF">2024-09-01T21:30:04Z</dcterms:created>
  <dcterms:modified xsi:type="dcterms:W3CDTF">2024-09-01T21:30:10Z</dcterms:modified>
</cp:coreProperties>
</file>