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3A58C-BE03-4A05-A7F3-87CE55094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46403-4D45-4E8C-9119-5908EB68E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D0CE0-89BC-44D2-BA26-3D9292C4A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A1AB2-F3C0-41FE-AA3E-11C0FD75D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475061-55FB-4B3E-AE2F-3A0E8B1BD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0CC996-A5D0-4B03-B982-7ED2570D6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5B8544-56BD-4A35-AB20-02E6CD5BF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CCA6C-0CF1-47BF-93E7-5F1905843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5AD07-6B41-4FAC-9CC6-0C2824681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71709-F4B9-4AC1-9A4E-CDBB8A3E0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76BAF-0921-4198-86DA-B804C5BAA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jpe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kern="1200">
          <a:solidFill>
            <a:schemeClr val="tx1"/>
          </a:solidFill>
          <a:latin typeface="Calibri Light" pitchFamily="34" charset="0"/>
          <a:ea typeface="宋体" pitchFamily="2" charset="-122"/>
          <a:cs typeface="+mj-cs"/>
        </a:defRPr>
      </a:lvl1pPr>
    </p:titleStyle>
    <p:bodyStyle>
      <a:lvl1pPr marL="227330" indent="-227330" algn="l" defTabSz="914400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4530" indent="-22733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1730" indent="-22733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8930" indent="-22733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130" indent="-22733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91376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376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376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376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376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460611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Object 104"/>
          <p:cNvSpPr/>
          <p:nvPr/>
        </p:nvSpPr>
        <p:spPr>
          <a:xfrm>
            <a:off x="3287688" y="620688"/>
            <a:ext cx="5616624" cy="942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algn="ctr" eaLnBrk="0" hangingPunct="0"/>
            <a:r>
              <a:rPr lang="zh-CN" altLang="en-US" sz="5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  <a:sym typeface="宋体" pitchFamily="2" charset="-122"/>
              </a:rPr>
              <a:t>严管火源少意外</a:t>
            </a:r>
          </a:p>
        </p:txBody>
      </p:sp>
      <p:sp>
        <p:nvSpPr>
          <p:cNvPr id="5123" name="文本框 2"/>
          <p:cNvSpPr/>
          <p:nvPr/>
        </p:nvSpPr>
        <p:spPr>
          <a:xfrm>
            <a:off x="1544638" y="3446463"/>
            <a:ext cx="1207437" cy="5532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000" b="1">
                <a:solidFill>
                  <a:srgbClr val="008651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         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2007" y="2043238"/>
            <a:ext cx="7977622" cy="33596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文本框 2"/>
          <p:cNvSpPr/>
          <p:nvPr/>
        </p:nvSpPr>
        <p:spPr>
          <a:xfrm>
            <a:off x="962025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新知导入</a:t>
            </a:r>
          </a:p>
        </p:txBody>
      </p:sp>
      <p:graphicFrame>
        <p:nvGraphicFramePr>
          <p:cNvPr id="6147" name="表格 7"/>
          <p:cNvGraphicFramePr>
            <a:graphicFrameLocks noGrp="1"/>
          </p:cNvGraphicFramePr>
          <p:nvPr/>
        </p:nvGraphicFramePr>
        <p:xfrm>
          <a:off x="2619375" y="984250"/>
          <a:ext cx="8128000" cy="640080"/>
        </p:xfrm>
        <a:graphic>
          <a:graphicData uri="http://schemas.openxmlformats.org/drawingml/2006/table">
            <a:tbl>
              <a:tblPr/>
              <a:tblGrid>
                <a:gridCol w="812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639762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266700" algn="just" defTabSz="914400" fontAlgn="base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altLang="zh-CN" sz="2800" b="1">
                          <a:solidFill>
                            <a:srgbClr val="FF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同学们，你知道火的用途吗？</a:t>
                      </a:r>
                    </a:p>
                  </a:txBody>
                  <a:tcPr marL="114300" marR="114300" marT="0" marB="0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>
                      <a:noFill/>
                      <a:miter lim="8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6153" name="表格 8"/>
          <p:cNvGraphicFramePr>
            <a:graphicFrameLocks noGrp="1"/>
          </p:cNvGraphicFramePr>
          <p:nvPr/>
        </p:nvGraphicFramePr>
        <p:xfrm>
          <a:off x="2076450" y="2451100"/>
          <a:ext cx="5486400" cy="1920875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920875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266700" algn="just" defTabSz="914400" fontAlgn="base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b="1">
                          <a:latin typeface="微软雅黑" pitchFamily="34" charset="-122"/>
                          <a:ea typeface="微软雅黑" pitchFamily="34" charset="-122"/>
                        </a:rPr>
                        <a:t>     取暖、照明、做饭、点东西、打信号、引起注意、冶炼金属、制作焦炭等。</a:t>
                      </a:r>
                    </a:p>
                  </a:txBody>
                  <a:tcPr marL="114300" marR="114300" marT="0" marB="0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>
                      <a:noFill/>
                      <a:miter lim="8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6159" name="圆角矩形标注 9"/>
          <p:cNvSpPr/>
          <p:nvPr/>
        </p:nvSpPr>
        <p:spPr>
          <a:xfrm>
            <a:off x="1354138" y="2190750"/>
            <a:ext cx="7427912" cy="2471738"/>
          </a:xfrm>
          <a:prstGeom prst="wedgeRoundRectCallout">
            <a:avLst>
              <a:gd name="adj1" fmla="val 40259"/>
              <a:gd name="adj2" fmla="val -58963"/>
              <a:gd name="adj3" fmla="val 16667"/>
            </a:avLst>
          </a:prstGeom>
          <a:noFill/>
          <a:ln w="12700">
            <a:solidFill>
              <a:srgbClr val="41719C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marL="0" marR="0" lvl="0" indent="0" algn="ctr">
              <a:buClrTx/>
            </a:pPr>
            <a:endParaRPr lang="zh-CN" altLang="en-US" sz="1800">
              <a:solidFill>
                <a:srgbClr val="FFFFFF"/>
              </a:solidFill>
            </a:endParaRPr>
          </a:p>
        </p:txBody>
      </p:sp>
      <p:pic>
        <p:nvPicPr>
          <p:cNvPr id="6160" name="Picture 7" descr="C:\Users\Administrator\Desktop\360截图2021031515374372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9863" y="2185988"/>
            <a:ext cx="2085975" cy="2341562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 fill="hold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 fill="hold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文本框 2"/>
          <p:cNvSpPr/>
          <p:nvPr/>
        </p:nvSpPr>
        <p:spPr>
          <a:xfrm>
            <a:off x="962025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新知导入</a:t>
            </a:r>
          </a:p>
        </p:txBody>
      </p:sp>
      <p:graphicFrame>
        <p:nvGraphicFramePr>
          <p:cNvPr id="7170" name="表格 7"/>
          <p:cNvGraphicFramePr>
            <a:graphicFrameLocks noGrp="1"/>
          </p:cNvGraphicFramePr>
          <p:nvPr/>
        </p:nvGraphicFramePr>
        <p:xfrm>
          <a:off x="1298575" y="1706562"/>
          <a:ext cx="6265862" cy="2560638"/>
        </p:xfrm>
        <a:graphic>
          <a:graphicData uri="http://schemas.openxmlformats.org/drawingml/2006/table">
            <a:tbl>
              <a:tblPr/>
              <a:tblGrid>
                <a:gridCol w="6265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560638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200025" algn="just" defTabSz="914400" fontAlgn="base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b="1">
                          <a:latin typeface="微软雅黑" pitchFamily="34" charset="-122"/>
                          <a:ea typeface="微软雅黑" pitchFamily="34" charset="-122"/>
                        </a:rPr>
                        <a:t>     火的用途可真多，可是如果不规范用火，就容易发生意外，引起火灾，今天，我们一起学习《严管火源少意外》来掌握规范用火的知识。</a:t>
                      </a:r>
                    </a:p>
                  </a:txBody>
                  <a:tcPr marL="114310" marR="114310" marT="0" marB="0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>
                      <a:noFill/>
                      <a:miter lim="8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7176" name="Picture 2" descr="C:\Users\Administrator\Desktop\360截图2021031515395575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1950" y="1843088"/>
            <a:ext cx="3114675" cy="2582862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4" dur="1000" fill="hold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新知讲解</a:t>
            </a:r>
          </a:p>
        </p:txBody>
      </p:sp>
      <p:sp>
        <p:nvSpPr>
          <p:cNvPr id="8195" name="文本框 99"/>
          <p:cNvSpPr/>
          <p:nvPr/>
        </p:nvSpPr>
        <p:spPr>
          <a:xfrm>
            <a:off x="3883025" y="307975"/>
            <a:ext cx="5080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（一）防火小问号</a:t>
            </a:r>
          </a:p>
        </p:txBody>
      </p:sp>
      <p:sp>
        <p:nvSpPr>
          <p:cNvPr id="8196" name="矩形 9"/>
          <p:cNvSpPr/>
          <p:nvPr/>
        </p:nvSpPr>
        <p:spPr>
          <a:xfrm>
            <a:off x="4654550" y="896938"/>
            <a:ext cx="1289209" cy="46085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阅  读：</a:t>
            </a:r>
          </a:p>
        </p:txBody>
      </p:sp>
      <p:sp>
        <p:nvSpPr>
          <p:cNvPr id="8197" name="矩形 10"/>
          <p:cNvSpPr/>
          <p:nvPr/>
        </p:nvSpPr>
        <p:spPr>
          <a:xfrm>
            <a:off x="685800" y="1671638"/>
            <a:ext cx="10955338" cy="22497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       森林和草原发生过火灾，会给我们的生命和财产造成巨大损失。</a:t>
            </a:r>
          </a:p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      近10年来，已在已查明的森林和草原火灾中，因不规范用火而引发的火灾占90%以上。</a:t>
            </a:r>
          </a:p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        同学们,从这段文字中,我们感受到什么?</a:t>
            </a:r>
          </a:p>
        </p:txBody>
      </p:sp>
      <p:sp>
        <p:nvSpPr>
          <p:cNvPr id="8198" name="云形标注 11"/>
          <p:cNvSpPr/>
          <p:nvPr/>
        </p:nvSpPr>
        <p:spPr>
          <a:xfrm>
            <a:off x="4818063" y="4062413"/>
            <a:ext cx="6145213" cy="1311275"/>
          </a:xfrm>
          <a:prstGeom prst="cloudCallout">
            <a:avLst>
              <a:gd name="adj1" fmla="val -55001"/>
              <a:gd name="adj2" fmla="val -68845"/>
            </a:avLst>
          </a:prstGeom>
          <a:noFill/>
          <a:ln w="38100">
            <a:solidFill>
              <a:srgbClr val="00B05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marL="0" marR="0" lvl="0" indent="0" algn="ctr">
              <a:buClrTx/>
            </a:pPr>
            <a:endParaRPr lang="zh-CN" altLang="en-US" sz="1800">
              <a:solidFill>
                <a:srgbClr val="FFFFFF"/>
              </a:solidFill>
            </a:endParaRPr>
          </a:p>
        </p:txBody>
      </p:sp>
      <p:sp>
        <p:nvSpPr>
          <p:cNvPr id="8199" name="矩形 13"/>
          <p:cNvSpPr/>
          <p:nvPr/>
        </p:nvSpPr>
        <p:spPr>
          <a:xfrm>
            <a:off x="5414962" y="4437063"/>
            <a:ext cx="4584145" cy="46085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不规范用火而引发的火灾之多。 </a:t>
            </a:r>
          </a:p>
        </p:txBody>
      </p:sp>
      <p:pic>
        <p:nvPicPr>
          <p:cNvPr id="8200" name="Picture 8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8575" y="3729038"/>
            <a:ext cx="2900363" cy="1811337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8" grpId="0"/>
      <p:bldP spid="819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新知讲解</a:t>
            </a:r>
          </a:p>
        </p:txBody>
      </p:sp>
      <p:sp>
        <p:nvSpPr>
          <p:cNvPr id="9218" name="矩形 2"/>
          <p:cNvSpPr/>
          <p:nvPr/>
        </p:nvSpPr>
        <p:spPr>
          <a:xfrm>
            <a:off x="3740150" y="890588"/>
            <a:ext cx="3261360" cy="46085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你知道哪些森林火灾？</a:t>
            </a:r>
          </a:p>
        </p:txBody>
      </p:sp>
      <p:sp>
        <p:nvSpPr>
          <p:cNvPr id="9219" name="矩形 3"/>
          <p:cNvSpPr/>
          <p:nvPr/>
        </p:nvSpPr>
        <p:spPr>
          <a:xfrm>
            <a:off x="1041400" y="1908175"/>
            <a:ext cx="7335838" cy="2798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      2019年3月30日17时 ，四川省凉山州木里县境内发生森林火灾。31日下午，四川森林消防总队凉山州支队指战员和地方扑火队员共689人在海拔4000余米的原始森林展开扑救。扑火行动中，受风力风向突变影响，突发林火爆燃，有30名扑火人员遇难。</a:t>
            </a:r>
          </a:p>
        </p:txBody>
      </p:sp>
      <p:pic>
        <p:nvPicPr>
          <p:cNvPr id="9220" name="图片 102"/>
          <p:cNvPicPr/>
          <p:nvPr/>
        </p:nvPicPr>
        <p:blipFill>
          <a:blip r:embed="rId2"/>
          <a:stretch>
            <a:fillRect/>
          </a:stretch>
        </p:blipFill>
        <p:spPr>
          <a:xfrm>
            <a:off x="8443913" y="2124075"/>
            <a:ext cx="2962275" cy="290353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 fill="hold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新知讲解</a:t>
            </a:r>
          </a:p>
        </p:txBody>
      </p:sp>
      <p:sp>
        <p:nvSpPr>
          <p:cNvPr id="10242" name="矩形 2"/>
          <p:cNvSpPr/>
          <p:nvPr/>
        </p:nvSpPr>
        <p:spPr>
          <a:xfrm>
            <a:off x="3740150" y="890588"/>
            <a:ext cx="3261360" cy="46085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你知道哪些森林火灾？</a:t>
            </a:r>
          </a:p>
        </p:txBody>
      </p:sp>
      <p:sp>
        <p:nvSpPr>
          <p:cNvPr id="10243" name="矩形 3"/>
          <p:cNvSpPr/>
          <p:nvPr/>
        </p:nvSpPr>
        <p:spPr>
          <a:xfrm>
            <a:off x="1041400" y="1908175"/>
            <a:ext cx="7335838" cy="33470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      2020年3月30日15时，西昌市泸山发生森林火灾，直接威胁马道街道办事处和西昌城区安全，其中包括一处石油液化气储配站（存量约250吨）、两处加油站、四所学校以及西昌最大的百货仓库等重要设施。截至31日零时，过火面积1000公顷左右，毁坏面积初步估算80公顷左右。有19名同志不幸遇难。</a:t>
            </a:r>
          </a:p>
        </p:txBody>
      </p:sp>
      <p:pic>
        <p:nvPicPr>
          <p:cNvPr id="10244" name="图片 101"/>
          <p:cNvPicPr/>
          <p:nvPr/>
        </p:nvPicPr>
        <p:blipFill>
          <a:blip r:embed="rId2"/>
          <a:stretch>
            <a:fillRect/>
          </a:stretch>
        </p:blipFill>
        <p:spPr>
          <a:xfrm>
            <a:off x="8528050" y="2195513"/>
            <a:ext cx="3175000" cy="306228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 fill="hold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新知讲解</a:t>
            </a:r>
          </a:p>
        </p:txBody>
      </p:sp>
      <p:pic>
        <p:nvPicPr>
          <p:cNvPr id="11267" name="Picture 8" descr="C:\Users\Administrator\Desktop\QQ截图2021031515434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5025" y="1662113"/>
            <a:ext cx="7981950" cy="3349625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11268" name="组合 18"/>
          <p:cNvGrpSpPr/>
          <p:nvPr/>
        </p:nvGrpSpPr>
        <p:grpSpPr>
          <a:xfrm>
            <a:off x="1400175" y="1490663"/>
            <a:ext cx="10120313" cy="1343025"/>
            <a:chOff x="1399823" y="1490134"/>
            <a:chExt cx="10121359" cy="1343378"/>
          </a:xfrm>
        </p:grpSpPr>
        <p:grpSp>
          <p:nvGrpSpPr>
            <p:cNvPr id="11269" name="组合 11"/>
            <p:cNvGrpSpPr/>
            <p:nvPr/>
          </p:nvGrpSpPr>
          <p:grpSpPr>
            <a:xfrm>
              <a:off x="1399823" y="1490134"/>
              <a:ext cx="4741333" cy="1343378"/>
              <a:chOff x="1399823" y="1490134"/>
              <a:chExt cx="4741333" cy="1343378"/>
            </a:xfrm>
          </p:grpSpPr>
          <p:sp>
            <p:nvSpPr>
              <p:cNvPr id="11270" name="椭圆形标注 9"/>
              <p:cNvSpPr/>
              <p:nvPr/>
            </p:nvSpPr>
            <p:spPr>
              <a:xfrm>
                <a:off x="1399823" y="1490134"/>
                <a:ext cx="4740765" cy="1343378"/>
              </a:xfrm>
              <a:prstGeom prst="wedgeEllipseCallout">
                <a:avLst>
                  <a:gd name="adj1" fmla="val 20532"/>
                  <a:gd name="adj2" fmla="val 57528"/>
                </a:avLst>
              </a:prstGeom>
              <a:solidFill>
                <a:srgbClr val="F8CBAD"/>
              </a:solidFill>
              <a:ln w="12700">
                <a:noFill/>
                <a:miter lim="800000"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5pPr>
              </a:lstStyle>
              <a:p>
                <a:pPr marL="0" marR="0" lvl="0" indent="0" algn="ctr">
                  <a:buClrTx/>
                </a:pPr>
                <a:endParaRPr lang="zh-CN" altLang="en-US" sz="1800">
                  <a:solidFill>
                    <a:srgbClr val="FFFFFF"/>
                  </a:solidFill>
                </a:endParaRPr>
              </a:p>
            </p:txBody>
          </p:sp>
          <p:sp>
            <p:nvSpPr>
              <p:cNvPr id="11271" name="矩形 10"/>
              <p:cNvSpPr/>
              <p:nvPr/>
            </p:nvSpPr>
            <p:spPr>
              <a:xfrm>
                <a:off x="1610773" y="1900956"/>
                <a:ext cx="4185337" cy="460979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 anchor="t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rPr lang="zh-CN" altLang="zh-CN" sz="2400" b="1">
                    <a:solidFill>
                      <a:srgbClr val="FF0000"/>
                    </a:solidFill>
                    <a:latin typeface="微软雅黑" pitchFamily="34" charset="-122"/>
                    <a:ea typeface="微软雅黑" pitchFamily="34" charset="-122"/>
                  </a:rPr>
                  <a:t>上周我们在森林里玩得很开心！</a:t>
                </a:r>
              </a:p>
            </p:txBody>
          </p:sp>
        </p:grpSp>
        <p:grpSp>
          <p:nvGrpSpPr>
            <p:cNvPr id="11272" name="组合 14"/>
            <p:cNvGrpSpPr/>
            <p:nvPr/>
          </p:nvGrpSpPr>
          <p:grpSpPr>
            <a:xfrm>
              <a:off x="6287911" y="1614311"/>
              <a:ext cx="2081874" cy="733778"/>
              <a:chOff x="6287911" y="1614311"/>
              <a:chExt cx="2081874" cy="733778"/>
            </a:xfrm>
          </p:grpSpPr>
          <p:sp>
            <p:nvSpPr>
              <p:cNvPr id="11273" name="椭圆形标注 12"/>
              <p:cNvSpPr/>
              <p:nvPr/>
            </p:nvSpPr>
            <p:spPr>
              <a:xfrm>
                <a:off x="6288241" y="1613992"/>
                <a:ext cx="1738492" cy="733618"/>
              </a:xfrm>
              <a:prstGeom prst="wedgeEllipseCallout">
                <a:avLst>
                  <a:gd name="adj1" fmla="val -18884"/>
                  <a:gd name="adj2" fmla="val 88653"/>
                </a:avLst>
              </a:prstGeom>
              <a:solidFill>
                <a:srgbClr val="F8CBAD"/>
              </a:solidFill>
              <a:ln w="12700">
                <a:noFill/>
                <a:miter lim="800000"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5pPr>
              </a:lstStyle>
              <a:p>
                <a:pPr marL="0" marR="0" lvl="0" indent="0" algn="ctr">
                  <a:buClrTx/>
                </a:pPr>
                <a:endParaRPr lang="zh-CN" altLang="en-US" sz="1800">
                  <a:solidFill>
                    <a:srgbClr val="FFFFFF"/>
                  </a:solidFill>
                </a:endParaRPr>
              </a:p>
            </p:txBody>
          </p:sp>
          <p:sp>
            <p:nvSpPr>
              <p:cNvPr id="11274" name="矩形 13"/>
              <p:cNvSpPr/>
              <p:nvPr/>
            </p:nvSpPr>
            <p:spPr>
              <a:xfrm>
                <a:off x="6338460" y="1776779"/>
                <a:ext cx="1722298" cy="460979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 anchor="t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rPr lang="zh-CN" altLang="zh-CN" sz="2400" b="1">
                    <a:solidFill>
                      <a:srgbClr val="FF0000"/>
                    </a:solidFill>
                    <a:latin typeface="微软雅黑" pitchFamily="34" charset="-122"/>
                    <a:ea typeface="微软雅黑" pitchFamily="34" charset="-122"/>
                  </a:rPr>
                  <a:t>我放了鞭炮。</a:t>
                </a:r>
              </a:p>
            </p:txBody>
          </p:sp>
        </p:grpSp>
        <p:grpSp>
          <p:nvGrpSpPr>
            <p:cNvPr id="11275" name="组合 17"/>
            <p:cNvGrpSpPr/>
            <p:nvPr/>
          </p:nvGrpSpPr>
          <p:grpSpPr>
            <a:xfrm>
              <a:off x="8116712" y="1512711"/>
              <a:ext cx="3404470" cy="1286934"/>
              <a:chOff x="8116712" y="1512711"/>
              <a:chExt cx="3404470" cy="1286934"/>
            </a:xfrm>
          </p:grpSpPr>
          <p:sp>
            <p:nvSpPr>
              <p:cNvPr id="11276" name="椭圆形标注 15"/>
              <p:cNvSpPr/>
              <p:nvPr/>
            </p:nvSpPr>
            <p:spPr>
              <a:xfrm>
                <a:off x="8117230" y="1512365"/>
                <a:ext cx="3126110" cy="1287800"/>
              </a:xfrm>
              <a:prstGeom prst="wedgeEllipseCallout">
                <a:avLst>
                  <a:gd name="adj1" fmla="val -38162"/>
                  <a:gd name="adj2" fmla="val 68056"/>
                </a:avLst>
              </a:prstGeom>
              <a:solidFill>
                <a:srgbClr val="F8CBAD"/>
              </a:solidFill>
              <a:ln w="12700">
                <a:noFill/>
                <a:miter lim="800000"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5pPr>
              </a:lstStyle>
              <a:p>
                <a:pPr marL="0" marR="0" lvl="0" indent="0" algn="ctr">
                  <a:buClrTx/>
                </a:pPr>
                <a:endParaRPr lang="zh-CN" altLang="en-US" sz="1800">
                  <a:solidFill>
                    <a:srgbClr val="FFFFFF"/>
                  </a:solidFill>
                </a:endParaRPr>
              </a:p>
            </p:txBody>
          </p:sp>
          <p:sp>
            <p:nvSpPr>
              <p:cNvPr id="11277" name="矩形 16"/>
              <p:cNvSpPr/>
              <p:nvPr/>
            </p:nvSpPr>
            <p:spPr>
              <a:xfrm>
                <a:off x="8258752" y="1934823"/>
                <a:ext cx="2953817" cy="460979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 anchor="t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rPr lang="zh-CN" altLang="zh-CN" sz="2400" b="1">
                    <a:solidFill>
                      <a:srgbClr val="FF0000"/>
                    </a:solidFill>
                    <a:latin typeface="微软雅黑" pitchFamily="34" charset="-122"/>
                    <a:ea typeface="微软雅黑" pitchFamily="34" charset="-122"/>
                  </a:rPr>
                  <a:t>我们做的烧烤最好吃。</a:t>
                </a:r>
              </a:p>
            </p:txBody>
          </p:sp>
        </p:grpSp>
      </p:grpSp>
      <p:sp>
        <p:nvSpPr>
          <p:cNvPr id="11278" name="矩形 19"/>
          <p:cNvSpPr/>
          <p:nvPr/>
        </p:nvSpPr>
        <p:spPr>
          <a:xfrm>
            <a:off x="4157662" y="579438"/>
            <a:ext cx="3569208" cy="46085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latin typeface="微软雅黑" pitchFamily="34" charset="-122"/>
                <a:ea typeface="微软雅黑" pitchFamily="34" charset="-122"/>
              </a:rPr>
              <a:t>下列几种用火行为对吗？</a:t>
            </a:r>
          </a:p>
        </p:txBody>
      </p:sp>
      <p:sp>
        <p:nvSpPr>
          <p:cNvPr id="11279" name="矩形 20"/>
          <p:cNvSpPr/>
          <p:nvPr/>
        </p:nvSpPr>
        <p:spPr>
          <a:xfrm>
            <a:off x="1987550" y="5168900"/>
            <a:ext cx="8680450" cy="115245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        他们这些行为都不对，在森林里玩、放鞭炮或者烧烤，如果用火不当，就会引起火灾，造成无法弥补的损失。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 fill="hold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 fill="hold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 fill="hold"/>
                                        <p:tgtEl>
                                          <p:spTgt spid="112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新知讲解</a:t>
            </a:r>
          </a:p>
        </p:txBody>
      </p:sp>
      <p:sp>
        <p:nvSpPr>
          <p:cNvPr id="12290" name="矩形 2"/>
          <p:cNvSpPr/>
          <p:nvPr/>
        </p:nvSpPr>
        <p:spPr>
          <a:xfrm>
            <a:off x="4708525" y="534988"/>
            <a:ext cx="2645664" cy="46085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（二）防火小博士</a:t>
            </a:r>
          </a:p>
        </p:txBody>
      </p:sp>
      <p:sp>
        <p:nvSpPr>
          <p:cNvPr id="12291" name="矩形 3"/>
          <p:cNvSpPr/>
          <p:nvPr/>
        </p:nvSpPr>
        <p:spPr>
          <a:xfrm>
            <a:off x="993775" y="1084263"/>
            <a:ext cx="10239375" cy="2798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      预防森林和草原火灾，必须严管火源、规范用火。</a:t>
            </a:r>
          </a:p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      1.在防火期内，禁止在森林里用火。2021年全省森林防火期为1月1日至6月30日。其中2月1日至5月31日为森林高火险期。</a:t>
            </a:r>
          </a:p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      每年9月15日至次年6月15日是草原防火期。在防火期内，严禁携带火种进山，禁止在防火区内用火。</a:t>
            </a:r>
          </a:p>
        </p:txBody>
      </p:sp>
      <p:sp>
        <p:nvSpPr>
          <p:cNvPr id="12292" name="矩形 4"/>
          <p:cNvSpPr/>
          <p:nvPr/>
        </p:nvSpPr>
        <p:spPr>
          <a:xfrm>
            <a:off x="1670050" y="3949700"/>
            <a:ext cx="6096000" cy="2798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 读完，我们明白了什么？</a:t>
            </a:r>
          </a:p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（1）在防火期内，禁止在森林里用火。</a:t>
            </a:r>
          </a:p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（2）森林防火期的时间：1月1日至6月30日；草原防火期的时间：9月15日至次年6月15日。</a:t>
            </a:r>
          </a:p>
        </p:txBody>
      </p:sp>
      <p:pic>
        <p:nvPicPr>
          <p:cNvPr id="12293" name="Picture 3" descr="C:\Users\Administrator\Desktop\QQ截图2021031516005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7625" y="3671888"/>
            <a:ext cx="3294063" cy="2447925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12294" name="组合 1"/>
          <p:cNvGrpSpPr/>
          <p:nvPr/>
        </p:nvGrpSpPr>
        <p:grpSpPr>
          <a:xfrm>
            <a:off x="8382000" y="3465513"/>
            <a:ext cx="1768475" cy="995362"/>
            <a:chOff x="8574" y="707"/>
            <a:chExt cx="2787" cy="1569"/>
          </a:xfrm>
        </p:grpSpPr>
        <p:sp>
          <p:nvSpPr>
            <p:cNvPr id="12295" name="椭圆形标注 5"/>
            <p:cNvSpPr/>
            <p:nvPr/>
          </p:nvSpPr>
          <p:spPr>
            <a:xfrm>
              <a:off x="8574" y="707"/>
              <a:ext cx="2732" cy="1569"/>
            </a:xfrm>
            <a:prstGeom prst="wedgeEllipseCallout">
              <a:avLst>
                <a:gd name="adj1" fmla="val 8690"/>
                <a:gd name="adj2" fmla="val 55606"/>
              </a:avLst>
            </a:prstGeom>
            <a:solidFill>
              <a:srgbClr val="FFFF00"/>
            </a:solidFill>
            <a:ln w="12700">
              <a:solidFill>
                <a:srgbClr val="41719C"/>
              </a:solidFill>
              <a:miter lim="800000"/>
            </a:ln>
          </p:spPr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5pPr>
            </a:lstStyle>
            <a:p>
              <a:pPr marL="0" marR="0" lvl="0" indent="0" algn="ctr">
                <a:buClrTx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  <p:sp>
          <p:nvSpPr>
            <p:cNvPr id="12296" name="文本框 6"/>
            <p:cNvSpPr/>
            <p:nvPr/>
          </p:nvSpPr>
          <p:spPr>
            <a:xfrm>
              <a:off x="8728" y="983"/>
              <a:ext cx="2633" cy="100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b="1">
                  <a:latin typeface="Calibri" pitchFamily="34" charset="0"/>
                  <a:ea typeface="宋体" pitchFamily="2" charset="-122"/>
                </a:rPr>
                <a:t>进山不带火，带火不进山！ 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 fill="hold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新知讲解</a:t>
            </a:r>
          </a:p>
        </p:txBody>
      </p:sp>
      <p:sp>
        <p:nvSpPr>
          <p:cNvPr id="13314" name="矩形 2"/>
          <p:cNvSpPr/>
          <p:nvPr/>
        </p:nvSpPr>
        <p:spPr>
          <a:xfrm>
            <a:off x="947738" y="985838"/>
            <a:ext cx="10137775" cy="324953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800" b="1">
                <a:latin typeface="微软雅黑" pitchFamily="34" charset="-122"/>
                <a:ea typeface="微软雅黑" pitchFamily="34" charset="-122"/>
              </a:rPr>
              <a:t>       2.在非防火期，用火地点也应具备安全设施。在允许野外用火的地方，要选择安全的区域，如靠近水源的空旷地、野外专用的炉灶处、煨桑处，并远离有禁火标志的区域以及易燃物较多的地方。</a:t>
            </a:r>
          </a:p>
          <a:p>
            <a:pPr lvl="0">
              <a:lnSpc>
                <a:spcPct val="150000"/>
              </a:lnSpc>
            </a:pPr>
            <a:r>
              <a:rPr lang="en-US" altLang="zh-CN" sz="2800" b="1">
                <a:latin typeface="微软雅黑" pitchFamily="34" charset="-122"/>
                <a:ea typeface="微软雅黑" pitchFamily="34" charset="-122"/>
              </a:rPr>
              <a:t>       读完这段话，我懂得了什么？</a:t>
            </a:r>
          </a:p>
        </p:txBody>
      </p:sp>
      <p:sp>
        <p:nvSpPr>
          <p:cNvPr id="13315" name="云形标注 3"/>
          <p:cNvSpPr/>
          <p:nvPr/>
        </p:nvSpPr>
        <p:spPr>
          <a:xfrm>
            <a:off x="993775" y="4538663"/>
            <a:ext cx="7483475" cy="1512888"/>
          </a:xfrm>
          <a:prstGeom prst="cloudCallout">
            <a:avLst>
              <a:gd name="adj1" fmla="val -16810"/>
              <a:gd name="adj2" fmla="val -79291"/>
            </a:avLst>
          </a:prstGeom>
          <a:noFill/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marL="0" marR="0" lvl="0" indent="0" algn="ctr">
              <a:buClrTx/>
            </a:pPr>
            <a:endParaRPr lang="zh-CN" altLang="en-US" sz="1800">
              <a:solidFill>
                <a:srgbClr val="FFFFFF"/>
              </a:solidFill>
            </a:endParaRPr>
          </a:p>
        </p:txBody>
      </p:sp>
      <p:sp>
        <p:nvSpPr>
          <p:cNvPr id="13316" name="矩形 4"/>
          <p:cNvSpPr/>
          <p:nvPr/>
        </p:nvSpPr>
        <p:spPr>
          <a:xfrm>
            <a:off x="1855788" y="4879975"/>
            <a:ext cx="6097587" cy="8229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非防火期，在允许野外用火的地方，我们也要选择安全的区域才能用火。</a:t>
            </a:r>
          </a:p>
        </p:txBody>
      </p:sp>
      <p:pic>
        <p:nvPicPr>
          <p:cNvPr id="13317" name="Picture 3" descr="C:\Users\Administrator\Desktop\QQ截图2021031516010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8050" y="3308350"/>
            <a:ext cx="3205163" cy="2708275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13318" name="组合 7"/>
          <p:cNvGrpSpPr/>
          <p:nvPr/>
        </p:nvGrpSpPr>
        <p:grpSpPr>
          <a:xfrm>
            <a:off x="8061325" y="3636963"/>
            <a:ext cx="2622550" cy="793750"/>
            <a:chOff x="11410" y="300"/>
            <a:chExt cx="4131" cy="1251"/>
          </a:xfrm>
        </p:grpSpPr>
        <p:sp>
          <p:nvSpPr>
            <p:cNvPr id="13319" name="椭圆形标注 8"/>
            <p:cNvSpPr/>
            <p:nvPr/>
          </p:nvSpPr>
          <p:spPr>
            <a:xfrm>
              <a:off x="11410" y="300"/>
              <a:ext cx="2856" cy="1251"/>
            </a:xfrm>
            <a:prstGeom prst="wedgeEllipseCallout">
              <a:avLst>
                <a:gd name="adj1" fmla="val 19949"/>
                <a:gd name="adj2" fmla="val 90208"/>
              </a:avLst>
            </a:prstGeom>
            <a:solidFill>
              <a:srgbClr val="FFFF00"/>
            </a:solidFill>
            <a:ln w="12700">
              <a:solidFill>
                <a:srgbClr val="41719C"/>
              </a:solidFill>
              <a:miter lim="800000"/>
            </a:ln>
          </p:spPr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5pPr>
            </a:lstStyle>
            <a:p>
              <a:pPr marL="0" marR="0" lvl="0" indent="0" algn="ctr">
                <a:buClrTx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  <p:sp>
          <p:nvSpPr>
            <p:cNvPr id="13320" name="文本框 9"/>
            <p:cNvSpPr/>
            <p:nvPr/>
          </p:nvSpPr>
          <p:spPr>
            <a:xfrm>
              <a:off x="11633" y="417"/>
              <a:ext cx="3908" cy="100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b="1">
                  <a:latin typeface="Calibri" pitchFamily="34" charset="0"/>
                  <a:ea typeface="宋体" pitchFamily="2" charset="-122"/>
                </a:rPr>
                <a:t>我们可以在</a:t>
              </a:r>
            </a:p>
            <a:p>
              <a:pPr lvl="0"/>
              <a:r>
                <a:rPr lang="zh-CN" altLang="en-US" b="1">
                  <a:latin typeface="Calibri" pitchFamily="34" charset="0"/>
                  <a:ea typeface="宋体" pitchFamily="2" charset="-122"/>
                </a:rPr>
                <a:t>这里野炊吗？</a:t>
              </a:r>
            </a:p>
          </p:txBody>
        </p:sp>
      </p:grpSp>
      <p:grpSp>
        <p:nvGrpSpPr>
          <p:cNvPr id="13321" name="组合 1"/>
          <p:cNvGrpSpPr/>
          <p:nvPr/>
        </p:nvGrpSpPr>
        <p:grpSpPr>
          <a:xfrm>
            <a:off x="9693275" y="3359150"/>
            <a:ext cx="2119313" cy="996950"/>
            <a:chOff x="10928" y="300"/>
            <a:chExt cx="3337" cy="1569"/>
          </a:xfrm>
        </p:grpSpPr>
        <p:sp>
          <p:nvSpPr>
            <p:cNvPr id="13322" name="椭圆形标注 5"/>
            <p:cNvSpPr/>
            <p:nvPr/>
          </p:nvSpPr>
          <p:spPr>
            <a:xfrm>
              <a:off x="10928" y="300"/>
              <a:ext cx="3337" cy="1569"/>
            </a:xfrm>
            <a:prstGeom prst="wedgeEllipseCallout">
              <a:avLst>
                <a:gd name="adj1" fmla="val -21681"/>
                <a:gd name="adj2" fmla="val 66190"/>
              </a:avLst>
            </a:prstGeom>
            <a:solidFill>
              <a:srgbClr val="FFFF00"/>
            </a:solidFill>
            <a:ln w="12700">
              <a:solidFill>
                <a:srgbClr val="41719C"/>
              </a:solidFill>
              <a:miter lim="800000"/>
            </a:ln>
          </p:spPr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5pPr>
            </a:lstStyle>
            <a:p>
              <a:pPr marL="0" marR="0" lvl="0" indent="0" algn="ctr">
                <a:buClrTx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  <p:sp>
          <p:nvSpPr>
            <p:cNvPr id="13323" name="文本框 6"/>
            <p:cNvSpPr/>
            <p:nvPr/>
          </p:nvSpPr>
          <p:spPr>
            <a:xfrm>
              <a:off x="11280" y="417"/>
              <a:ext cx="2633" cy="143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b="1">
                  <a:latin typeface="Calibri" pitchFamily="34" charset="0"/>
                  <a:ea typeface="宋体" pitchFamily="2" charset="-122"/>
                </a:rPr>
                <a:t>这里有禁火标志，不能在这里用火。 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 fill="hold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 fill="hold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  <p:bldP spid="133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新知讲解</a:t>
            </a:r>
          </a:p>
        </p:txBody>
      </p:sp>
      <p:sp>
        <p:nvSpPr>
          <p:cNvPr id="14338" name="矩形 2"/>
          <p:cNvSpPr/>
          <p:nvPr/>
        </p:nvSpPr>
        <p:spPr>
          <a:xfrm>
            <a:off x="936625" y="1120775"/>
            <a:ext cx="10352088" cy="22497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       3.在非防火期，小学生必须在成人的带领下才能进入用火区域。如果需要用水，必须在专业人士的指导下， 在允许用火的区域安全规范地用火，并做到“人不离火，火不离人，人走火灭！”不能在户外留下火种！</a:t>
            </a:r>
          </a:p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       这段话，我们知道了什么？</a:t>
            </a:r>
          </a:p>
        </p:txBody>
      </p:sp>
      <p:sp>
        <p:nvSpPr>
          <p:cNvPr id="14339" name="矩形 3"/>
          <p:cNvSpPr/>
          <p:nvPr/>
        </p:nvSpPr>
        <p:spPr>
          <a:xfrm>
            <a:off x="790575" y="4435475"/>
            <a:ext cx="6096000" cy="6038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400" b="1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       “人不离火，火不离人，人走火灭！” </a:t>
            </a:r>
          </a:p>
        </p:txBody>
      </p:sp>
      <p:sp>
        <p:nvSpPr>
          <p:cNvPr id="14340" name="圆角矩形标注 4"/>
          <p:cNvSpPr/>
          <p:nvPr/>
        </p:nvSpPr>
        <p:spPr>
          <a:xfrm>
            <a:off x="771525" y="4127500"/>
            <a:ext cx="6434138" cy="1384300"/>
          </a:xfrm>
          <a:prstGeom prst="wedgeRoundRectCallout">
            <a:avLst>
              <a:gd name="adj1" fmla="val 991"/>
              <a:gd name="adj2" fmla="val -88296"/>
              <a:gd name="adj3" fmla="val 16667"/>
            </a:avLst>
          </a:prstGeom>
          <a:noFill/>
          <a:ln w="12700">
            <a:solidFill>
              <a:srgbClr val="0000FF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marL="0" marR="0" lvl="0" indent="0" algn="ctr">
              <a:buClrTx/>
            </a:pPr>
            <a:endParaRPr lang="zh-CN" altLang="en-US" sz="1800">
              <a:solidFill>
                <a:srgbClr val="FFFFFF"/>
              </a:solidFill>
            </a:endParaRPr>
          </a:p>
        </p:txBody>
      </p:sp>
      <p:pic>
        <p:nvPicPr>
          <p:cNvPr id="14341" name="Picture 3" descr="C:\Users\Administrator\Desktop\QQ截图2021031516011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8400" y="3105150"/>
            <a:ext cx="3560763" cy="2870200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14342" name="组合 6"/>
          <p:cNvGrpSpPr/>
          <p:nvPr/>
        </p:nvGrpSpPr>
        <p:grpSpPr>
          <a:xfrm>
            <a:off x="7300913" y="3460750"/>
            <a:ext cx="1554162" cy="584200"/>
            <a:chOff x="11093" y="358"/>
            <a:chExt cx="3458" cy="920"/>
          </a:xfrm>
        </p:grpSpPr>
        <p:sp>
          <p:nvSpPr>
            <p:cNvPr id="14343" name="椭圆形标注 2"/>
            <p:cNvSpPr/>
            <p:nvPr/>
          </p:nvSpPr>
          <p:spPr>
            <a:xfrm>
              <a:off x="11093" y="358"/>
              <a:ext cx="3458" cy="920"/>
            </a:xfrm>
            <a:prstGeom prst="wedgeEllipseCallout">
              <a:avLst>
                <a:gd name="adj1" fmla="val 778"/>
                <a:gd name="adj2" fmla="val 123259"/>
              </a:avLst>
            </a:prstGeom>
            <a:solidFill>
              <a:srgbClr val="FFFF00"/>
            </a:solidFill>
            <a:ln w="12700">
              <a:solidFill>
                <a:srgbClr val="41719C"/>
              </a:solidFill>
              <a:miter lim="800000"/>
            </a:ln>
          </p:spPr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5pPr>
            </a:lstStyle>
            <a:p>
              <a:pPr marL="0" marR="0" lvl="0" indent="0" algn="ctr">
                <a:buClrTx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  <p:sp>
          <p:nvSpPr>
            <p:cNvPr id="14344" name="文本框 5"/>
            <p:cNvSpPr/>
            <p:nvPr/>
          </p:nvSpPr>
          <p:spPr>
            <a:xfrm>
              <a:off x="11577" y="392"/>
              <a:ext cx="2822" cy="100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b="1">
                  <a:latin typeface="Calibri" pitchFamily="34" charset="0"/>
                  <a:ea typeface="宋体" pitchFamily="2" charset="-122"/>
                </a:rPr>
                <a:t>用水浇可以吗？</a:t>
              </a:r>
            </a:p>
          </p:txBody>
        </p:sp>
      </p:grpSp>
      <p:grpSp>
        <p:nvGrpSpPr>
          <p:cNvPr id="14345" name="组合 7"/>
          <p:cNvGrpSpPr/>
          <p:nvPr/>
        </p:nvGrpSpPr>
        <p:grpSpPr>
          <a:xfrm>
            <a:off x="8770938" y="3032125"/>
            <a:ext cx="3116262" cy="793750"/>
            <a:chOff x="11078" y="300"/>
            <a:chExt cx="4907" cy="1251"/>
          </a:xfrm>
        </p:grpSpPr>
        <p:sp>
          <p:nvSpPr>
            <p:cNvPr id="14346" name="椭圆形标注 8"/>
            <p:cNvSpPr/>
            <p:nvPr/>
          </p:nvSpPr>
          <p:spPr>
            <a:xfrm>
              <a:off x="11078" y="300"/>
              <a:ext cx="4907" cy="1251"/>
            </a:xfrm>
            <a:prstGeom prst="wedgeEllipseCallout">
              <a:avLst>
                <a:gd name="adj1" fmla="val -37139"/>
                <a:gd name="adj2" fmla="val 76940"/>
              </a:avLst>
            </a:prstGeom>
            <a:solidFill>
              <a:srgbClr val="FFFF00"/>
            </a:solidFill>
            <a:ln w="12700">
              <a:solidFill>
                <a:srgbClr val="41719C"/>
              </a:solidFill>
              <a:miter lim="800000"/>
            </a:ln>
          </p:spPr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5pPr>
            </a:lstStyle>
            <a:p>
              <a:pPr marL="0" marR="0" lvl="0" indent="0" algn="ctr">
                <a:buClrTx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  <p:sp>
          <p:nvSpPr>
            <p:cNvPr id="14347" name="文本框 9"/>
            <p:cNvSpPr/>
            <p:nvPr/>
          </p:nvSpPr>
          <p:spPr>
            <a:xfrm>
              <a:off x="11799" y="502"/>
              <a:ext cx="3908" cy="100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b="1">
                  <a:latin typeface="Calibri" pitchFamily="34" charset="0"/>
                  <a:ea typeface="宋体" pitchFamily="2" charset="-122"/>
                </a:rPr>
                <a:t>可以用水，取水</a:t>
              </a:r>
            </a:p>
            <a:p>
              <a:pPr lvl="0"/>
              <a:r>
                <a:rPr lang="zh-CN" altLang="en-US" b="1">
                  <a:latin typeface="Calibri" pitchFamily="34" charset="0"/>
                  <a:ea typeface="宋体" pitchFamily="2" charset="-122"/>
                </a:rPr>
                <a:t>不方便时可以用沙土。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  <p:bldP spid="143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新知讲解</a:t>
            </a:r>
          </a:p>
        </p:txBody>
      </p:sp>
      <p:sp>
        <p:nvSpPr>
          <p:cNvPr id="15362" name="矩形 2"/>
          <p:cNvSpPr/>
          <p:nvPr/>
        </p:nvSpPr>
        <p:spPr>
          <a:xfrm>
            <a:off x="4797425" y="422275"/>
            <a:ext cx="2645664" cy="46085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（三）防火小卫士</a:t>
            </a:r>
          </a:p>
        </p:txBody>
      </p:sp>
      <p:sp>
        <p:nvSpPr>
          <p:cNvPr id="15363" name="矩形 3"/>
          <p:cNvSpPr/>
          <p:nvPr/>
        </p:nvSpPr>
        <p:spPr>
          <a:xfrm>
            <a:off x="2395538" y="1279525"/>
            <a:ext cx="7571232" cy="46085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latin typeface="微软雅黑" pitchFamily="34" charset="-122"/>
                <a:ea typeface="微软雅黑" pitchFamily="34" charset="-122"/>
              </a:rPr>
              <a:t>下列用火行为有可能引起森林草原火灾，必须严格禁止！</a:t>
            </a:r>
          </a:p>
        </p:txBody>
      </p:sp>
      <p:pic>
        <p:nvPicPr>
          <p:cNvPr id="15364" name="Picture 2" descr="C:\Users\Administrator\Desktop\QQ截图2021031516030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225" y="2200275"/>
            <a:ext cx="4303713" cy="27447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5" name="Picture 3" descr="C:\Users\Administrator\Desktop\QQ截图2021031516031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8800" y="2211388"/>
            <a:ext cx="3748088" cy="292893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6" name="矩形 6"/>
          <p:cNvSpPr/>
          <p:nvPr/>
        </p:nvSpPr>
        <p:spPr>
          <a:xfrm>
            <a:off x="2540000" y="5284788"/>
            <a:ext cx="8680450" cy="39624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不准在森林和草原上玩火                              不准燃放烟花爆竹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https://d.book118.com/317046061166006042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Calibri Light</vt:lpstr>
      <vt:lpstr>宋体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2024-09-16T12:17:38.026</cp:lastPrinted>
  <dcterms:created xsi:type="dcterms:W3CDTF">2024-09-16T04:17:38Z</dcterms:created>
  <dcterms:modified xsi:type="dcterms:W3CDTF">2024-09-16T04:17:39Z</dcterms:modified>
</cp:coreProperties>
</file>