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A2206F2-34DE-49D6-8303-6EA0BDC7600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1A8840C-1C1B-4371-A9FB-5F2E13DA756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CD09DE7-7450-4146-9903-FBE6F38311C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F6504D8-0086-44B2-89CB-3371FE3B8DA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8279477-406E-4683-BB3A-5666F91A368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D818B9C-0EA6-4E07-B9EC-5E113CF937D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7D8F036-E335-43A6-BA89-2A5FE905525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5B2EEE8-5108-4B4E-AAB2-D45965B7E99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A4270DC-E25C-4517-9376-A9003158B33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C6FE891-EA45-4EA1-B467-CA211C52AB0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1DCAA08-3862-4913-AAC8-B20D9F017A5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17055160140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249023" y="2622666"/>
            <a:ext cx="7693954" cy="929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950" b="1">
                <a:solidFill>
                  <a:schemeClr val="accent3">
                    <a:alpha val="100000"/>
                  </a:schemeClr>
                </a:solidFill>
                <a:latin typeface="Microsoft Yahei"/>
                <a:ea typeface="Microsoft Yahei"/>
                <a:cs typeface="Microsoft Yahei"/>
              </a:rPr>
              <a:t>心律失常发生机理培训护理课件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cxnSp>
        <p:nvCxnSpPr>
          <p:cNvPr id="3" name="Connector 3"/>
          <p:cNvCxnSpPr/>
          <p:nvPr/>
        </p:nvCxnSpPr>
        <p:spPr>
          <a:xfrm>
            <a:off x="4764564" y="833217"/>
            <a:ext cx="5248275" cy="0"/>
          </a:xfrm>
          <a:prstGeom prst="line">
            <a:avLst/>
          </a:prstGeom>
          <a:ln w="6350">
            <a:solidFill>
              <a:schemeClr val="accent3"/>
            </a:solidFill>
            <a:prstDash val="solid"/>
          </a:ln>
        </p:spPr>
        <p:style>
          <a:lnRef idx="0">
            <a:schemeClr val="accent3"/>
          </a:lnRef>
          <a:fillRef idx="1">
            <a:schemeClr val="accent3"/>
          </a:fillRef>
          <a:effectRef idx="0">
            <a:schemeClr val="accent3"/>
          </a:effectRef>
          <a:fontRef idx="minor">
            <a:schemeClr val="lt1"/>
          </a:fontRef>
        </p:style>
      </p:cxnSp>
      <p:sp>
        <p:nvSpPr>
          <p:cNvPr id="4" name="AutoShape 4"/>
          <p:cNvSpPr/>
          <p:nvPr/>
        </p:nvSpPr>
        <p:spPr>
          <a:xfrm>
            <a:off x="887096" y="833217"/>
            <a:ext cx="1851660" cy="7683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5700" b="1">
                <a:solidFill>
                  <a:schemeClr val="accent3">
                    <a:alpha val="100000"/>
                  </a:schemeClr>
                </a:solidFill>
                <a:latin typeface="微软雅黑"/>
                <a:ea typeface="微软雅黑"/>
                <a:cs typeface="微软雅黑"/>
              </a:rPr>
              <a:t>目录</a:t>
            </a:r>
            <a:endParaRPr lang="en-US" sz="1100"/>
          </a:p>
        </p:txBody>
      </p:sp>
      <p:sp>
        <p:nvSpPr>
          <p:cNvPr id="5" name="AutoShape 5"/>
          <p:cNvSpPr/>
          <p:nvPr/>
        </p:nvSpPr>
        <p:spPr>
          <a:xfrm>
            <a:off x="887095" y="1677767"/>
            <a:ext cx="1851660" cy="36830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800">
                <a:solidFill>
                  <a:schemeClr val="accent3">
                    <a:alpha val="58999"/>
                  </a:schemeClr>
                </a:solidFill>
                <a:latin typeface="Arial"/>
                <a:ea typeface="Arial"/>
                <a:cs typeface="Arial"/>
              </a:rPr>
              <a:t>CONTENTS</a:t>
            </a:r>
            <a:endParaRPr lang="en-US" sz="1100"/>
          </a:p>
        </p:txBody>
      </p:sp>
      <p:sp>
        <p:nvSpPr>
          <p:cNvPr id="6" name="AutoShape 6"/>
          <p:cNvSpPr/>
          <p:nvPr/>
        </p:nvSpPr>
        <p:spPr>
          <a:xfrm>
            <a:off x="2897505" y="955137"/>
            <a:ext cx="76200" cy="922655"/>
          </a:xfrm>
          <a:prstGeom prst="rect">
            <a:avLst/>
          </a:prstGeom>
          <a:solidFill>
            <a:schemeClr val="dk1">
              <a:lumMod val="75000"/>
              <a:lumOff val="2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2933375" y="964933"/>
            <a:ext cx="13178" cy="922438"/>
          </a:xfrm>
          <a:prstGeom prst="line">
            <a:avLst/>
          </a:prstGeom>
          <a:ln w="76200">
            <a:solidFill>
              <a:schemeClr val="accent3">
                <a:lumMod val="75000"/>
              </a:schemeClr>
            </a:solidFill>
            <a:prstDash val="solid"/>
          </a:ln>
        </p:spPr>
        <p:style>
          <a:lnRef idx="0">
            <a:schemeClr val="accent3"/>
          </a:lnRef>
          <a:fillRef idx="1">
            <a:schemeClr val="accent3"/>
          </a:fillRef>
          <a:effectRef idx="0">
            <a:schemeClr val="accent3"/>
          </a:effectRef>
          <a:fontRef idx="minor">
            <a:schemeClr val="lt1"/>
          </a:fontRef>
        </p:style>
      </p:cxnSp>
      <p:sp>
        <p:nvSpPr>
          <p:cNvPr id="8" name="TextBox 8"/>
          <p:cNvSpPr txBox="1"/>
          <p:nvPr/>
        </p:nvSpPr>
        <p:spPr>
          <a:xfrm>
            <a:off x="4701326" y="1027968"/>
            <a:ext cx="6840855" cy="49968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心律失常的基本知识</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心律失常的发生机理</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心律失常的护理与治疗</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心律失常的预防和康复</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心律失常的病例分析</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01</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心律失常的基本知识</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心律失常是指心脏电信号的产生、传导或兴奋的异常，导致心脏节律或心率的异常。</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心律失常是一种常见的心血管疾病，其发生与心脏电信号的异常有关。心脏电信号的传导和兴奋过程受到多种因素的影响，包括心肌细胞膜电位、离子通道、心肌细胞间的耦合等。当这些因素出现异常时，心脏的电信号传导和兴奋过程就会受到影响，导致心律失常的发生。</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心律失常的定义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44212" y="1238585"/>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1844212" y="3550787"/>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详细描述</a:t>
            </a:r>
          </a:p>
        </p:txBody>
      </p:sp>
      <p:grpSp>
        <p:nvGrpSpPr>
          <p:cNvPr id="4" name="Group 4"/>
          <p:cNvGrpSpPr/>
          <p:nvPr/>
        </p:nvGrpSpPr>
        <p:grpSpPr>
          <a:xfrm>
            <a:off x="454963" y="93878"/>
            <a:ext cx="10641129" cy="914400"/>
            <a:chOff x="454963" y="93878"/>
            <a:chExt cx="10641129" cy="914400"/>
          </a:xfrm>
        </p:grpSpPr>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心律失常的分类</a:t>
              </a:r>
            </a:p>
          </p:txBody>
        </p:sp>
      </p:grpSp>
      <p:sp>
        <p:nvSpPr>
          <p:cNvPr id="26" name="TextBox 26"/>
          <p:cNvSpPr txBox="1"/>
          <p:nvPr/>
        </p:nvSpPr>
        <p:spPr>
          <a:xfrm>
            <a:off x="1844212" y="3897132"/>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心律失常可以根据其发生机理分为冲动形成异常和冲动传导异常两类。冲动形成异常是指心脏电信号的起始部位出现异常，而冲动传导异常则是指心脏电信号的传导路径出现异常。此外，心律失常还可以根据其发生的部位分为窦性心律失常、房性心律失常、室性心律失常等类型。不同类型的心律失常具有不同的特征和临床表现。</a:t>
            </a:r>
          </a:p>
        </p:txBody>
      </p:sp>
      <p:sp>
        <p:nvSpPr>
          <p:cNvPr id="27" name="TextBox 27"/>
          <p:cNvSpPr txBox="1"/>
          <p:nvPr/>
        </p:nvSpPr>
        <p:spPr>
          <a:xfrm>
            <a:off x="1844212" y="1585278"/>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心律失常可以根据其发生机理、部位和特征进行分类。</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9632" y="2076770"/>
            <a:ext cx="1303226" cy="130322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05045" y="2076770"/>
            <a:ext cx="1347972" cy="134797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a:off x="2099221" y="2318568"/>
            <a:ext cx="3468643" cy="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5" name="TextBox 5"/>
          <p:cNvSpPr txBox="1"/>
          <p:nvPr/>
        </p:nvSpPr>
        <p:spPr>
          <a:xfrm>
            <a:off x="1964092"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心律失常的症状和体征因个体差异而异，但常见的症状包括心悸、胸闷、头晕等。</a:t>
            </a:r>
          </a:p>
        </p:txBody>
      </p:sp>
      <p:cxnSp>
        <p:nvCxnSpPr>
          <p:cNvPr id="6" name="Connector 6"/>
          <p:cNvCxnSpPr/>
          <p:nvPr/>
        </p:nvCxnSpPr>
        <p:spPr>
          <a:xfrm>
            <a:off x="6516784" y="2318568"/>
            <a:ext cx="3468643" cy="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7" name="TextBox 7"/>
          <p:cNvSpPr txBox="1"/>
          <p:nvPr/>
        </p:nvSpPr>
        <p:spPr>
          <a:xfrm>
            <a:off x="6381655"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心律失常的症状和体征因个体差异而异，但常见的症状包括心悸、胸闷、头晕等。心悸是心律失常最常见的症状之一，表现为心脏不规则跳动或心跳过快；胸闷则表现为呼吸困难、气短等症状；头晕则表现为乏力、晕厥等症状。此外，心律失常还可能伴随其他症状，如胸痛、乏力等。</a:t>
            </a:r>
          </a:p>
        </p:txBody>
      </p:sp>
      <p:sp>
        <p:nvSpPr>
          <p:cNvPr id="8" name="TextBox 8"/>
          <p:cNvSpPr txBox="1"/>
          <p:nvPr/>
        </p:nvSpPr>
        <p:spPr>
          <a:xfrm>
            <a:off x="1964092"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总结词</a:t>
            </a:r>
          </a:p>
        </p:txBody>
      </p:sp>
      <p:sp>
        <p:nvSpPr>
          <p:cNvPr id="9" name="TextBox 9"/>
          <p:cNvSpPr txBox="1"/>
          <p:nvPr/>
        </p:nvSpPr>
        <p:spPr>
          <a:xfrm>
            <a:off x="6381655"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详细描述</a:t>
            </a:r>
          </a:p>
        </p:txBody>
      </p:sp>
      <p:sp>
        <p:nvSpPr>
          <p:cNvPr id="10" name="Freeform 10"/>
          <p:cNvSpPr/>
          <p:nvPr/>
        </p:nvSpPr>
        <p:spPr>
          <a:xfrm>
            <a:off x="10761443" y="2433168"/>
            <a:ext cx="635177" cy="635177"/>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794451" y="2401589"/>
            <a:ext cx="653588" cy="65358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心律失常的症状和体征</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02</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心律失常的发生机理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t="16626" b="16626"/>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心肌细胞的电兴奋与机械收缩的偶联</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心肌细胞的电兴奋通过兴奋-收缩耦联机制转化为机械收缩，推动血液流动。</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心肌细胞的电兴奋性</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心肌细胞在受到刺激时，能够迅速发生反应并传导兴奋，这是心脏能够跳动和泵血的基础。</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心肌细胞的电传导性</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心肌细胞之间的电兴奋可以通过缝隙连接进行传导，从而驱动心脏的收缩和泵血。</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心脏电生理基础</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916305" y="3823335"/>
            <a:ext cx="0" cy="864235"/>
          </a:xfrm>
          <a:prstGeom prst="line">
            <a:avLst/>
          </a:prstGeom>
          <a:ln w="2540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3" name="Connector 3"/>
          <p:cNvCxnSpPr/>
          <p:nvPr/>
        </p:nvCxnSpPr>
        <p:spPr>
          <a:xfrm flipH="1" flipV="1">
            <a:off x="3601085" y="2314575"/>
            <a:ext cx="0" cy="1369695"/>
          </a:xfrm>
          <a:prstGeom prst="line">
            <a:avLst/>
          </a:prstGeom>
          <a:ln w="25400">
            <a:solidFill>
              <a:schemeClr val="accent2"/>
            </a:solidFill>
            <a:prstDash val="dash"/>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8928735" y="2314575"/>
            <a:ext cx="0" cy="1369695"/>
          </a:xfrm>
          <a:prstGeom prst="line">
            <a:avLst/>
          </a:prstGeom>
          <a:ln w="25400">
            <a:solidFill>
              <a:schemeClr val="accent4"/>
            </a:solidFill>
            <a:prstDash val="dash"/>
          </a:ln>
        </p:spPr>
        <p:style>
          <a:lnRef idx="0">
            <a:schemeClr val="accent4"/>
          </a:lnRef>
          <a:fillRef idx="1">
            <a:schemeClr val="accent4"/>
          </a:fillRef>
          <a:effectRef idx="0">
            <a:schemeClr val="accent4"/>
          </a:effectRef>
          <a:fontRef idx="minor">
            <a:schemeClr val="lt1"/>
          </a:fontRef>
        </p:style>
      </p:cxnSp>
      <p:cxnSp>
        <p:nvCxnSpPr>
          <p:cNvPr id="5" name="Connector 5"/>
          <p:cNvCxnSpPr/>
          <p:nvPr/>
        </p:nvCxnSpPr>
        <p:spPr>
          <a:xfrm flipH="1">
            <a:off x="6288405" y="3823335"/>
            <a:ext cx="0" cy="864235"/>
          </a:xfrm>
          <a:prstGeom prst="line">
            <a:avLst/>
          </a:prstGeom>
          <a:ln w="25400">
            <a:solidFill>
              <a:schemeClr val="accent3"/>
            </a:solidFill>
            <a:prstDash val="dash"/>
          </a:ln>
        </p:spPr>
        <p:style>
          <a:lnRef idx="0">
            <a:schemeClr val="accent3"/>
          </a:lnRef>
          <a:fillRef idx="1">
            <a:schemeClr val="accent3"/>
          </a:fillRef>
          <a:effectRef idx="0">
            <a:schemeClr val="accent3"/>
          </a:effectRef>
          <a:fontRef idx="minor">
            <a:schemeClr val="lt1"/>
          </a:fontRef>
        </p:style>
      </p:cxnSp>
      <p:sp>
        <p:nvSpPr>
          <p:cNvPr id="6" name="AutoShape 6"/>
          <p:cNvSpPr/>
          <p:nvPr/>
        </p:nvSpPr>
        <p:spPr>
          <a:xfrm>
            <a:off x="805180" y="4687570"/>
            <a:ext cx="222250" cy="222250"/>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17855" y="3538586"/>
            <a:ext cx="2908375" cy="577215"/>
          </a:xfrm>
          <a:custGeom>
            <a:rect l="l" t="t" r="r" b="b"/>
            <a:pathLst>
              <a:path w="2908375" h="577215">
                <a:moveTo>
                  <a:pt x="2620395" y="0"/>
                </a:moveTo>
                <a:lnTo>
                  <a:pt x="2908375" y="287973"/>
                </a:lnTo>
                <a:lnTo>
                  <a:pt x="2620395" y="575945"/>
                </a:lnTo>
                <a:lnTo>
                  <a:pt x="2620078" y="575628"/>
                </a:lnTo>
                <a:lnTo>
                  <a:pt x="2620078" y="577215"/>
                </a:lnTo>
                <a:lnTo>
                  <a:pt x="298458" y="577215"/>
                </a:lnTo>
                <a:lnTo>
                  <a:pt x="298458" y="576580"/>
                </a:lnTo>
                <a:lnTo>
                  <a:pt x="0" y="576580"/>
                </a:lnTo>
                <a:lnTo>
                  <a:pt x="288050" y="288608"/>
                </a:lnTo>
                <a:lnTo>
                  <a:pt x="0" y="635"/>
                </a:lnTo>
                <a:lnTo>
                  <a:pt x="344814" y="635"/>
                </a:lnTo>
                <a:lnTo>
                  <a:pt x="344814" y="1270"/>
                </a:lnTo>
                <a:lnTo>
                  <a:pt x="2619125" y="127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67114" y="3597006"/>
            <a:ext cx="1762170"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01</a:t>
            </a:r>
            <a:endParaRPr lang="en-US" sz="1100"/>
          </a:p>
        </p:txBody>
      </p:sp>
      <p:sp>
        <p:nvSpPr>
          <p:cNvPr id="9" name="Freeform 9"/>
          <p:cNvSpPr/>
          <p:nvPr/>
        </p:nvSpPr>
        <p:spPr>
          <a:xfrm>
            <a:off x="3302709" y="3538586"/>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2" y="288608"/>
                </a:lnTo>
                <a:lnTo>
                  <a:pt x="0" y="635"/>
                </a:lnTo>
                <a:lnTo>
                  <a:pt x="344805" y="635"/>
                </a:lnTo>
                <a:lnTo>
                  <a:pt x="344805" y="1270"/>
                </a:lnTo>
                <a:lnTo>
                  <a:pt x="2619058" y="127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651960" y="3596371"/>
            <a:ext cx="1762125"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02</a:t>
            </a:r>
            <a:endParaRPr lang="en-US" sz="1100"/>
          </a:p>
        </p:txBody>
      </p:sp>
      <p:sp>
        <p:nvSpPr>
          <p:cNvPr id="11" name="Freeform 11"/>
          <p:cNvSpPr/>
          <p:nvPr/>
        </p:nvSpPr>
        <p:spPr>
          <a:xfrm>
            <a:off x="5987489" y="3538586"/>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2" y="288608"/>
                </a:lnTo>
                <a:lnTo>
                  <a:pt x="0" y="635"/>
                </a:lnTo>
                <a:lnTo>
                  <a:pt x="344805" y="635"/>
                </a:lnTo>
                <a:lnTo>
                  <a:pt x="344805" y="1270"/>
                </a:lnTo>
                <a:lnTo>
                  <a:pt x="2619058" y="127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336740" y="3596371"/>
            <a:ext cx="1762125"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03</a:t>
            </a:r>
            <a:endParaRPr lang="en-US" sz="1100"/>
          </a:p>
        </p:txBody>
      </p:sp>
      <p:sp>
        <p:nvSpPr>
          <p:cNvPr id="13" name="Freeform 13"/>
          <p:cNvSpPr/>
          <p:nvPr/>
        </p:nvSpPr>
        <p:spPr>
          <a:xfrm>
            <a:off x="8672269" y="3537951"/>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3" y="288608"/>
                </a:lnTo>
                <a:lnTo>
                  <a:pt x="0" y="635"/>
                </a:lnTo>
                <a:lnTo>
                  <a:pt x="344805" y="635"/>
                </a:lnTo>
                <a:lnTo>
                  <a:pt x="344805" y="1270"/>
                </a:lnTo>
                <a:lnTo>
                  <a:pt x="2619058" y="1270"/>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21520" y="3595736"/>
            <a:ext cx="1762125"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04</a:t>
            </a:r>
            <a:endParaRPr lang="en-US" sz="1100"/>
          </a:p>
        </p:txBody>
      </p:sp>
      <p:sp>
        <p:nvSpPr>
          <p:cNvPr id="15" name="AutoShape 15"/>
          <p:cNvSpPr/>
          <p:nvPr/>
        </p:nvSpPr>
        <p:spPr>
          <a:xfrm rot="10800000">
            <a:off x="3489960" y="2092325"/>
            <a:ext cx="222250" cy="222250"/>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rot="10800000">
            <a:off x="8817610" y="2092325"/>
            <a:ext cx="222250" cy="222250"/>
          </a:xfrm>
          <a:prstGeom prst="diamond">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177280" y="4687570"/>
            <a:ext cx="222250" cy="222250"/>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1098102" y="4213433"/>
            <a:ext cx="184785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窦房结</a:t>
            </a:r>
          </a:p>
        </p:txBody>
      </p:sp>
      <p:sp>
        <p:nvSpPr>
          <p:cNvPr id="19" name="TextBox 19"/>
          <p:cNvSpPr txBox="1"/>
          <p:nvPr/>
        </p:nvSpPr>
        <p:spPr>
          <a:xfrm>
            <a:off x="3808730" y="1625600"/>
            <a:ext cx="208597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心房传导束</a:t>
            </a:r>
          </a:p>
        </p:txBody>
      </p:sp>
      <p:sp>
        <p:nvSpPr>
          <p:cNvPr id="20" name="TextBox 20"/>
          <p:cNvSpPr txBox="1"/>
          <p:nvPr/>
        </p:nvSpPr>
        <p:spPr>
          <a:xfrm>
            <a:off x="6398651" y="4213433"/>
            <a:ext cx="208597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房室结</a:t>
            </a:r>
          </a:p>
        </p:txBody>
      </p:sp>
      <p:sp>
        <p:nvSpPr>
          <p:cNvPr id="21" name="TextBox 21"/>
          <p:cNvSpPr txBox="1"/>
          <p:nvPr/>
        </p:nvSpPr>
        <p:spPr>
          <a:xfrm>
            <a:off x="9083432" y="1625600"/>
            <a:ext cx="208597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5">
                    <a:alpha val="100000"/>
                  </a:schemeClr>
                </a:solidFill>
                <a:latin typeface="Microsoft Yahei"/>
                <a:ea typeface="Microsoft Yahei"/>
                <a:cs typeface="Microsoft Yahei"/>
              </a:rPr>
              <a:t>左右束支</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心脏传导系统的结构和功能</a:t>
              </a:r>
            </a:p>
          </p:txBody>
        </p:sp>
      </p:grpSp>
      <p:sp>
        <p:nvSpPr>
          <p:cNvPr id="44" name="TextBox 44"/>
          <p:cNvSpPr txBox="1"/>
          <p:nvPr/>
        </p:nvSpPr>
        <p:spPr>
          <a:xfrm>
            <a:off x="1092835" y="4551961"/>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窦房结是心脏的起搏点，能够自动产生电兴奋并传导至心房和心室，引起心脏的收缩和泵血。</a:t>
            </a:r>
          </a:p>
        </p:txBody>
      </p:sp>
      <p:sp>
        <p:nvSpPr>
          <p:cNvPr id="45" name="TextBox 45"/>
          <p:cNvSpPr txBox="1"/>
          <p:nvPr/>
        </p:nvSpPr>
        <p:spPr>
          <a:xfrm>
            <a:off x="3808730" y="1992540"/>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心房传导束负责将窦房结产生的电兴奋传导至心室。</a:t>
            </a:r>
          </a:p>
        </p:txBody>
      </p:sp>
      <p:sp>
        <p:nvSpPr>
          <p:cNvPr id="46" name="TextBox 46"/>
          <p:cNvSpPr txBox="1"/>
          <p:nvPr/>
        </p:nvSpPr>
        <p:spPr>
          <a:xfrm>
            <a:off x="9138115" y="1992540"/>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左右束支是心室内最粗大的神经纤维，负责将房室结产生的电兴奋传递至心室肌，引起心室的收缩和泵血。</a:t>
            </a:r>
          </a:p>
        </p:txBody>
      </p:sp>
      <p:sp>
        <p:nvSpPr>
          <p:cNvPr id="47" name="TextBox 47"/>
          <p:cNvSpPr txBox="1"/>
          <p:nvPr/>
        </p:nvSpPr>
        <p:spPr>
          <a:xfrm>
            <a:off x="6430720" y="4551961"/>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房室结位于心房和心室之间，能够将心房的电兴奋传递至心室，并控制电兴奋在心房和心室之间的传导速度。</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心肌细胞的电兴奋异常</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心肌细胞的电兴奋异常可以导致心律失常的发生，例如心肌缺血、心肌炎等。</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心脏传导系统的功能障碍</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心脏传导系统的功能障碍可以导致心律失常的发生，例如窦房结变性与纤维化、房室结纤维化等。</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自主神经系统的调节失衡</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自主神经系统的调节失衡可以影响心脏的电兴奋和传导，从而引起心律失常的发生。例如，交感神经的过度兴奋可以加速心脏的电兴奋传导，而副交感神经的兴奋则可以减缓心脏的电兴奋传导。</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心律失常的病理生理机制</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https://d.book118.com/317055160140006032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59</Paragraphs>
  <Slides>11</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11</vt:i4>
      </vt:variant>
    </vt:vector>
  </HeadingPairs>
  <TitlesOfParts>
    <vt:vector baseType="lpstr" size="16">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2024-09-05T18:23:04.193</cp:lastPrinted>
  <dcterms:created xsi:type="dcterms:W3CDTF">2024-09-05T10:23:04Z</dcterms:created>
  <dcterms:modified xsi:type="dcterms:W3CDTF">2024-09-05T10:23:06Z</dcterms:modified>
</cp:coreProperties>
</file>