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49942-7235-46C7-BCBC-606CB622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8F243-729F-4385-BC16-158E43452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961C7-7E75-4791-9AEE-12355E3A8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933F8-C9EE-475F-929A-912D45BC5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6393F5-9A30-46FC-AA23-7E2F0467B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9FFA85-F579-48FC-8DAB-120C0264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B470F8-1E79-4101-B41F-34213C1CA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C5728-5C5A-4EC6-B8D2-BE23B2ABE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F734E-D36B-487B-BA1A-0F7EC130B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65846-B36F-4CFE-B015-6415D423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D0617-01E3-49C6-92C6-EE1CD25A6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10/25/2023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56004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7294208" y="3656743"/>
            <a:ext cx="2230792" cy="1701070"/>
          </a:xfrm>
          <a:prstGeom prst="rtTriangle">
            <a:avLst/>
          </a:prstGeom>
          <a:solidFill>
            <a:schemeClr val="accent2">
              <a:alpha val="2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181855" y="3335242"/>
            <a:ext cx="4506515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177682" y="3815971"/>
            <a:ext cx="2510687" cy="4857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7" name="AutoShape 7"/>
          <p:cNvSpPr/>
          <p:nvPr/>
        </p:nvSpPr>
        <p:spPr>
          <a:xfrm>
            <a:off x="-6290" y="1359846"/>
            <a:ext cx="4156409" cy="3997967"/>
          </a:xfrm>
          <a:prstGeom prst="rtTriangle">
            <a:avLst/>
          </a:prstGeom>
          <a:solidFill>
            <a:schemeClr val="accent1"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V="1">
            <a:off x="-6290" y="0"/>
            <a:ext cx="6327667" cy="4841975"/>
          </a:xfrm>
          <a:prstGeom prst="rtTriangle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1669" y="945356"/>
            <a:ext cx="7886700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《医务人员职业暴露与防护》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09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2762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医务人员职业暴露概述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医务人员职业暴露的防护措施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医务人员职业暴露的预防措施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医务人员职业暴露的应对策略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医务人员职业暴露的案例分析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477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医务人员职业暴露概述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7375" r="17375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医务人员职业暴露是指在从事医疗护理、科学实验、疾病预防控制等职业活动中，接触有毒、有害物质或传染病病原体，从而可能对身体健康造成危害。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根据暴露的物质和环境不同，医务人员职业暴露可分为物理性职业暴露、化学性职业暴露、生物性职业暴露和放射性职业暴露等。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10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定义与类型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医务人员职业暴露的风险主要来自于工作场所中存在的病原体、化学药品、辐射等有害物质，以及工作过程中可能遭受的物理伤害。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长期暴露在高风险环境下，医务人员可能会出现身体不适、慢性疾病甚至死亡等危害。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风险与危害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8750" r="1875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2844" r="22844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医务人员职业暴露的原因主要包括工作环境差、防护措施不足、操作不规范、缺乏自我保护意识等。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医务人员职业暴露的机制主要包括直接接触传播、空气传播、水或食物传播等。其中，直接接触传播是最常见的传播方式，如接触病人的血液、体液等。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原因与机制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477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医务人员职业暴露的防护措施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92" r="16792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18449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63180" y="1032724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建立健全防护制度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46974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8192" y="2384023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0199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86744" y="3716272"/>
            <a:ext cx="867989" cy="1257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118449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制定明确的职业暴露防护管理制度，包括职业暴露的预防、应急处理、后续跟进等方面的规定。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2449330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确保医院内各科室、部门积极配合并参与职业暴露防护工作的开展。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380199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定期对职业暴露防护管理制度进行评估和更新，以适应新的环境和需求。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-378398" y="1237779"/>
            <a:ext cx="3574963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27606" y="4102707"/>
            <a:ext cx="76495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92173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对新员工进行职业暴露防护的岗前培训，确保他们了解并遵守相关规定。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提高个人防护意识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848549" y="1552560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745759" y="1421548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为医务人员提供系统的职业暴露防护知识培训，包括防护用品的使用、医疗废弃物的处理等。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3848549" y="2832396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762500" y="2751433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增强医务人员的自我保护意识，避免在工作中出现不必要的暴露。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0" y="1172114"/>
            <a:ext cx="3479031" cy="3479031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5333841" y="1291359"/>
            <a:ext cx="3264169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根据工作需要，为医务人员提供合适的防护用品，如手套、口罩、防护服等。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961779" y="1172114"/>
            <a:ext cx="1007533" cy="3479031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  <a:effectLst>
            <a:outerShdw blurRad="257175" dist="152400" dir="2700000">
              <a:schemeClr val="accent2">
                <a:lumMod val="50000"/>
                <a:alpha val="9000"/>
              </a:schemeClr>
            </a:outerShdw>
          </a:effectLst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333841" y="2503990"/>
            <a:ext cx="3264169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指导医务人员正确使用防护用品，包括使用前后的手部清洁、更换防护用品的频率等。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33841" y="3746473"/>
            <a:ext cx="3264169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确保防护用品的质量和有效性，及时更新损坏或过期的防护用品。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257425" y="1544507"/>
            <a:ext cx="416243" cy="340043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311717" y="2772728"/>
            <a:ext cx="298132" cy="29813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01240" y="3952443"/>
            <a:ext cx="309563" cy="30003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13" name="AutoShape 13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952245" y="150924"/>
            <a:ext cx="781527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合理使用防护用品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5" name="AutoShape 5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TextBox 25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加强医院感染控制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21180" y="2525473"/>
            <a:ext cx="368299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对医院内的感染风险进行定期评估，及时发现并解决潜在的风险源。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5729" y="3876898"/>
            <a:ext cx="341844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推行标准预防措施，确保医务人员在接触患者和操作过程中得到充分的保护。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412414" y="1008155"/>
            <a:ext cx="3772285" cy="3772285"/>
          </a:xfrm>
          <a:prstGeom prst="ellipse">
            <a:avLst/>
          </a:prstGeom>
        </p:spPr>
      </p:pic>
      <p:grpSp>
        <p:nvGrpSpPr>
          <p:cNvPr id="29" name="Group 29"/>
          <p:cNvGrpSpPr/>
          <p:nvPr/>
        </p:nvGrpSpPr>
        <p:grpSpPr>
          <a:xfrm>
            <a:off x="4215864" y="3839130"/>
            <a:ext cx="852716" cy="852716"/>
            <a:chOff x="4215864" y="3839130"/>
            <a:chExt cx="852716" cy="852716"/>
          </a:xfrm>
        </p:grpSpPr>
        <p:sp>
          <p:nvSpPr>
            <p:cNvPr id="30" name="AutoShape 30"/>
            <p:cNvSpPr/>
            <p:nvPr/>
          </p:nvSpPr>
          <p:spPr>
            <a:xfrm>
              <a:off x="4215864" y="3839130"/>
              <a:ext cx="852716" cy="8527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327685" y="4027151"/>
              <a:ext cx="476674" cy="476674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4215864" y="2468988"/>
            <a:ext cx="852716" cy="8527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215864" y="1155332"/>
            <a:ext cx="852716" cy="8527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97302" y="2650426"/>
            <a:ext cx="489840" cy="48984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8200" y="1367668"/>
            <a:ext cx="428044" cy="42804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21180" y="1174049"/>
            <a:ext cx="368299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建立医院感染控制小组，负责监督和指导各科室的感染控制工作。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477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医务人员职业暴露的预防措施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5654" y="1120993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940923" y="1226262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084924" y="1619533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442804" y="953528"/>
            <a:ext cx="5383822" cy="5619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增强防护意识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42804" y="1382153"/>
            <a:ext cx="5383822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通过教育和培训，提高医务人员对职业暴露风险的认知和意识，使其了解防护措施的重要性和具体操作方法。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426256" y="1916924"/>
            <a:ext cx="3024183" cy="302418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269179" y="2074002"/>
            <a:ext cx="2710028" cy="2710028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强化安全教育及培训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835654" y="2464997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2940923" y="2570266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>
            <a:off x="3084924" y="2963536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TextBox 35"/>
          <p:cNvSpPr txBox="1"/>
          <p:nvPr/>
        </p:nvSpPr>
        <p:spPr>
          <a:xfrm>
            <a:off x="3442804" y="2297532"/>
            <a:ext cx="5383822" cy="5619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掌握防护技能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42804" y="2726157"/>
            <a:ext cx="5383822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培训医务人员掌握正确的防护技能和应急处理能力，确保其在面对职业暴露时能够及时采取有效的防护措施。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2835654" y="3809001"/>
            <a:ext cx="498540" cy="498540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2940923" y="3914270"/>
            <a:ext cx="288002" cy="288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>
            <a:off x="3084924" y="4307540"/>
            <a:ext cx="0" cy="68167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0" name="TextBox 40"/>
          <p:cNvSpPr txBox="1"/>
          <p:nvPr/>
        </p:nvSpPr>
        <p:spPr>
          <a:xfrm>
            <a:off x="3442804" y="3641536"/>
            <a:ext cx="5383822" cy="5619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强调标准预防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442804" y="4070161"/>
            <a:ext cx="5383822" cy="6858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强调医务人员遵守标准预防措施，如正确使用防护用品、遵循手卫生规范等，以降低职业暴露风险。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4875" r="24875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制定操作规范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18922" y="1321964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针对医务人员职业暴露的各个环节，制定详细的操作规范和流程，确保操作行为的标准化和安全性。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规范操作流程和行为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遵循操作规程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775497" y="2680393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培训医务人员熟练掌握操作规程，并强调在操作过程中严格遵守规程，避免因操作不当导致的职业暴露。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严把质量关</a:t>
            </a:r>
          </a:p>
        </p:txBody>
      </p:sp>
      <p:sp>
        <p:nvSpPr>
          <p:cNvPr id="40" name="AutoShape 40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462158" y="4038822"/>
            <a:ext cx="4784560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对医疗操作过程进行严格的质量控制，及时发现和纠正不规范的操作行为，确保操作的规范性和安全性。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5" name="AutoShape 5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TextBox 25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建立健康监测与报告制度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355439" y="1226199"/>
            <a:ext cx="3296288" cy="3296288"/>
          </a:xfrm>
          <a:prstGeom prst="ellipse">
            <a:avLst/>
          </a:prstGeom>
        </p:spPr>
      </p:pic>
      <p:grpSp>
        <p:nvGrpSpPr>
          <p:cNvPr id="27" name="Group 27"/>
          <p:cNvGrpSpPr/>
          <p:nvPr/>
        </p:nvGrpSpPr>
        <p:grpSpPr>
          <a:xfrm>
            <a:off x="4033697" y="1011588"/>
            <a:ext cx="4894440" cy="1147020"/>
            <a:chOff x="4033697" y="1011588"/>
            <a:chExt cx="4894440" cy="1147020"/>
          </a:xfrm>
        </p:grpSpPr>
        <p:sp>
          <p:nvSpPr>
            <p:cNvPr id="28" name="AutoShape 28"/>
            <p:cNvSpPr/>
            <p:nvPr/>
          </p:nvSpPr>
          <p:spPr>
            <a:xfrm>
              <a:off x="4163121" y="1011588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4400711" y="1112782"/>
              <a:ext cx="2386908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定期健康检查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4400711" y="1492740"/>
              <a:ext cx="435005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建立定期健康检查制度，及时发现和处理医务人员职业暴露后的健康问题。</a:t>
              </a: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033697" y="1011588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033697" y="2300833"/>
            <a:ext cx="4894440" cy="1147020"/>
            <a:chOff x="4033697" y="2300833"/>
            <a:chExt cx="4894440" cy="1147020"/>
          </a:xfrm>
        </p:grpSpPr>
        <p:sp>
          <p:nvSpPr>
            <p:cNvPr id="33" name="AutoShape 33"/>
            <p:cNvSpPr/>
            <p:nvPr/>
          </p:nvSpPr>
          <p:spPr>
            <a:xfrm>
              <a:off x="4163121" y="2300833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4400711" y="2402027"/>
              <a:ext cx="2386908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完善报告制度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4400711" y="2781985"/>
              <a:ext cx="435005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建立职业暴露报告制度，鼓励医务人员及时上报职业暴露事件，以便及时采取干预措施。</a:t>
              </a:r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033697" y="2300833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4033697" y="3590078"/>
            <a:ext cx="4894440" cy="1147020"/>
            <a:chOff x="4033697" y="3590078"/>
            <a:chExt cx="4894440" cy="1147020"/>
          </a:xfrm>
        </p:grpSpPr>
        <p:sp>
          <p:nvSpPr>
            <p:cNvPr id="38" name="AutoShape 38"/>
            <p:cNvSpPr/>
            <p:nvPr/>
          </p:nvSpPr>
          <p:spPr>
            <a:xfrm>
              <a:off x="4163121" y="3590078"/>
              <a:ext cx="4765016" cy="114702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4400711" y="3691272"/>
              <a:ext cx="2386908" cy="310455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375"/>
                </a:spcBef>
              </a:pPr>
              <a:r>
                <a:rPr lang="en-US" sz="1800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监测分析与改进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4400711" y="4071231"/>
              <a:ext cx="435005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对职业暴露事件进行监测和分析，找出原因和薄弱环节，不断改进和优化预防措施。</a:t>
              </a:r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033697" y="3590078"/>
              <a:ext cx="129424" cy="11470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https://d.book118.com/317056004032006032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2024-09-04T21:40:37.617</cp:lastPrinted>
  <dcterms:created xsi:type="dcterms:W3CDTF">2024-09-04T13:40:37Z</dcterms:created>
  <dcterms:modified xsi:type="dcterms:W3CDTF">2024-09-04T13:40:39Z</dcterms:modified>
</cp:coreProperties>
</file>