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MOBKCH+MS-UIGothic"/>
      <p:regular r:id="rId17"/>
    </p:embeddedFont>
    <p:embeddedFont>
      <p:font typeface="BONDRC+KNJPDT+ArialMT"/>
      <p:regular r:id="rId18"/>
    </p:embeddedFont>
    <p:embeddedFont>
      <p:font typeface="HUBPHQ+DRLWAG+MicrosoftYaHei-Bold"/>
      <p:regular r:id="rId19"/>
    </p:embeddedFont>
    <p:embeddedFont>
      <p:font typeface="VBIPCC+FETTHG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F5FAD-BCB5-490B-B001-359DB2E0F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DDA30-42B7-482E-B1A5-56CD5D95C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CC756-3D3E-4A95-9430-83C44F7B7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163F9-B9E8-44C9-9553-5A216DBB0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4B8257-E77F-4639-ADC8-DB5454B5C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1FDE3-A94F-4F97-A508-D26014455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9EB895-D35D-462D-8B5D-A29E2BA4D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FC67B-E90F-4A1B-A629-B216C81DF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86882-CBEE-48C1-A550-62762EBB3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7D665-D7AE-4154-A881-FFB79AF71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62317-70B0-4AF0-9772-9C87FC92E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661411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29050" y="1340552"/>
            <a:ext cx="5400675" cy="2026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辊压</a:t>
            </a:r>
            <a:r>
              <a:rPr sz="4050">
                <a:solidFill>
                  <a:srgbClr val="FFFEFE"/>
                </a:solidFill>
                <a:latin typeface="MOBKCH+MS-UIGothic"/>
                <a:cs typeface="MOBKCH+MS-UIGothic"/>
              </a:rPr>
              <a:t>机生料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终</a:t>
            </a:r>
            <a:r>
              <a:rPr sz="4050">
                <a:solidFill>
                  <a:srgbClr val="FFFEFE"/>
                </a:solidFill>
                <a:latin typeface="MOBKCH+MS-UIGothic"/>
                <a:cs typeface="MOBKCH+MS-UIGothic"/>
              </a:rPr>
              <a:t>粉磨操</a:t>
            </a:r>
          </a:p>
          <a:p>
            <a:pPr marL="1028700" marR="0">
              <a:lnSpc>
                <a:spcPts val="4050"/>
              </a:lnSpc>
              <a:spcBef>
                <a:spcPts val="178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MOBKCH+MS-UIGothic"/>
                <a:cs typeface="MOBKCH+MS-UIGothic"/>
              </a:rPr>
              <a:t>作手册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FFFEFE"/>
                </a:solidFill>
                <a:latin typeface="MOBKCH+MS-UIGothic"/>
                <a:cs typeface="MOBKC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1414" y="717772"/>
            <a:ext cx="2122322" cy="139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EFE"/>
                </a:solidFill>
                <a:latin typeface="MOBKCH+MS-UIGothic"/>
                <a:cs typeface="MOBKCH+MS-UIGothic"/>
              </a:rPr>
              <a:t>目</a:t>
            </a:r>
            <a:r>
              <a:rPr sz="4400" spc="210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FFFEFE"/>
                </a:solidFill>
                <a:latin typeface="SimSun"/>
                <a:cs typeface="SimSun"/>
              </a:rPr>
              <a:t> 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9975" y="2122360"/>
            <a:ext cx="4439861" cy="13800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BONDRC+KNJPDT+ArialMT"/>
                <a:cs typeface="BONDRC+KNJPDT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辊压</a:t>
            </a:r>
            <a:r>
              <a:rPr sz="2400">
                <a:solidFill>
                  <a:srgbClr val="8D3300"/>
                </a:solidFill>
                <a:latin typeface="MOBKCH+MS-UIGothic"/>
                <a:cs typeface="MOBKCH+MS-UIGothic"/>
              </a:rPr>
              <a:t>机生料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终</a:t>
            </a:r>
            <a:r>
              <a:rPr sz="2400">
                <a:solidFill>
                  <a:srgbClr val="8D3300"/>
                </a:solidFill>
                <a:latin typeface="MOBKCH+MS-UIGothic"/>
                <a:cs typeface="MOBKCH+MS-UIGothic"/>
              </a:rPr>
              <a:t>粉磨系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统简</a:t>
            </a:r>
            <a:r>
              <a:rPr sz="2400">
                <a:solidFill>
                  <a:srgbClr val="8D3300"/>
                </a:solidFill>
                <a:latin typeface="MOBKCH+MS-UIGothic"/>
                <a:cs typeface="MOBKCH+MS-UIGothic"/>
              </a:rPr>
              <a:t>介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BONDRC+KNJPDT+ArialMT"/>
                <a:cs typeface="BONDRC+KNJPDT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MOBKCH+MS-UIGothic"/>
                <a:cs typeface="MOBKCH+MS-UIGothic"/>
              </a:rPr>
              <a:t>操作前准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9975" y="33148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BONDRC+KNJPDT+ArialMT"/>
                <a:cs typeface="BONDRC+KNJPDT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MOBKCH+MS-UIGothic"/>
                <a:cs typeface="MOBKCH+MS-UIGothic"/>
              </a:rPr>
              <a:t>操作步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9975" y="3911155"/>
            <a:ext cx="3404818" cy="13801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BONDRC+KNJPDT+ArialMT"/>
                <a:cs typeface="BONDRC+KNJPDT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MOBKCH+MS-UIGothic"/>
                <a:cs typeface="MOBKCH+MS-UIGothic"/>
              </a:rPr>
              <a:t>常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8D3300"/>
                </a:solidFill>
                <a:latin typeface="MOBKCH+MS-UIGothic"/>
                <a:cs typeface="MOBKCH+MS-UIGothic"/>
              </a:rPr>
              <a:t>故障及排除方法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BONDRC+KNJPDT+ArialMT"/>
                <a:cs typeface="BONDRC+KNJPDT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8D3300"/>
                </a:solidFill>
                <a:latin typeface="MOBKCH+MS-UIGothic"/>
                <a:cs typeface="MOBKCH+MS-UIGothic"/>
              </a:rPr>
              <a:t>与保养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630935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辊压</a:t>
            </a:r>
            <a:r>
              <a:rPr sz="3600">
                <a:solidFill>
                  <a:srgbClr val="C76900"/>
                </a:solidFill>
                <a:latin typeface="MOBKCH+MS-UIGothic"/>
                <a:cs typeface="MOBKCH+MS-UIGothic"/>
              </a:rPr>
              <a:t>机生料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终</a:t>
            </a:r>
            <a:r>
              <a:rPr sz="3600">
                <a:solidFill>
                  <a:srgbClr val="C76900"/>
                </a:solidFill>
                <a:latin typeface="MOBKCH+MS-UIGothic"/>
                <a:cs typeface="MOBKCH+MS-UIGothic"/>
              </a:rPr>
              <a:t>粉磨系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统简</a:t>
            </a:r>
            <a:r>
              <a:rPr sz="3600">
                <a:solidFill>
                  <a:srgbClr val="C76900"/>
                </a:solidFill>
                <a:latin typeface="MOBKCH+MS-UIGothic"/>
                <a:cs typeface="MOBKCH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HUBPHQ+DRLWAG+MicrosoftYaHei-Bold"/>
                <a:cs typeface="HUBPHQ+DRLWAG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MOBKCH+MS-UIGothic"/>
                <a:cs typeface="MOBKCH+MS-UIGothic"/>
              </a:rPr>
              <a:t>系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统组</a:t>
            </a:r>
            <a:r>
              <a:rPr sz="3000">
                <a:solidFill>
                  <a:srgbClr val="FF6D1B"/>
                </a:solidFill>
                <a:latin typeface="MOBKCH+MS-UIGothic"/>
                <a:cs typeface="MOBKCH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28765" y="12833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50" spc="25">
                <a:solidFill>
                  <a:srgbClr val="000000"/>
                </a:solidFill>
                <a:latin typeface="MOBKCH+MS-UIGothic"/>
                <a:cs typeface="MOBKCH+MS-UIGothic"/>
              </a:rPr>
              <a:t>料系</a:t>
            </a:r>
            <a:r>
              <a:rPr sz="155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76645" y="1640681"/>
            <a:ext cx="321218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将物料均匀送入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辊压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机，保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证连续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、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43444" y="1915001"/>
            <a:ext cx="9394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定地供料。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40629" y="244347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辊压</a:t>
            </a:r>
            <a:r>
              <a:rPr sz="1550" spc="25">
                <a:solidFill>
                  <a:srgbClr val="000000"/>
                </a:solidFill>
                <a:latin typeface="MOBKCH+MS-UIGothic"/>
                <a:cs typeface="MOBKCH+MS-UIGothic"/>
              </a:rPr>
              <a:t>机主机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12334" y="2802096"/>
            <a:ext cx="327106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由两个相向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转动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的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辊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子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成，通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高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作用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将物料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成密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的料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饼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215755" y="2996179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EFE"/>
                </a:solidFill>
                <a:latin typeface="HUBPHQ+DRLWAG+MicrosoftYaHei-Bold"/>
                <a:cs typeface="HUBPHQ+DRLWAG+MicrosoftYaHei-Bold"/>
              </a:rPr>
              <a:t>01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357879" y="339978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0000"/>
                </a:solidFill>
                <a:latin typeface="MOBKCH+MS-UIGothic"/>
                <a:cs typeface="MOBKCH+MS-UIGothic"/>
              </a:rPr>
              <a:t>卸料装置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924810" y="3827621"/>
            <a:ext cx="257002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将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辊压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后的料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饼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从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辊压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机中排出。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578090" y="3848984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EFE"/>
                </a:solidFill>
                <a:latin typeface="HUBPHQ+DRLWAG+MicrosoftYaHei-Bold"/>
                <a:cs typeface="HUBPHQ+DRLWAG+MicrosoftYaHei-Bold"/>
              </a:rPr>
              <a:t>02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346200" y="461898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50" spc="25">
                <a:solidFill>
                  <a:srgbClr val="000000"/>
                </a:solidFill>
                <a:latin typeface="MOBKCH+MS-UIGothic"/>
                <a:cs typeface="MOBKCH+MS-UIGothic"/>
              </a:rPr>
              <a:t>送</a:t>
            </a: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914390" y="4664959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EFE"/>
                </a:solidFill>
                <a:latin typeface="HUBPHQ+DRLWAG+MicrosoftYaHei-Bold"/>
                <a:cs typeface="HUBPHQ+DRLWAG+MicrosoftYaHei-Bold"/>
              </a:rPr>
              <a:t>03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13130" y="5011896"/>
            <a:ext cx="239476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将料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饼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送至后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的粉磨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200">
                <a:solidFill>
                  <a:srgbClr val="000000"/>
                </a:solidFill>
                <a:latin typeface="MOBKCH+MS-UIGothic"/>
                <a:cs typeface="MOBKCH+MS-UIGothic"/>
              </a:rPr>
              <a:t>中。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214495" y="5484109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EFE"/>
                </a:solidFill>
                <a:latin typeface="HUBPHQ+DRLWAG+MicrosoftYaHei-Bold"/>
                <a:cs typeface="HUBPHQ+DRLWAG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MOBKCH+MS-UIGothic"/>
                <a:cs typeface="MOBKCH+MS-UIGothic"/>
              </a:rPr>
              <a:t>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380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物料通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过给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料系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统进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辊压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机，受到高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作用后被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成密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的料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饼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0020" y="2200002"/>
            <a:ext cx="819951" cy="4007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UBPHQ+DRLWAG+MicrosoftYaHei-Bold"/>
                <a:cs typeface="HUBPHQ+DRLWAG+MicrosoftYaHei-Bold"/>
              </a:rPr>
              <a:t>01</a:t>
            </a:r>
          </a:p>
          <a:p>
            <a:pPr marL="19684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UBPHQ+DRLWAG+MicrosoftYaHei-Bold"/>
                <a:cs typeface="HUBPHQ+DRLWAG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40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UBPHQ+DRLWAG+MicrosoftYaHei-Bold"/>
                <a:cs typeface="HUBPHQ+DRLWAG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9825" y="3746238"/>
            <a:ext cx="49651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饼经过输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送至后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的粉磨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244203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得到所需的粉磨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MOBKCH+MS-UIGothic"/>
                <a:cs typeface="MOBKCH+MS-UIGothic"/>
              </a:rPr>
              <a:t>主要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FF6D1B"/>
                </a:solidFill>
                <a:latin typeface="MOBKCH+MS-UIGothic"/>
                <a:cs typeface="MOBKCH+MS-UIGothic"/>
              </a:rPr>
              <a:t>参数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8795" y="4256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辊压</a:t>
            </a:r>
            <a:r>
              <a:rPr sz="1550" spc="25">
                <a:solidFill>
                  <a:srgbClr val="FF6D1B"/>
                </a:solidFill>
                <a:latin typeface="MOBKCH+MS-UIGothic"/>
                <a:cs typeface="MOBKCH+MS-UIGothic"/>
              </a:rPr>
              <a:t>机型号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443095" y="427862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FF6D1B"/>
                </a:solidFill>
                <a:latin typeface="MOBKCH+MS-UIGothic"/>
                <a:cs typeface="MOBKCH+MS-UIGothic"/>
              </a:rPr>
              <a:t>机功率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6405" y="42786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MOBKCH+MS-UIGothic"/>
                <a:cs typeface="MOBKCH+MS-UIGothic"/>
              </a:rPr>
              <a:t>最大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FF6D1B"/>
                </a:solidFill>
                <a:latin typeface="MOBKCH+MS-UIGothic"/>
                <a:cs typeface="MOBKCH+MS-UIGothic"/>
              </a:rPr>
              <a:t>料粒度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0425" y="42786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产</a:t>
            </a:r>
            <a:r>
              <a:rPr sz="1550">
                <a:solidFill>
                  <a:srgbClr val="FF6D1B"/>
                </a:solidFill>
                <a:latin typeface="MOBKCH+MS-UIGothic"/>
                <a:cs typeface="MOBKCH+MS-UIGothic"/>
              </a:rPr>
              <a:t>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17625" y="4792083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根据不同生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合适的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辊压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机型号。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871595" y="4804783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辊压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格和生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能力确定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机功率。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424929" y="4804783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辊压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机能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够处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理的物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978900" y="4804783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辊压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机的生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能力，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通常以每小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理的物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料量表示。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24929" y="5147683"/>
            <a:ext cx="1555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料粒度的上限。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2971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MOBKCH+MS-UIGothic"/>
                <a:cs typeface="MOBKCH+MS-UIGothic"/>
              </a:rPr>
              <a:t>操作前准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HUBPHQ+DRLWAG+MicrosoftYaHei-Bold"/>
                <a:cs typeface="HUBPHQ+DRLWAG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MOBKCH+MS-UIGothic"/>
                <a:cs typeface="MOBKCH+MS-UIGothic"/>
              </a:rPr>
              <a:t>启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FF6D1B"/>
                </a:solidFill>
                <a:latin typeface="MOBKCH+MS-UIGothic"/>
                <a:cs typeface="MOBKCH+MS-UIGothic"/>
              </a:rPr>
              <a:t>前的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43785" y="1627242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检查设备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各部件是否完好无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设备处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于正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73785" y="182094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HUBPHQ+DRLWAG+MicrosoftYaHei-Bold"/>
                <a:cs typeface="HUBPHQ+DRLWAG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43785" y="1970142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常状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43785" y="3330947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检查润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滑系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是否正常，确保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设备润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滑良好。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0769" y="3550682"/>
            <a:ext cx="1569214" cy="3561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HUBPHQ+DRLWAG+MicrosoftYaHei-Bold"/>
                <a:cs typeface="HUBPHQ+DRLWAG+MicrosoftYaHei-Bold"/>
              </a:rPr>
              <a:t>2</a:t>
            </a:r>
          </a:p>
          <a:p>
            <a:pPr marL="23494" marR="0">
              <a:lnSpc>
                <a:spcPts val="5991"/>
              </a:lnSpc>
              <a:spcBef>
                <a:spcPts val="7438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HUBPHQ+DRLWAG+MicrosoftYaHei-Bold"/>
                <a:cs typeface="HUBPHQ+DRLWAG+MicrosoftYaHei-Bold"/>
              </a:rPr>
              <a:t>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43785" y="5061958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检查电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气系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是否正常，确保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设备电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气安全。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MOBKCH+MS-UIGothic"/>
                <a:cs typeface="MOBKCH+MS-UIGothic"/>
              </a:rPr>
              <a:t>启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FF6D1B"/>
                </a:solidFill>
                <a:latin typeface="MOBKCH+MS-UIGothic"/>
                <a:cs typeface="MOBKCH+MS-UIGothic"/>
              </a:rPr>
              <a:t>前的准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FF6D1B"/>
                </a:solidFill>
                <a:latin typeface="MOBKCH+MS-UIGothic"/>
                <a:cs typeface="MOBKCH+MS-UIGothic"/>
              </a:rPr>
              <a:t>工作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2864" y="210222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确保物料准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充足，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足生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需求。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32864" y="3845933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检查设备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围环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境是否清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运行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32864" y="412025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良好。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32864" y="560170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操作人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熟悉操作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程，具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MOBKCH+MS-UIGothic"/>
                <a:cs typeface="MOBKCH+MS-UIGothic"/>
              </a:rPr>
              <a:t>安全注意事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41819" y="1761863"/>
            <a:ext cx="43079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操作人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穿戴好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用品，确保人身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41819" y="203618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安全。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41819" y="3313802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禁在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运行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修、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等作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确保作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安全。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41819" y="4903843"/>
            <a:ext cx="42343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运行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检查设备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运行状况，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MOBKCH+MS-UIGothic"/>
                <a:cs typeface="MOBKCH+MS-UIGothic"/>
              </a:rPr>
              <a:t>安全运行。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MOBKCH+MS-UIGothic"/>
                <a:cs typeface="MOBKCH+MS-UIGothic"/>
              </a:rPr>
              <a:t>操作步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HUBPHQ+DRLWAG+MicrosoftYaHei-Bold"/>
                <a:cs typeface="HUBPHQ+DRLWAG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MOBKCH+MS-UIGothic"/>
                <a:cs typeface="MOBKCH+MS-UIGothic"/>
              </a:rPr>
              <a:t>开机操作步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10814" y="199707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MOBKCH+MS-UIGothic"/>
                <a:cs typeface="MOBKCH+MS-UIGothic"/>
              </a:rPr>
              <a:t>启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动润</a:t>
            </a:r>
            <a:r>
              <a:rPr sz="1550" spc="25">
                <a:solidFill>
                  <a:srgbClr val="FFFEFE"/>
                </a:solidFill>
                <a:latin typeface="MOBKCH+MS-UIGothic"/>
                <a:cs typeface="MOBKCH+MS-UIGothic"/>
              </a:rPr>
              <a:t>滑系</a:t>
            </a:r>
            <a:r>
              <a:rPr sz="1550">
                <a:solidFill>
                  <a:srgbClr val="FFFEFE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7800" y="1997071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检查设备</a:t>
            </a:r>
            <a:r>
              <a:rPr sz="1550" spc="25">
                <a:solidFill>
                  <a:srgbClr val="FFFEFE"/>
                </a:solidFill>
                <a:latin typeface="MOBKCH+MS-UIGothic"/>
                <a:cs typeface="MOBKCH+MS-UIGothic"/>
              </a:rPr>
              <a:t>周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围环</a:t>
            </a:r>
            <a:r>
              <a:rPr sz="1550">
                <a:solidFill>
                  <a:srgbClr val="FFFEFE"/>
                </a:solidFill>
                <a:latin typeface="MOBKCH+MS-UIGothic"/>
                <a:cs typeface="MOBKCH+MS-UIGothic"/>
              </a:rPr>
              <a:t>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44650" y="2238652"/>
            <a:ext cx="2014983" cy="42878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FFFEFE"/>
                </a:solidFill>
                <a:latin typeface="VBIPCC+FETTHG+MicrosoftYaHei"/>
                <a:cs typeface="VBIPCC+FETTHG+MicrosoftYaHei"/>
              </a:rPr>
              <a:t>A</a:t>
            </a:r>
          </a:p>
          <a:p>
            <a:pPr marL="15875" marR="0">
              <a:lnSpc>
                <a:spcPts val="7502"/>
              </a:lnSpc>
              <a:spcBef>
                <a:spcPts val="7957"/>
              </a:spcBef>
              <a:spcAft>
                <a:spcPct val="0"/>
              </a:spcAft>
            </a:pPr>
            <a:r>
              <a:rPr sz="7200">
                <a:solidFill>
                  <a:srgbClr val="FFFEFE"/>
                </a:solidFill>
                <a:latin typeface="VBIPCC+FETTHG+MicrosoftYaHei"/>
                <a:cs typeface="VBIPCC+FETTHG+MicrosoftYaHei"/>
              </a:rPr>
              <a:t>C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88194" y="2238652"/>
            <a:ext cx="1945332" cy="2324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FFFEFE"/>
                </a:solidFill>
                <a:latin typeface="VBIPCC+FETTHG+MicrosoftYaHei"/>
                <a:cs typeface="VBIPCC+FETTHG+MicrosoftYaHei"/>
              </a:rPr>
              <a:t>B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707004" y="2400141"/>
            <a:ext cx="338744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在开机前，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先启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动润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滑系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统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，确保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辊压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机的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润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滑系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统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运行正常。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23990" y="2400141"/>
            <a:ext cx="309580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开机前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应检查辊压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机周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围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是否有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杂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物，确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保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设备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周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围环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境整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洁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，防止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杂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物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入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辊压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机内部。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710814" y="396747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MOBKCH+MS-UIGothic"/>
                <a:cs typeface="MOBKCH+MS-UIGothic"/>
              </a:rPr>
              <a:t>启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FFFEFE"/>
                </a:solidFill>
                <a:latin typeface="MOBKCH+MS-UIGothic"/>
                <a:cs typeface="MOBKCH+MS-UIGothic"/>
              </a:rPr>
              <a:t>主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电</a:t>
            </a:r>
            <a:r>
              <a:rPr sz="1550">
                <a:solidFill>
                  <a:srgbClr val="FFFEFE"/>
                </a:solidFill>
                <a:latin typeface="MOBKCH+MS-UIGothic"/>
                <a:cs typeface="MOBKCH+MS-UIGothic"/>
              </a:rPr>
              <a:t>机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19875" y="396747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检查</a:t>
            </a:r>
            <a:r>
              <a:rPr sz="1550" spc="25">
                <a:solidFill>
                  <a:srgbClr val="FFFEFE"/>
                </a:solidFill>
                <a:latin typeface="MOBKCH+MS-UIGothic"/>
                <a:cs typeface="MOBKCH+MS-UIGothic"/>
              </a:rPr>
              <a:t>运行状</a:t>
            </a:r>
            <a:r>
              <a:rPr sz="1550">
                <a:solidFill>
                  <a:srgbClr val="FFFEFE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589134" y="4202072"/>
            <a:ext cx="2068115" cy="2324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FFFEFE"/>
                </a:solidFill>
                <a:latin typeface="VBIPCC+FETTHG+MicrosoftYaHei"/>
                <a:cs typeface="VBIPCC+FETTHG+MicrosoftYaHei"/>
              </a:rPr>
              <a:t>D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707004" y="4370546"/>
            <a:ext cx="321218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在确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认润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滑系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统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正常后，可以启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主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电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机，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开始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辊压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机的运行。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523990" y="4370546"/>
            <a:ext cx="327106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在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辊压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机运行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程中，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密切关注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设备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的运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行状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，如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发现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异常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及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时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停机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检查</a:t>
            </a:r>
            <a:r>
              <a:rPr sz="1200">
                <a:solidFill>
                  <a:srgbClr val="FFFEFE"/>
                </a:solidFill>
                <a:latin typeface="MOBKCH+MS-UIGothic"/>
                <a:cs typeface="MOBKC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https://d.book118.com/317066141131006041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SimSun</vt:lpstr>
      <vt:lpstr>MOBKCH+MS-UIGothic</vt:lpstr>
      <vt:lpstr>Times New Roman</vt:lpstr>
      <vt:lpstr>BONDRC+KNJPDT+ArialMT</vt:lpstr>
      <vt:lpstr>HUBPHQ+DRLWAG+MicrosoftYaHei-Bold</vt:lpstr>
      <vt:lpstr>VBIPCC+FETTHG+MicrosoftYaHei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2024-09-14T15:07:57.261</cp:lastPrinted>
  <dcterms:created xsi:type="dcterms:W3CDTF">2024-09-14T07:07:57Z</dcterms:created>
  <dcterms:modified xsi:type="dcterms:W3CDTF">2024-09-14T07:07:58Z</dcterms:modified>
</cp:coreProperties>
</file>