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98400-2B93-4355-BFDD-8C52DB17B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92C87-3918-4CE8-B7CB-533669C4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8FBFA-9866-4576-8840-B60C69174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DEE96-7522-425B-9B5D-E58A3844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BB1FE-807B-4E83-B9F1-0A15E0A4B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64ED0F-6F87-4D3D-965B-9E9B1FD4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B9AAE-92D0-4F61-B22D-E2D0E3DCB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84E5D-CAE1-4380-82BB-F553F9D3D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9414B-0A89-4252-AB36-3BE2714B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C9C27-53A9-45C3-8D7D-3E577868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0035D-481C-42DA-8F3B-123FFABEB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77" r:id="rId2"/>
    <p:sldLayoutId id="2147484178" r:id="rId3"/>
    <p:sldLayoutId id="2147484179" r:id="rId4"/>
    <p:sldLayoutId id="2147484180" r:id="rId5"/>
    <p:sldLayoutId id="2147484181" r:id="rId6"/>
    <p:sldLayoutId id="2147484182" r:id="rId7"/>
    <p:sldLayoutId id="2147484183" r:id="rId8"/>
    <p:sldLayoutId id="2147484184" r:id="rId9"/>
    <p:sldLayoutId id="2147484185" r:id="rId10"/>
    <p:sldLayoutId id="214748418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ags" Target="../tags/tag144.xml" /><Relationship Id="rId26" Type="http://schemas.openxmlformats.org/officeDocument/2006/relationships/tags" Target="../tags/tag145.xml" /><Relationship Id="rId27" Type="http://schemas.openxmlformats.org/officeDocument/2006/relationships/tags" Target="../tags/tag146.xml" /><Relationship Id="rId28" Type="http://schemas.openxmlformats.org/officeDocument/2006/relationships/tags" Target="../tags/tag147.xml" /><Relationship Id="rId29" Type="http://schemas.openxmlformats.org/officeDocument/2006/relationships/tags" Target="../tags/tag148.xml" /><Relationship Id="rId3" Type="http://schemas.openxmlformats.org/officeDocument/2006/relationships/tags" Target="../tags/tag122.xml" /><Relationship Id="rId30" Type="http://schemas.openxmlformats.org/officeDocument/2006/relationships/tags" Target="../tags/tag149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30" Type="http://schemas.openxmlformats.org/officeDocument/2006/relationships/tags" Target="../tags/tag213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12163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2023年结构技术经理年度总结及年后展望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技术能力提升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团队管理与建设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行业趋势与市场分析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年后展望与目标制定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年度工作总结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任务完成情况：列举2023年完成的主要任务，如任务名称、任务简介、任务成果等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完成项目：列举2023年完成的主要项目，如项目名称、项目简介、项目成果等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项目管理：介绍2023年项目管理的经验和教训，如项目管理方法、项目管理工具等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团队协作：介绍2023年团队协作的经验和教训，如团队协作方法、团队协作工具等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cxnSp>
        <p:nvCxnSpPr>
          <p:cNvPr id="3145743" name="直接连接符 155"/>
          <p:cNvCxnSpPr/>
          <p:nvPr>
            <p:custDataLst>
              <p:tags r:id="rId2"/>
            </p:custDataLst>
          </p:nvPr>
        </p:nvCxnSpPr>
        <p:spPr>
          <a:xfrm flipV="1">
            <a:off x="8642136" y="3046325"/>
            <a:ext cx="2526585" cy="417731"/>
          </a:xfrm>
          <a:prstGeom prst="line">
            <a:avLst/>
          </a:prstGeom>
          <a:ln w="3175">
            <a:gradFill>
              <a:gsLst>
                <a:gs pos="34000">
                  <a:schemeClr val="accent4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4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5" name="直接连接符 156"/>
          <p:cNvCxnSpPr/>
          <p:nvPr>
            <p:custDataLst>
              <p:tags r:id="rId3"/>
            </p:custDataLst>
          </p:nvPr>
        </p:nvCxnSpPr>
        <p:spPr>
          <a:xfrm>
            <a:off x="6110989" y="4424641"/>
            <a:ext cx="2496608" cy="389708"/>
          </a:xfrm>
          <a:prstGeom prst="line">
            <a:avLst/>
          </a:prstGeom>
          <a:ln w="3175">
            <a:gradFill>
              <a:gsLst>
                <a:gs pos="34000">
                  <a:schemeClr val="accent1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1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7" name="直接连接符 157"/>
          <p:cNvCxnSpPr/>
          <p:nvPr>
            <p:custDataLst>
              <p:tags r:id="rId4"/>
            </p:custDataLst>
          </p:nvPr>
        </p:nvCxnSpPr>
        <p:spPr>
          <a:xfrm>
            <a:off x="3587010" y="2666393"/>
            <a:ext cx="2468585" cy="368854"/>
          </a:xfrm>
          <a:prstGeom prst="line">
            <a:avLst/>
          </a:prstGeom>
          <a:ln w="3175">
            <a:gradFill>
              <a:gsLst>
                <a:gs pos="34000">
                  <a:schemeClr val="accent4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4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9" name="直接连接符 158"/>
          <p:cNvCxnSpPr/>
          <p:nvPr>
            <p:custDataLst>
              <p:tags r:id="rId5"/>
            </p:custDataLst>
          </p:nvPr>
        </p:nvCxnSpPr>
        <p:spPr>
          <a:xfrm flipV="1">
            <a:off x="1061728" y="4018641"/>
            <a:ext cx="2512325" cy="396225"/>
          </a:xfrm>
          <a:prstGeom prst="line">
            <a:avLst/>
          </a:prstGeom>
          <a:ln w="3175">
            <a:gradFill>
              <a:gsLst>
                <a:gs pos="35000">
                  <a:schemeClr val="accent1">
                    <a:lumMod val="40000"/>
                    <a:lumOff val="60000"/>
                  </a:schemeClr>
                </a:gs>
                <a:gs pos="36000">
                  <a:srgbClr val="FFFFFF"/>
                </a:gs>
                <a:gs pos="62000">
                  <a:srgbClr val="FFFFFF"/>
                </a:gs>
                <a:gs pos="63000">
                  <a:schemeClr val="accent1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984" name="任意多边形: 形状 25"/>
          <p:cNvSpPr/>
          <p:nvPr>
            <p:custDataLst>
              <p:tags r:id="rId6"/>
            </p:custDataLst>
          </p:nvPr>
        </p:nvSpPr>
        <p:spPr>
          <a:xfrm>
            <a:off x="1028492" y="2736775"/>
            <a:ext cx="2521372" cy="1575776"/>
          </a:xfrm>
          <a:custGeom>
            <a:gdLst>
              <a:gd name="connsiteX0" fmla="*/ 2697959 w 2697959"/>
              <a:gd name="connsiteY0" fmla="*/ 0 h 1685925"/>
              <a:gd name="connsiteX1" fmla="*/ 2695580 w 2697959"/>
              <a:gd name="connsiteY1" fmla="*/ 1271588 h 1685925"/>
              <a:gd name="connsiteX2" fmla="*/ 1652286 w 2697959"/>
              <a:gd name="connsiteY2" fmla="*/ 1432664 h 1685925"/>
              <a:gd name="connsiteX3" fmla="*/ 1645164 w 2697959"/>
              <a:gd name="connsiteY3" fmla="*/ 1419543 h 1685925"/>
              <a:gd name="connsiteX4" fmla="*/ 1348979 w 2697959"/>
              <a:gd name="connsiteY4" fmla="*/ 1262063 h 1685925"/>
              <a:gd name="connsiteX5" fmla="*/ 1019862 w 2697959"/>
              <a:gd name="connsiteY5" fmla="*/ 1480217 h 1685925"/>
              <a:gd name="connsiteX6" fmla="*/ 1003531 w 2697959"/>
              <a:gd name="connsiteY6" fmla="*/ 1532827 h 1685925"/>
              <a:gd name="connsiteX7" fmla="*/ 11909 w 2697959"/>
              <a:gd name="connsiteY7" fmla="*/ 1685925 h 1685925"/>
              <a:gd name="connsiteX8" fmla="*/ 0 w 2697959"/>
              <a:gd name="connsiteY8" fmla="*/ 419100 h 1685925"/>
              <a:gd name="connsiteX9" fmla="*/ 2697959 w 2697959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97959" h="1685925">
                <a:moveTo>
                  <a:pt x="2697959" y="0"/>
                </a:moveTo>
                <a:cubicBezTo>
                  <a:pt x="2695579" y="415925"/>
                  <a:pt x="2697960" y="855663"/>
                  <a:pt x="2695580" y="1271588"/>
                </a:cubicBezTo>
                <a:lnTo>
                  <a:pt x="1652286" y="1432664"/>
                </a:lnTo>
                <a:lnTo>
                  <a:pt x="1645164" y="1419543"/>
                </a:lnTo>
                <a:cubicBezTo>
                  <a:pt x="1580975" y="1324531"/>
                  <a:pt x="1472272" y="1262063"/>
                  <a:pt x="1348979" y="1262063"/>
                </a:cubicBezTo>
                <a:cubicBezTo>
                  <a:pt x="1201027" y="1262063"/>
                  <a:pt x="1074086" y="1352017"/>
                  <a:pt x="1019862" y="1480217"/>
                </a:cubicBezTo>
                <a:lnTo>
                  <a:pt x="1003531" y="1532827"/>
                </a:lnTo>
                <a:lnTo>
                  <a:pt x="11909" y="1685925"/>
                </a:lnTo>
                <a:lnTo>
                  <a:pt x="0" y="419100"/>
                </a:lnTo>
                <a:lnTo>
                  <a:pt x="2697959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0000">
                <a:schemeClr val="accent1"/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bIns="1079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问题：项目进度滞后 解决方案：加强项目管理，优化资源分配，提高工作效率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6" name="椭圆 160"/>
          <p:cNvSpPr/>
          <p:nvPr>
            <p:custDataLst>
              <p:tags r:id="rId7"/>
            </p:custDataLst>
          </p:nvPr>
        </p:nvSpPr>
        <p:spPr>
          <a:xfrm>
            <a:off x="1991032" y="3951517"/>
            <a:ext cx="596292" cy="596292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chemeClr val="accent1">
                    <a:lumMod val="0"/>
                    <a:lumOff val="100000"/>
                  </a:schemeClr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chemeClr val="accent1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R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88" name="任意多边形: 形状 43"/>
          <p:cNvSpPr/>
          <p:nvPr>
            <p:custDataLst>
              <p:tags r:id="rId8"/>
            </p:custDataLst>
          </p:nvPr>
        </p:nvSpPr>
        <p:spPr>
          <a:xfrm>
            <a:off x="3573976" y="2736775"/>
            <a:ext cx="2503125" cy="1575776"/>
          </a:xfrm>
          <a:custGeom>
            <a:gdLst>
              <a:gd name="connsiteX0" fmla="*/ 0 w 2678910"/>
              <a:gd name="connsiteY0" fmla="*/ 0 h 1685925"/>
              <a:gd name="connsiteX1" fmla="*/ 1016889 w 2678910"/>
              <a:gd name="connsiteY1" fmla="*/ 159087 h 1685925"/>
              <a:gd name="connsiteX2" fmla="*/ 1010841 w 2678910"/>
              <a:gd name="connsiteY2" fmla="*/ 219078 h 1685925"/>
              <a:gd name="connsiteX3" fmla="*/ 1368028 w 2678910"/>
              <a:gd name="connsiteY3" fmla="*/ 576265 h 1685925"/>
              <a:gd name="connsiteX4" fmla="*/ 1717958 w 2678910"/>
              <a:gd name="connsiteY4" fmla="*/ 291064 h 1685925"/>
              <a:gd name="connsiteX5" fmla="*/ 1720171 w 2678910"/>
              <a:gd name="connsiteY5" fmla="*/ 269111 h 1685925"/>
              <a:gd name="connsiteX6" fmla="*/ 2678910 w 2678910"/>
              <a:gd name="connsiteY6" fmla="*/ 419100 h 1685925"/>
              <a:gd name="connsiteX7" fmla="*/ 2667085 w 2678910"/>
              <a:gd name="connsiteY7" fmla="*/ 1685925 h 1685925"/>
              <a:gd name="connsiteX8" fmla="*/ 2362 w 2678910"/>
              <a:gd name="connsiteY8" fmla="*/ 1271588 h 1685925"/>
              <a:gd name="connsiteX9" fmla="*/ 0 w 2678910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8910" h="1685925">
                <a:moveTo>
                  <a:pt x="0" y="0"/>
                </a:moveTo>
                <a:lnTo>
                  <a:pt x="1016889" y="159087"/>
                </a:lnTo>
                <a:lnTo>
                  <a:pt x="1010841" y="219078"/>
                </a:lnTo>
                <a:cubicBezTo>
                  <a:pt x="1010841" y="416347"/>
                  <a:pt x="1170759" y="576265"/>
                  <a:pt x="1368028" y="576265"/>
                </a:cubicBezTo>
                <a:cubicBezTo>
                  <a:pt x="1540639" y="576265"/>
                  <a:pt x="1684652" y="453828"/>
                  <a:pt x="1717958" y="291064"/>
                </a:cubicBezTo>
                <a:lnTo>
                  <a:pt x="1720171" y="269111"/>
                </a:lnTo>
                <a:lnTo>
                  <a:pt x="2678910" y="419100"/>
                </a:lnTo>
                <a:lnTo>
                  <a:pt x="2667085" y="1685925"/>
                </a:lnTo>
                <a:lnTo>
                  <a:pt x="2362" y="1271588"/>
                </a:lnTo>
                <a:cubicBezTo>
                  <a:pt x="-1" y="855663"/>
                  <a:pt x="2363" y="41592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0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17970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问题：技术难题 解决方案：组织技术团队进行攻关，寻求外部专家支持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90" name="椭圆 162"/>
          <p:cNvSpPr/>
          <p:nvPr>
            <p:custDataLst>
              <p:tags r:id="rId9"/>
            </p:custDataLst>
          </p:nvPr>
        </p:nvSpPr>
        <p:spPr>
          <a:xfrm>
            <a:off x="4549550" y="2643584"/>
            <a:ext cx="596292" cy="596292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chemeClr val="accent4">
                    <a:lumMod val="0"/>
                    <a:lumOff val="100000"/>
                  </a:scheme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chemeClr val="accent4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A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92" name="任意多边形: 形状 41"/>
          <p:cNvSpPr/>
          <p:nvPr>
            <p:custDataLst>
              <p:tags r:id="rId10"/>
            </p:custDataLst>
          </p:nvPr>
        </p:nvSpPr>
        <p:spPr>
          <a:xfrm>
            <a:off x="6110989" y="3137561"/>
            <a:ext cx="2503125" cy="1575776"/>
          </a:xfrm>
          <a:custGeom>
            <a:gdLst>
              <a:gd name="connsiteX0" fmla="*/ 0 w 2678910"/>
              <a:gd name="connsiteY0" fmla="*/ 0 h 1685925"/>
              <a:gd name="connsiteX1" fmla="*/ 2678910 w 2678910"/>
              <a:gd name="connsiteY1" fmla="*/ 419100 h 1685925"/>
              <a:gd name="connsiteX2" fmla="*/ 2667085 w 2678910"/>
              <a:gd name="connsiteY2" fmla="*/ 1685925 h 1685925"/>
              <a:gd name="connsiteX3" fmla="*/ 1695784 w 2678910"/>
              <a:gd name="connsiteY3" fmla="*/ 1534898 h 1685925"/>
              <a:gd name="connsiteX4" fmla="*/ 1696642 w 2678910"/>
              <a:gd name="connsiteY4" fmla="*/ 1526381 h 1685925"/>
              <a:gd name="connsiteX5" fmla="*/ 1339455 w 2678910"/>
              <a:gd name="connsiteY5" fmla="*/ 1169194 h 1685925"/>
              <a:gd name="connsiteX6" fmla="*/ 1010338 w 2678910"/>
              <a:gd name="connsiteY6" fmla="*/ 1387348 h 1685925"/>
              <a:gd name="connsiteX7" fmla="*/ 998206 w 2678910"/>
              <a:gd name="connsiteY7" fmla="*/ 1426432 h 1685925"/>
              <a:gd name="connsiteX8" fmla="*/ 2362 w 2678910"/>
              <a:gd name="connsiteY8" fmla="*/ 1271588 h 1685925"/>
              <a:gd name="connsiteX9" fmla="*/ 0 w 2678910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8910" h="1685925">
                <a:moveTo>
                  <a:pt x="0" y="0"/>
                </a:moveTo>
                <a:lnTo>
                  <a:pt x="2678910" y="419100"/>
                </a:lnTo>
                <a:lnTo>
                  <a:pt x="2667085" y="1685925"/>
                </a:lnTo>
                <a:lnTo>
                  <a:pt x="1695784" y="1534898"/>
                </a:lnTo>
                <a:lnTo>
                  <a:pt x="1696642" y="1526381"/>
                </a:lnTo>
                <a:cubicBezTo>
                  <a:pt x="1696642" y="1329112"/>
                  <a:pt x="1536724" y="1169194"/>
                  <a:pt x="1339455" y="1169194"/>
                </a:cubicBezTo>
                <a:cubicBezTo>
                  <a:pt x="1191503" y="1169194"/>
                  <a:pt x="1064562" y="1259148"/>
                  <a:pt x="1010338" y="1387348"/>
                </a:cubicBezTo>
                <a:lnTo>
                  <a:pt x="998206" y="1426432"/>
                </a:lnTo>
                <a:lnTo>
                  <a:pt x="2362" y="1271588"/>
                </a:lnTo>
                <a:cubicBezTo>
                  <a:pt x="-1" y="855663"/>
                  <a:pt x="2363" y="41592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0000">
                <a:schemeClr val="accent1"/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bIns="14414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问题：团队协作不畅 解决方案：加强团队建设，提高沟通效率，建立有效的协作机制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94" name="椭圆 164"/>
          <p:cNvSpPr/>
          <p:nvPr>
            <p:custDataLst>
              <p:tags r:id="rId11"/>
            </p:custDataLst>
          </p:nvPr>
        </p:nvSpPr>
        <p:spPr>
          <a:xfrm>
            <a:off x="7064405" y="4265629"/>
            <a:ext cx="596292" cy="596292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chemeClr val="accent1">
                    <a:lumMod val="0"/>
                    <a:lumOff val="100000"/>
                  </a:schemeClr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chemeClr val="accent1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C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96" name="任意多边形: 形状 37"/>
          <p:cNvSpPr/>
          <p:nvPr>
            <p:custDataLst>
              <p:tags r:id="rId12"/>
            </p:custDataLst>
          </p:nvPr>
        </p:nvSpPr>
        <p:spPr>
          <a:xfrm>
            <a:off x="8647349" y="3141472"/>
            <a:ext cx="2512248" cy="1588810"/>
          </a:xfrm>
          <a:custGeom>
            <a:gdLst>
              <a:gd name="connsiteX0" fmla="*/ 2688435 w 2688435"/>
              <a:gd name="connsiteY0" fmla="*/ 0 h 1700212"/>
              <a:gd name="connsiteX1" fmla="*/ 2688435 w 2688435"/>
              <a:gd name="connsiteY1" fmla="*/ 1266825 h 1700212"/>
              <a:gd name="connsiteX2" fmla="*/ 0 w 2688435"/>
              <a:gd name="connsiteY2" fmla="*/ 1700212 h 1700212"/>
              <a:gd name="connsiteX3" fmla="*/ 0 w 2688435"/>
              <a:gd name="connsiteY3" fmla="*/ 428625 h 1700212"/>
              <a:gd name="connsiteX4" fmla="*/ 996229 w 2688435"/>
              <a:gd name="connsiteY4" fmla="*/ 269793 h 1700212"/>
              <a:gd name="connsiteX5" fmla="*/ 1010338 w 2688435"/>
              <a:gd name="connsiteY5" fmla="*/ 315245 h 1700212"/>
              <a:gd name="connsiteX6" fmla="*/ 1339455 w 2688435"/>
              <a:gd name="connsiteY6" fmla="*/ 533399 h 1700212"/>
              <a:gd name="connsiteX7" fmla="*/ 1696642 w 2688435"/>
              <a:gd name="connsiteY7" fmla="*/ 176212 h 1700212"/>
              <a:gd name="connsiteX8" fmla="*/ 1694847 w 2688435"/>
              <a:gd name="connsiteY8" fmla="*/ 158411 h 1700212"/>
              <a:gd name="connsiteX9" fmla="*/ 2688435 w 2688435"/>
              <a:gd name="connsiteY9" fmla="*/ 0 h 17002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88435" h="1700211">
                <a:moveTo>
                  <a:pt x="2688435" y="0"/>
                </a:moveTo>
                <a:lnTo>
                  <a:pt x="2688435" y="1266825"/>
                </a:lnTo>
                <a:lnTo>
                  <a:pt x="0" y="1700212"/>
                </a:lnTo>
                <a:lnTo>
                  <a:pt x="0" y="428625"/>
                </a:lnTo>
                <a:lnTo>
                  <a:pt x="996229" y="269793"/>
                </a:lnTo>
                <a:lnTo>
                  <a:pt x="1010338" y="315245"/>
                </a:lnTo>
                <a:cubicBezTo>
                  <a:pt x="1064561" y="443445"/>
                  <a:pt x="1191503" y="533399"/>
                  <a:pt x="1339455" y="533399"/>
                </a:cubicBezTo>
                <a:cubicBezTo>
                  <a:pt x="1536724" y="533399"/>
                  <a:pt x="1696642" y="373481"/>
                  <a:pt x="1696642" y="176212"/>
                </a:cubicBezTo>
                <a:lnTo>
                  <a:pt x="1694847" y="158411"/>
                </a:lnTo>
                <a:lnTo>
                  <a:pt x="2688435" y="0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0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17970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问题：客户满意度不高 解决方案：加强客户关系管理，提高服务质量，及时解决客户问题</a:t>
            </a:r>
            <a:endParaRPr lang="en-US" altLang="zh-CN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98" name="椭圆 166"/>
          <p:cNvSpPr/>
          <p:nvPr>
            <p:custDataLst>
              <p:tags r:id="rId13"/>
            </p:custDataLst>
          </p:nvPr>
        </p:nvSpPr>
        <p:spPr>
          <a:xfrm>
            <a:off x="9600766" y="3008528"/>
            <a:ext cx="596292" cy="596292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chemeClr val="accent4">
                    <a:lumMod val="0"/>
                    <a:lumOff val="100000"/>
                  </a:scheme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chemeClr val="accent4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I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14"/>
            </p:custDataLst>
          </p:nvPr>
        </p:nvSpPr>
        <p:spPr>
          <a:xfrm>
            <a:off x="838200" y="4624057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解决方案：加强项目管理，优化资源分配，提高工作效率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15"/>
            </p:custDataLst>
          </p:nvPr>
        </p:nvSpPr>
        <p:spPr>
          <a:xfrm>
            <a:off x="3396718" y="1709066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解决方案：组织技术团队进行攻关，寻求外部专家支持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16"/>
            </p:custDataLst>
          </p:nvPr>
        </p:nvSpPr>
        <p:spPr>
          <a:xfrm>
            <a:off x="5911573" y="5022236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解决方案：加强团队建设，提高沟通效率，建立有效的协作机制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17"/>
            </p:custDataLst>
          </p:nvPr>
        </p:nvSpPr>
        <p:spPr>
          <a:xfrm>
            <a:off x="8452495" y="2038819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解决方案：加强客户关系管理，提高服务质量，及时解决客户问题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工作亮点与成果</a:t>
            </a:r>
            <a:endParaRPr lang="zh-CN" altLang="en-US"/>
          </a:p>
        </p:txBody>
      </p:sp>
      <p:sp>
        <p:nvSpPr>
          <p:cNvPr id="10490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成功完成多个大型项目，为公司带来显著的经济效益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带领团队攻克技术难题，提升公司技术实力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优化项目管理流程，提高工作效率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培养和选拔优秀人才，为公司储备人才资源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团队协作：与团队成员共同完成项目，提高工作效率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团队建设：组织团队活动，提高团队凝聚力和归属感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问题解决：及时解决团队成员遇到的问题，提高项目质量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沟通方式：通过会议、邮件等方式与团队成员保持沟通，确保项目进度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技术能力提升</a:t>
            </a:r>
            <a:endParaRPr lang="zh-CN" altLang="en-US"/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学习新技术与知识</a:t>
            </a:r>
            <a:endParaRPr lang="zh-CN" altLang="en-US"/>
          </a:p>
        </p:txBody>
      </p:sp>
      <p:sp>
        <p:nvSpPr>
          <p:cNvPr id="104922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参加培训：参加公司组织的技术培训，提高技术能力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自我学习：利用业余时间，自主学习新技术与知识，提高个人竞争力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学习新技术：了解行业趋势，掌握新技术，提高工作效率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学习新知识：关注行业动态，学习新知识，提高专业素养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技能提升与培训</a:t>
            </a:r>
            <a:endParaRPr lang="zh-CN" altLang="en-US"/>
          </a:p>
        </p:txBody>
      </p:sp>
      <p:sp>
        <p:nvSpPr>
          <p:cNvPr id="10492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技术培训：组织内部技术培训，提高员工技能水平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技术研讨会：组织技术研讨会，分享技术经验和最佳实践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技术交流：与其他公司或行业专家进行技术交流，拓宽视野，提高技能水平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技能认证：鼓励员工参加技能认证考试，提高个人技能水平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参与技术交流与分享</a:t>
            </a:r>
            <a:endParaRPr lang="zh-CN" altLang="en-US"/>
          </a:p>
        </p:txBody>
      </p:sp>
      <p:sp>
        <p:nvSpPr>
          <p:cNvPr id="104935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参加技术研讨会，了解行业最新动态和技术发展趋势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参与技术交流活动，与其他技术专家交流，拓宽视野，提高技术水平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参加技术分享活动，分享自己的经验和心得，提高团队协作能力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参与技术培训，提高自身技术能力和解决问题的能力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创新与研发成果</a:t>
            </a:r>
            <a:endParaRPr lang="zh-CN" altLang="en-US"/>
          </a:p>
        </p:txBody>
      </p:sp>
      <p:sp>
        <p:nvSpPr>
          <p:cNvPr id="10494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研发成果：成功开发出XX技术，提高了生产效率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技术突破：成功解决XX技术难题，降低了生产成本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专利申请：成功申请XX项专利，提升了公司技术实力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创新项目：成功实施XX项目，提升了产品质量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团队管理与建设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团队组建与招聘</a:t>
            </a:r>
            <a:endParaRPr lang="zh-CN" altLang="en-US"/>
          </a:p>
        </p:txBody>
      </p:sp>
      <p:sp>
        <p:nvSpPr>
          <p:cNvPr id="104957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招聘渠道：通过招聘网站、社交媒体、内部推荐等方式寻找合适的人才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招聘流程：制定招聘计划、筛选简历、面试、入职培训等环节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团队组建：根据项目需求，合理分配团队成员，确保团队协作顺畅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团队文化建设：建立良好的团队氛围，提高团队凝聚力和执行力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培训与发展计划</a:t>
            </a:r>
            <a:endParaRPr lang="zh-CN" altLang="en-US"/>
          </a:p>
        </p:txBody>
      </p:sp>
      <p:sp>
        <p:nvSpPr>
          <p:cNvPr id="1049632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4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6" name="TextBox 2"/>
          <p:cNvSpPr txBox="1"/>
          <p:nvPr>
            <p:custDataLst>
              <p:tags r:id="rId4"/>
            </p:custDataLst>
          </p:nvPr>
        </p:nvSpPr>
        <p:spPr>
          <a:xfrm>
            <a:off x="1013341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制定培训计划：根据团队成员的需求和技能水平，制定针对性的培训计划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38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0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2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培训方式：采用线上和线下相结合的方式，提高培训效果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44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6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8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培训内容：包括技术技能、管理技能、沟通技能等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0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2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4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培训效果评估：定期对培训效果进行评估，调整培训计划和方式，提高培训效果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56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58" name="矩形 38"/>
          <p:cNvSpPr/>
          <p:nvPr>
            <p:custDataLst>
              <p:tags r:id="rId15"/>
            </p:custDataLst>
          </p:nvPr>
        </p:nvSpPr>
        <p:spPr>
          <a:xfrm>
            <a:off x="6652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0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职业发展计划：为团队成员制定职业发展计划，提供晋升和转岗的机会，提高团队凝聚力和稳定性。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https://d.book118.com/317112163131006030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8,&quot;pos&quot;:0.6600000262260437,&quot;transparency&quot;:0},{&quot;brightness&quot;:0.6000000238418579,&quot;colorType&quot;:1,&quot;foreColorIndex&quot;:8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5,&quot;pos&quot;:0.6600000262260437,&quot;transparency&quot;:0},{&quot;brightness&quot;:0.6000000238418579,&quot;colorType&quot;:1,&quot;foreColorIndex&quot;:5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8,&quot;pos&quot;:0.6600000262260437,&quot;transparency&quot;:0},{&quot;brightness&quot;:0.6000000238418579,&quot;colorType&quot;:1,&quot;foreColorIndex&quot;:8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5,&quot;pos&quot;:0.3499999940395355,&quot;transparency&quot;:0},{&quot;brightness&quot;:0,&quot;colorType&quot;:2,&quot;pos&quot;:0.6200000047683716,&quot;rgb&quot;:&quot;#ffffff&quot;,&quot;transparency&quot;:0},{&quot;brightness&quot;:0.6000000238418579,&quot;colorType&quot;:1,&quot;foreColorIndex&quot;:5,&quot;pos&quot;:0.6299999952316284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谁执行"/>
  <p:tag name="KSO_WM_UNIT_TYPE" val="l_h_a"/>
  <p:tag name="KSO_WM_UNIT_VALUE" val="4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1,&quot;colorType&quot;:1,&quot;foreColorIndex&quot;:5,&quot;pos&quot;:0.3700000047683716,&quot;transparency&quot;:0},{&quot;brightness&quot;:0.550000011920929,&quot;colorType&quot;:1,&quot;foreColorIndex&quot;:5,&quot;pos&quot;:0,&quot;transparency&quot;:0},{&quot;brightness&quot;:1,&quot;colorType&quot;:1,&quot;foreColorIndex&quot;:5,&quot;pos&quot;:1,&quot;transparency&quot;:0},{&quot;brightness&quot;:0.699999988079071,&quot;colorType&quot;:1,&quot;foreColorIndex&quot;:5,&quot;pos&quot;:0.7099999785423279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谁负责"/>
  <p:tag name="KSO_WM_UNIT_TYPE" val="l_h_a"/>
  <p:tag name="KSO_WM_UNIT_VALUE" val="4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1,&quot;colorType&quot;:1,&quot;foreColorIndex&quot;:8,&quot;pos&quot;:0.3700000047683716,&quot;transparency&quot;:0},{&quot;brightness&quot;:0.800000011920929,&quot;colorType&quot;:1,&quot;foreColorIndex&quot;:8,&quot;pos&quot;:0,&quot;transparency&quot;:0},{&quot;brightness&quot;:1,&quot;colorType&quot;:1,&quot;foreColorIndex&quot;:8,&quot;pos&quot;:1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咨询谁"/>
  <p:tag name="KSO_WM_UNIT_TYPE" val="l_h_a"/>
  <p:tag name="KSO_WM_UNIT_VALUE" val="4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1,&quot;colorType&quot;:1,&quot;foreColorIndex&quot;:5,&quot;pos&quot;:0.3700000047683716,&quot;transparency&quot;:0},{&quot;brightness&quot;:0.550000011920929,&quot;colorType&quot;:1,&quot;foreColorIndex&quot;:5,&quot;pos&quot;:0,&quot;transparency&quot;:0},{&quot;brightness&quot;:1,&quot;colorType&quot;:1,&quot;foreColorIndex&quot;:5,&quot;pos&quot;:1,&quot;transparency&quot;:0},{&quot;brightness&quot;:0.699999988079071,&quot;colorType&quot;:1,&quot;foreColorIndex&quot;:5,&quot;pos&quot;:0.7099999785423279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告知谁"/>
  <p:tag name="KSO_WM_UNIT_TYPE" val="l_h_a"/>
  <p:tag name="KSO_WM_UNIT_VALUE" val="4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1,&quot;colorType&quot;:1,&quot;foreColorIndex&quot;:8,&quot;pos&quot;:0.3700000047683716,&quot;transparency&quot;:0},{&quot;brightness&quot;:0.800000011920929,&quot;colorType&quot;:1,&quot;foreColorIndex&quot;:8,&quot;pos&quot;:0,&quot;transparency&quot;:0},{&quot;brightness&quot;:1,&quot;colorType&quot;:1,&quot;foreColorIndex&quot;:8,&quot;pos&quot;:1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1_1"/>
  <p:tag name="KSO_WM_UNIT_INDEX" val="1_1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2_1"/>
  <p:tag name="KSO_WM_UNIT_INDEX" val="1_2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3_1"/>
  <p:tag name="KSO_WM_UNIT_INDEX" val="1_3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4_1"/>
  <p:tag name="KSO_WM_UNIT_INDEX" val="1_4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2023年结构技术经理年度总结及年后展望</vt:lpstr>
      <vt:lpstr>目录</vt:lpstr>
      <vt:lpstr>目录</vt:lpstr>
      <vt:lpstr>年度工作总结</vt:lpstr>
      <vt:lpstr>完成项目及任务</vt:lpstr>
      <vt:lpstr>遇到的问题及解决方案</vt:lpstr>
      <vt:lpstr>工作亮点与成果</vt:lpstr>
      <vt:lpstr>团队合作与沟通</vt:lpstr>
      <vt:lpstr>技术能力提升</vt:lpstr>
      <vt:lpstr>学习新技术与知识</vt:lpstr>
      <vt:lpstr>技能提升与培训</vt:lpstr>
      <vt:lpstr>参与技术交流与分享</vt:lpstr>
      <vt:lpstr>创新与研发成果</vt:lpstr>
      <vt:lpstr>团队管理与建设</vt:lpstr>
      <vt:lpstr>团队组建与招聘</vt:lpstr>
      <vt:lpstr>培训与发展计划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2024-09-02T10:47:15.097</cp:lastPrinted>
  <dcterms:created xsi:type="dcterms:W3CDTF">2024-09-02T02:47:15Z</dcterms:created>
  <dcterms:modified xsi:type="dcterms:W3CDTF">2024-09-02T02:47:17Z</dcterms:modified>
</cp:coreProperties>
</file>