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33B05-FAAC-4A80-B824-A51B34C7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D8615-E35E-4AE4-9725-FF4B3E0C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8DBA2-1C02-4ADE-92D8-22A26F000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9CC8B-26B2-4427-9CA9-2BA7B6AE6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1C6E4-4A4B-4197-8996-04ED22BC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B6207-69E4-41B5-95B5-ADA20F50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55EF5-56FF-489D-A8E9-AA74E6DD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6F2E5-01BE-4E9A-8D09-3701D6ABF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A5313-CE14-4ACC-BC77-10B25BB3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60503-4A7A-49E3-A899-71EF9097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8A4A6-AED6-4502-A4BF-F6FAC031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31" Type="http://schemas.openxmlformats.org/officeDocument/2006/relationships/tags" Target="../tags/tag166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303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化学反应速率与催化剂的影响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实验目的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实验原理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实验步骤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实验结果与讨论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结论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实验目的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验证催化剂对化学反应速率的影响</a:t>
            </a:r>
            <a:endParaRPr lang="zh-CN" altLang="en-US"/>
          </a:p>
        </p:txBody>
      </p:sp>
      <p:sp>
        <p:nvSpPr>
          <p:cNvPr id="1049024" name="任意多边形 25"/>
          <p:cNvSpPr/>
          <p:nvPr>
            <p:custDataLst>
              <p:tags r:id="rId2"/>
            </p:custDataLst>
          </p:nvPr>
        </p:nvSpPr>
        <p:spPr>
          <a:xfrm>
            <a:off x="551935" y="1365297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任意多边形 29"/>
          <p:cNvSpPr/>
          <p:nvPr>
            <p:custDataLst>
              <p:tags r:id="rId3"/>
            </p:custDataLst>
          </p:nvPr>
        </p:nvSpPr>
        <p:spPr>
          <a:xfrm>
            <a:off x="598810" y="1402540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71"/>
          <p:cNvCxnSpPr/>
          <p:nvPr>
            <p:custDataLst>
              <p:tags r:id="rId4"/>
            </p:custDataLst>
          </p:nvPr>
        </p:nvCxnSpPr>
        <p:spPr>
          <a:xfrm flipH="1">
            <a:off x="1817554" y="1585544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2046149" y="1401898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0" name="矩形 73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787593" y="1401898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实验目的：验证催化剂对化学反应速率的影响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2" name="任意多边形 32"/>
          <p:cNvSpPr/>
          <p:nvPr>
            <p:custDataLst>
              <p:tags r:id="rId7"/>
            </p:custDataLst>
          </p:nvPr>
        </p:nvSpPr>
        <p:spPr>
          <a:xfrm>
            <a:off x="551935" y="2185284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4" name="任意多边形 33"/>
          <p:cNvSpPr/>
          <p:nvPr>
            <p:custDataLst>
              <p:tags r:id="rId8"/>
            </p:custDataLst>
          </p:nvPr>
        </p:nvSpPr>
        <p:spPr>
          <a:xfrm>
            <a:off x="599452" y="2222527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34"/>
          <p:cNvCxnSpPr/>
          <p:nvPr>
            <p:custDataLst>
              <p:tags r:id="rId9"/>
            </p:custDataLst>
          </p:nvPr>
        </p:nvCxnSpPr>
        <p:spPr>
          <a:xfrm flipH="1">
            <a:off x="1817554" y="2405532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正文"/>
          <p:cNvSpPr txBox="1"/>
          <p:nvPr>
            <p:custDataLst>
              <p:tags r:id="rId10"/>
            </p:custDataLst>
          </p:nvPr>
        </p:nvSpPr>
        <p:spPr>
          <a:xfrm>
            <a:off x="2046149" y="2221885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8" name="矩形 37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787593" y="2221885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实验原理：化学反应速率与催化剂的活性和浓度有关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0" name="任意多边形 62"/>
          <p:cNvSpPr/>
          <p:nvPr>
            <p:custDataLst>
              <p:tags r:id="rId12"/>
            </p:custDataLst>
          </p:nvPr>
        </p:nvSpPr>
        <p:spPr>
          <a:xfrm>
            <a:off x="551935" y="3005272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2" name="任意多边形 63"/>
          <p:cNvSpPr/>
          <p:nvPr>
            <p:custDataLst>
              <p:tags r:id="rId13"/>
            </p:custDataLst>
          </p:nvPr>
        </p:nvSpPr>
        <p:spPr>
          <a:xfrm>
            <a:off x="599452" y="3042515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7554" y="3225519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2046149" y="3041873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6" name="矩形 66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787593" y="3041873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实验材料：反应物、催化剂、反应容器、温度计等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8" name="任意多边形 68"/>
          <p:cNvSpPr/>
          <p:nvPr>
            <p:custDataLst>
              <p:tags r:id="rId17"/>
            </p:custDataLst>
          </p:nvPr>
        </p:nvSpPr>
        <p:spPr>
          <a:xfrm>
            <a:off x="551935" y="3825259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0" name="任意多边形 69"/>
          <p:cNvSpPr/>
          <p:nvPr>
            <p:custDataLst>
              <p:tags r:id="rId18"/>
            </p:custDataLst>
          </p:nvPr>
        </p:nvSpPr>
        <p:spPr>
          <a:xfrm>
            <a:off x="599452" y="3862502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70"/>
          <p:cNvCxnSpPr/>
          <p:nvPr>
            <p:custDataLst>
              <p:tags r:id="rId19"/>
            </p:custDataLst>
          </p:nvPr>
        </p:nvCxnSpPr>
        <p:spPr>
          <a:xfrm flipH="1">
            <a:off x="1817554" y="4045506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正文"/>
          <p:cNvSpPr txBox="1"/>
          <p:nvPr>
            <p:custDataLst>
              <p:tags r:id="rId20"/>
            </p:custDataLst>
          </p:nvPr>
        </p:nvSpPr>
        <p:spPr>
          <a:xfrm>
            <a:off x="2046149" y="3861860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4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a. 准备反应物和催化剂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b. 设定反应条件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c. 观察并记录反应速率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d. 分析实验结果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4" name="矩形 75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787593" y="3861860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实验步骤： a. 准备反应物和催化剂 b. 设定反应条件 c. 观察并记录反应速率 d. 分析实验结果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56" name="任意多边形 77"/>
          <p:cNvSpPr/>
          <p:nvPr>
            <p:custDataLst>
              <p:tags r:id="rId22"/>
            </p:custDataLst>
          </p:nvPr>
        </p:nvSpPr>
        <p:spPr>
          <a:xfrm>
            <a:off x="551935" y="4645246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8" name="任意多边形 78"/>
          <p:cNvSpPr/>
          <p:nvPr>
            <p:custDataLst>
              <p:tags r:id="rId23"/>
            </p:custDataLst>
          </p:nvPr>
        </p:nvSpPr>
        <p:spPr>
          <a:xfrm>
            <a:off x="599452" y="4682489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79"/>
          <p:cNvCxnSpPr/>
          <p:nvPr>
            <p:custDataLst>
              <p:tags r:id="rId24"/>
            </p:custDataLst>
          </p:nvPr>
        </p:nvCxnSpPr>
        <p:spPr>
          <a:xfrm flipH="1">
            <a:off x="1817554" y="4865494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25"/>
            </p:custDataLst>
          </p:nvPr>
        </p:nvSpPr>
        <p:spPr>
          <a:xfrm>
            <a:off x="2046149" y="4681847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2" name="矩形 81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787593" y="4681847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实验结果：催化剂可以显著提高化学反应速率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4" name="任意多边形 83"/>
          <p:cNvSpPr/>
          <p:nvPr>
            <p:custDataLst>
              <p:tags r:id="rId27"/>
            </p:custDataLst>
          </p:nvPr>
        </p:nvSpPr>
        <p:spPr>
          <a:xfrm>
            <a:off x="551935" y="5465234"/>
            <a:ext cx="11088772" cy="71211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6" name="任意多边形 84"/>
          <p:cNvSpPr/>
          <p:nvPr>
            <p:custDataLst>
              <p:tags r:id="rId28"/>
            </p:custDataLst>
          </p:nvPr>
        </p:nvSpPr>
        <p:spPr>
          <a:xfrm>
            <a:off x="599452" y="5502477"/>
            <a:ext cx="10993739" cy="6376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85"/>
          <p:cNvCxnSpPr/>
          <p:nvPr>
            <p:custDataLst>
              <p:tags r:id="rId29"/>
            </p:custDataLst>
          </p:nvPr>
        </p:nvCxnSpPr>
        <p:spPr>
          <a:xfrm flipH="1">
            <a:off x="1817554" y="5685481"/>
            <a:ext cx="0" cy="271617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2046149" y="5501835"/>
            <a:ext cx="9270288" cy="63955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单击此处输入你的项正文，文字是您思想的提炼，请尽量言简意赅的阐述观点；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0" name="矩形 87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787593" y="5501835"/>
            <a:ext cx="909884" cy="63955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结论：催化剂对化学反应速率有重要影响</a:t>
            </a:r>
            <a:endParaRPr lang="zh-CN" altLang="en-US" sz="1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计算反应速率常数和活化能</a:t>
            </a:r>
            <a:endParaRPr lang="zh-CN" altLang="en-US"/>
          </a:p>
        </p:txBody>
      </p:sp>
      <p:sp>
        <p:nvSpPr>
          <p:cNvPr id="104911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实验目的：通过实验测定反应速率常数和活化能，了解催化剂对反应速率的影响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实验原理：根据Arrhenius公式，反应速率常数与温度和活化能有关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实验方法：通过改变温度和催化剂，测定反应速率常数和活化能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实验结果：在不同温度和催化剂作用下，反应速率常数和活化能有所不同，说明催化剂对反应速率有影响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实验原理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催化剂的作用机制</a:t>
            </a:r>
            <a:endParaRPr lang="zh-CN" altLang="en-US"/>
          </a:p>
        </p:txBody>
      </p:sp>
      <p:sp>
        <p:nvSpPr>
          <p:cNvPr id="1049216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催化剂可以改变反应的产物，影响反应速率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6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催化剂可以改变反应的平衡状态，影响反应速率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催化剂通过改变反应途径，影响反应速率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8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催化剂可以降低反应的活化能，提高反应速率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反应速率方程和动力学方程</a:t>
            </a:r>
            <a:endParaRPr lang="zh-CN" altLang="en-US"/>
          </a:p>
        </p:txBody>
      </p:sp>
      <p:sp>
        <p:nvSpPr>
          <p:cNvPr id="1049282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反应级数：反应速率与反应物浓度的函数关系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2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半衰期：反应物浓度减少到一半所需的时间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动力学方程：描述反应速率与反应物浓度和催化剂浓度的关系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4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反应速率方程：描述反应速率与反应物浓度的关系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Arrhenius公式和活化能的概念</a:t>
            </a:r>
            <a:endParaRPr lang="zh-CN" altLang="en-US"/>
          </a:p>
        </p:txBody>
      </p:sp>
      <p:sp>
        <p:nvSpPr>
          <p:cNvPr id="104934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Arrhenius公式：描述温度对化学反应速率的影响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5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活化能：反应物转化为产物所需的最小能量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温度对活化能的影响：温度升高，活化能降低，反应速率加快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催化剂对活化能的影响：催化剂可以降低活化能，从而加快反应速率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https://d.book118.com/317113030046006043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1_3"/>
  <p:tag name="KSO_WM_UNIT_INDEX" val="1_1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2_3"/>
  <p:tag name="KSO_WM_UNIT_INDEX" val="1_2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3_3"/>
  <p:tag name="KSO_WM_UNIT_INDEX" val="1_3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4_3"/>
  <p:tag name="KSO_WM_UNIT_INDEX" val="1_4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5_2"/>
  <p:tag name="KSO_WM_UNIT_INDEX" val="1_5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5_3"/>
  <p:tag name="KSO_WM_UNIT_INDEX" val="1_5_3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6_2"/>
  <p:tag name="KSO_WM_UNIT_INDEX" val="1_6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6_3"/>
  <p:tag name="KSO_WM_UNIT_INDEX" val="1_6_3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6_1"/>
  <p:tag name="KSO_WM_UNIT_INDEX" val="1_6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+中文正文</vt:lpstr>
      <vt:lpstr>Office Theme</vt:lpstr>
      <vt:lpstr>化学反应速率与催化剂的影响</vt:lpstr>
      <vt:lpstr>目录</vt:lpstr>
      <vt:lpstr>添加章节标题</vt:lpstr>
      <vt:lpstr>实验目的</vt:lpstr>
      <vt:lpstr>验证催化剂对化学反应速率的影响</vt:lpstr>
      <vt:lpstr>计算反应速率常数和活化能</vt:lpstr>
      <vt:lpstr>实验原理</vt:lpstr>
      <vt:lpstr>催化剂的作用机制</vt:lpstr>
      <vt:lpstr>反应速率方程和动力学方程</vt:lpstr>
      <vt:lpstr>Arrhenius公式和活化能的概念</vt:lpstr>
      <vt:lpstr>实验步骤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2024-09-17T00:57:54.446</cp:lastPrinted>
  <dcterms:created xsi:type="dcterms:W3CDTF">2024-09-16T16:57:54Z</dcterms:created>
  <dcterms:modified xsi:type="dcterms:W3CDTF">2024-09-16T16:57:56Z</dcterms:modified>
</cp:coreProperties>
</file>