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BE3EA19-0A1B-4D58-BC13-53DF194663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E9FA3EC-C367-4C5D-955E-BFD8DEF20A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C75EAB7-D190-4A7B-9A5F-DA514346F5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CFE37B3-9EE9-4CE3-9AFE-229EB02FFF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8FCAB9A-4FD4-4C32-9889-FCF997086F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6A63084-AB25-43BD-9EF8-95BDB06A25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8FB3786-9316-4D60-AE7D-38AD7657FB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E27EB4D-5EEF-47C2-8515-2753CE138A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839517C-17AD-4732-A99B-CCB23E6B12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57CC8C6-6327-49F7-8935-F2BB87D77D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CC5F934-86CF-4CBD-A777-4F05536110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8.jpeg" /><Relationship Id="rId6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12.jpeg" /><Relationship Id="rId6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2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17116152154006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42870" y="1523327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机械设备招商策划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964250" y="3872880"/>
            <a:ext cx="2257958" cy="39745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293502" y="4349349"/>
            <a:ext cx="3599078" cy="39745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2023-12-29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市场分析与定位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产品策略与规划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招商渠道拓展与优化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品牌推广与营销策略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价格策略与谈判技巧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服务体系构建与客户关系管理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市场分析与定位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行业规模与增长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机械设备行业近年来保持稳定增长，市场规模不断扩大，预计未来几年将持续增长。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行业趋势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随着工业4.0、智能制造等概念的普及，机械设备行业正朝着自动化、智能化方向发展。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行业热点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当前，节能环保、新能源等领域的机械设备受到市场追捧，具有较大的发展潜力。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行业现状及趋势分析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以制造业、能源、基础设施建设等领域为主要目标市场，关注行业内的龙头企业及具有发展潜力的中小企业。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客户对机械设备的需求主要集中在性能、稳定性、耐用性、售后服务等方面，同时对于设备的智能化、节能环保等特性也有较高要求。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目标市场与客户需求识别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客户需求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目标市场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竞争对手分析与差异化策略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竞争对手分析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通过对主要竞争对手的产品线、市场份额、营销策略等方面的深入分析，了解竞争态势及优劣势。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差异化策略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在产品设计、技术创新、服务等方面打造差异化竞争优势，以满足客户的个性化需求。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市场定位与细分策略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3561535" y="2061200"/>
            <a:ext cx="7382690" cy="1531407"/>
            <a:chOff x="3561535" y="2061200"/>
            <a:chExt cx="7382690" cy="1531407"/>
          </a:xfrm>
        </p:grpSpPr>
        <p:sp>
          <p:nvSpPr>
            <p:cNvPr id="25" name="TextBox 25"/>
            <p:cNvSpPr txBox="1"/>
            <p:nvPr/>
          </p:nvSpPr>
          <p:spPr>
            <a:xfrm>
              <a:off x="3561535" y="2061200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根据目标市场和客户需求，将机械设备定位为高品质、高性能、智能化的中高端产品。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561535" y="1520189"/>
            <a:ext cx="7382690" cy="490334"/>
            <a:chOff x="3561535" y="1520189"/>
            <a:chExt cx="7382690" cy="490334"/>
          </a:xfrm>
        </p:grpSpPr>
        <p:sp>
          <p:nvSpPr>
            <p:cNvPr id="27" name="TextBox 27"/>
            <p:cNvSpPr txBox="1"/>
            <p:nvPr/>
          </p:nvSpPr>
          <p:spPr>
            <a:xfrm>
              <a:off x="3561535" y="1520189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市场定位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561535" y="4422893"/>
            <a:ext cx="7382690" cy="1531407"/>
            <a:chOff x="3561535" y="4422893"/>
            <a:chExt cx="7382690" cy="1531407"/>
          </a:xfrm>
        </p:grpSpPr>
        <p:sp>
          <p:nvSpPr>
            <p:cNvPr id="29" name="TextBox 29"/>
            <p:cNvSpPr txBox="1"/>
            <p:nvPr/>
          </p:nvSpPr>
          <p:spPr>
            <a:xfrm>
              <a:off x="3561535" y="4422893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针对不同行业和应用领域，对机械设备市场进行细分，制定针对性的营销策略和推广方案。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561535" y="3881882"/>
            <a:ext cx="7382690" cy="490334"/>
            <a:chOff x="3561535" y="3881882"/>
            <a:chExt cx="7382690" cy="490334"/>
          </a:xfrm>
        </p:grpSpPr>
        <p:sp>
          <p:nvSpPr>
            <p:cNvPr id="31" name="TextBox 31"/>
            <p:cNvSpPr txBox="1"/>
            <p:nvPr/>
          </p:nvSpPr>
          <p:spPr>
            <a:xfrm>
              <a:off x="3561535" y="3881882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市场细分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产品策略与规划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5" name="Freeform 5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171292" y="2749588"/>
            <a:ext cx="2088928" cy="2088928"/>
            <a:chOff x="1171292" y="2749588"/>
            <a:chExt cx="2088928" cy="2088928"/>
          </a:xfrm>
        </p:grpSpPr>
        <p:sp>
          <p:nvSpPr>
            <p:cNvPr id="10" name="AutoShape 10"/>
            <p:cNvSpPr/>
            <p:nvPr/>
          </p:nvSpPr>
          <p:spPr>
            <a:xfrm>
              <a:off x="1171292" y="2749588"/>
              <a:ext cx="2088928" cy="2088928"/>
            </a:xfrm>
            <a:prstGeom prst="ellipse">
              <a:avLst/>
            </a:prstGeom>
            <a:solidFill>
              <a:schemeClr val="accent1">
                <a:lumMod val="40000"/>
                <a:lumOff val="6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12" name="Freeform 12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机械设备产品线规划</a:t>
              </a:r>
            </a:p>
          </p:txBody>
        </p:sp>
      </p:grpSp>
      <p:sp>
        <p:nvSpPr>
          <p:cNvPr id="38" name="AutoShape 38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梳理现有产品线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对现有机械设备产品进行梳理，明确各产品的市场定位、竞争优势和不足之处。</a:t>
            </a:r>
          </a:p>
        </p:txBody>
      </p:sp>
      <p:sp>
        <p:nvSpPr>
          <p:cNvPr id="42" name="AutoShape 42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TextBox 44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市场调研与分析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深入了解目标市场的需求和竞争态势，为产品线规划提供决策依据。</a:t>
            </a:r>
          </a:p>
        </p:txBody>
      </p:sp>
      <p:sp>
        <p:nvSpPr>
          <p:cNvPr id="46" name="AutoShape 46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AutoShape 47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TextBox 48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制定产品线策略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基于市场调研结果，制定适应市场需求的机械设备产品线策略，包括产品线的长度、宽度和深度等。</a:t>
            </a:r>
          </a:p>
        </p:txBody>
      </p:sp>
      <p:sp>
        <p:nvSpPr>
          <p:cNvPr id="50" name="AutoShape 50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AutoShape 51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2" name="TextBox 52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新产品开发计划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针对市场机会和客户需求，制定新产品开发计划，推动机械设备的创新和发展。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提炼核心卖点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制定产品宣传策略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制作宣传材料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强化客户服务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核心卖点提炼及产品优势展示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680" r="1680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6589" r="16589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16715" r="16715"/>
          <a:stretch>
            <a:fillRect/>
          </a:stretch>
        </p:blipFill>
        <p:spPr>
          <a:xfrm>
            <a:off x="6248978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16673" r="16673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深入挖掘机械设备的独特功能和性能，提炼出具有吸引力的核心卖点。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围绕核心卖点，制定有针对性的产品宣传策略，包括广告、展会、社交媒体等多种渠道。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设计制作精美的产品宣传册、海报、视频等，充分展示机械设备的优势和特点。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提供优质的售前、售中和售后服务，增强客户对机械设备的信任和购买意愿。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8778" r="18778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865" r="16865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8685" r="18685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6756" r="16756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新品研发及创新技术应用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关注机械设备行业的最新发展动态和技术趋势，为新品研发提供思路和支持。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制定新品研发计划，明确研发目标、时间表和预算等关键要素。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积极探索新技术在机械设备领域的应用，提高产品的技术含量和附加值。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与科研机构、高校和企业等建立合作关系，共同推动机械设备的创新和发展。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跟踪行业趋势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新品研发计划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创新技术应用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合作与联盟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t="15792" b="15792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明确机械设备的质量方针和目标，确保产品质量符合相关标准和客户要求。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制定质量方针和目标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完善质量管理体系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强化过程控制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持续改进和优化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建立完善的质量管理体系，包括质量策划、质量控制、质量保证和质量改进等环节。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加强对机械设备生产过程的控制和管理，确保每个生产环节都符合质量要求。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不断收集客户反馈和市场信息，对机械设备进行持续改进和优化，提高产品质量和客户满意度。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产品质量保障体系建设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招商渠道拓展与优化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l="2493" r="2493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线上线下全渠道布局策略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线上渠道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利用互联网平台（如官网、社交媒体、行业网站等）进行品牌宣传、产品展示和在线咨询，提高品牌知名度和曝光率。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线下渠道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参加行业展会、举办技术研讨会、开展经销商会议等，与潜在客户和合作伙伴面对面交流，建立信任和合作关系。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线上线下融合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通过线上预约、线下体验等方式，将线上流量引导至线下实体店，实现线上线下互动与融合。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341061" y="1169291"/>
            <a:ext cx="2281112" cy="2281112"/>
          </a:xfrm>
          <a:prstGeom prst="ellips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6177468" y="1976779"/>
            <a:ext cx="608297" cy="608297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69827" y="2585076"/>
            <a:ext cx="1911789" cy="1911789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156399" y="3235877"/>
            <a:ext cx="738646" cy="610186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905908" y="3792072"/>
            <a:ext cx="1520741" cy="152074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301722" y="4207073"/>
            <a:ext cx="729113" cy="69073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227005" y="4767462"/>
            <a:ext cx="1336080" cy="1336080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633397" y="5196504"/>
            <a:ext cx="523295" cy="477996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35748" y="1306554"/>
            <a:ext cx="4044911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明确合作目标与责任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035748" y="192455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与合作伙伴共同制定合作计划，明确双方的权利和义务，确保合作顺利进行。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035748" y="3522491"/>
            <a:ext cx="3952667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定期评估与调整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035748" y="4140488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定期对合作伙伴的业绩进行评估，根据评估结果调整合作策略和资源投入，确保合作效果达到预期。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0539" y="4596774"/>
            <a:ext cx="369398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提供支持与培训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61981" y="521477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为合作伙伴提供产品知识、销售技巧等方面的培训和支持，提高其销售能力和服务水平。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92947" y="2524256"/>
            <a:ext cx="3741824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寻找优质合作伙伴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89125" y="3142253"/>
            <a:ext cx="344564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筛选具有行业影响力、渠道资源和市场潜力的合作伙伴，建立长期稳定的合作关系。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合作伙伴关系建立与维护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通过定期沟通和信息收集，及时发现潜在的渠道冲突，避免冲突升级。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建立冲突预警机制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明确冲突解决的步骤和责任人，确保冲突能够得到及时有效的处理。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制定冲突解决流程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鼓励渠道成员之间进行开放、坦诚的沟通，寻求双方都能接受的解决方案。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促进沟通与协商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在必要时，可以引入中立的第三方机构进行调解，协助双方达成共识。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引入第三方调解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渠道冲突解决机制设计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https://d.book118.com/317116152154006031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106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2024-09-04T09:19:09.644</cp:lastPrinted>
  <dcterms:created xsi:type="dcterms:W3CDTF">2024-09-04T01:19:09Z</dcterms:created>
  <dcterms:modified xsi:type="dcterms:W3CDTF">2024-09-04T01:19:11Z</dcterms:modified>
</cp:coreProperties>
</file>