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9DC728F-FE6D-46C8-B9D3-2D804A02D5A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7933766-928A-4E57-B694-F0EBB1C5C5A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F97C059-73D3-4B90-AD90-91F6F592237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F88A266-13D5-44CD-9C31-E155F926B0B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A42824A-7DD4-45E8-9887-669E5472B22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A408FF2-979F-4A6E-B0CE-59CE0E75B71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149689D-423B-49E5-BF9E-16AF75E924F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A6585B2-2011-4106-B87D-1F6B7512048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BA3DF4D-63F4-411F-B8C5-566135F1288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1FCAEFD-EE94-43B1-AA8A-28FEEA68D94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3432013-C239-49B0-9572-1344B6C7B0A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17136044036006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2" r="-12"/>
          </a:stretch>
        </a:blipFill>
      </p:bgPr>
    </p:bg>
    <p:spTree>
      <p:nvGrpSpPr>
        <p:cNvPr id="1" name=""/>
        <p:cNvGrpSpPr/>
        <p:nvPr/>
      </p:nvGrpSpPr>
      <p:grpSpPr>
        <a:xfrm>
          <a:off x="0" y="0"/>
          <a:ext cx="0" cy="0"/>
        </a:xfrm>
      </p:grpSpPr>
      <p:sp>
        <p:nvSpPr>
          <p:cNvPr id="2" name="TextBox 2"/>
          <p:cNvSpPr txBox="1"/>
          <p:nvPr/>
        </p:nvSpPr>
        <p:spPr>
          <a:xfrm>
            <a:off x="489687" y="2615175"/>
            <a:ext cx="988695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accent1">
                    <a:alpha val="100000"/>
                  </a:schemeClr>
                </a:solidFill>
                <a:latin typeface="Microsoft Yahei"/>
                <a:ea typeface="Microsoft Yahei"/>
                <a:cs typeface="Microsoft Yahei"/>
              </a:rPr>
              <a:t>2023-2028年煤气罐行业竞争格局及“十四五”企业投资战略研究报告</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27" y="0"/>
            <a:ext cx="12191747" cy="6858000"/>
          </a:xfrm>
          <a:prstGeom prst="rect">
            <a:avLst/>
          </a:prstGeom>
        </p:spPr>
      </p:pic>
      <p:sp>
        <p:nvSpPr>
          <p:cNvPr id="3" name="TextBox 3"/>
          <p:cNvSpPr txBox="1"/>
          <p:nvPr/>
        </p:nvSpPr>
        <p:spPr>
          <a:xfrm>
            <a:off x="1433708" y="1852562"/>
            <a:ext cx="6974588"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引言</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煤气罐行业概述</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2023-2028年煤气罐行业竞争格局分析</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“十四五”期间煤气罐行业投资环境分析</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“十四五”期间煤气罐行业投资战略研究</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典型案例分析</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结论与展望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2" r="-12"/>
          </a:stretch>
        </a:blipFill>
      </p:bgPr>
    </p:bg>
    <p:spTree>
      <p:nvGrpSpPr>
        <p:cNvPr id="1" name=""/>
        <p:cNvGrpSpPr/>
        <p:nvPr/>
      </p:nvGrpSpPr>
      <p:grpSpPr>
        <a:xfrm>
          <a:off x="0" y="0"/>
          <a:ext cx="0" cy="0"/>
        </a:xfrm>
      </p:grpSpPr>
      <p:sp>
        <p:nvSpPr>
          <p:cNvPr id="2" name="TextBox 2"/>
          <p:cNvSpPr txBox="1"/>
          <p:nvPr/>
        </p:nvSpPr>
        <p:spPr>
          <a:xfrm>
            <a:off x="-1706803" y="1236400"/>
            <a:ext cx="739208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5400" b="1">
                <a:solidFill>
                  <a:srgbClr val="FFFFFF">
                    <a:alpha val="100000"/>
                  </a:srgbClr>
                </a:solidFill>
                <a:latin typeface="Microsoft Yahei"/>
                <a:ea typeface="Microsoft Yahei"/>
                <a:cs typeface="Microsoft Yahei"/>
              </a:rPr>
              <a:t>01</a:t>
            </a:r>
          </a:p>
        </p:txBody>
      </p:sp>
      <p:sp>
        <p:nvSpPr>
          <p:cNvPr id="3" name="TextBox 3"/>
          <p:cNvSpPr txBox="1"/>
          <p:nvPr/>
        </p:nvSpPr>
        <p:spPr>
          <a:xfrm>
            <a:off x="1365325" y="2628863"/>
            <a:ext cx="98888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煤气罐行业概述</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简要介绍煤气罐行业的定义、发展历程、市场规模等基本情况。</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政策环境分析</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分析国家及地方政府对煤气罐行业的政策扶持及监管要求，以及行业标准、法规等方面的影响。</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报告目的</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阐述本报告的研究目的，即为煤气罐企业提供未来五年内的市场竞争策略和投资战略规划参考。</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报告背景与目的</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报告范围</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明确本报告的研究范围，包括煤气罐行业的产业链结构、市场供需状况、竞争格局、发展趋势等方面。</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重点问题</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提出本报告需要解决的重点问题，如煤气罐行业的市场规模及增长趋势、主要竞争对手的经营状况及优劣势分析、投资机会与风险等。</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研究方法</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介绍本报告所采用的研究方法，包括文献资料收集、市场调研、专家访谈、案例分析等。</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报告范围与重点</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2" r="-12"/>
          </a:stretch>
        </a:blipFill>
      </p:bgPr>
    </p:bg>
    <p:spTree>
      <p:nvGrpSpPr>
        <p:cNvPr id="1" name=""/>
        <p:cNvGrpSpPr/>
        <p:nvPr/>
      </p:nvGrpSpPr>
      <p:grpSpPr>
        <a:xfrm>
          <a:off x="0" y="0"/>
          <a:ext cx="0" cy="0"/>
        </a:xfrm>
      </p:grpSpPr>
      <p:sp>
        <p:nvSpPr>
          <p:cNvPr id="2" name="TextBox 2"/>
          <p:cNvSpPr txBox="1"/>
          <p:nvPr/>
        </p:nvSpPr>
        <p:spPr>
          <a:xfrm>
            <a:off x="-1706803" y="1236400"/>
            <a:ext cx="739208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5400" b="1">
                <a:solidFill>
                  <a:srgbClr val="FFFFFF">
                    <a:alpha val="100000"/>
                  </a:srgbClr>
                </a:solidFill>
                <a:latin typeface="Microsoft Yahei"/>
                <a:ea typeface="Microsoft Yahei"/>
                <a:cs typeface="Microsoft Yahei"/>
              </a:rPr>
              <a:t>02</a:t>
            </a:r>
          </a:p>
        </p:txBody>
      </p:sp>
      <p:sp>
        <p:nvSpPr>
          <p:cNvPr id="3" name="TextBox 3"/>
          <p:cNvSpPr txBox="1"/>
          <p:nvPr/>
        </p:nvSpPr>
        <p:spPr>
          <a:xfrm>
            <a:off x="1365325" y="2628863"/>
            <a:ext cx="98888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1">
                    <a:alpha val="100000"/>
                  </a:schemeClr>
                </a:solidFill>
                <a:latin typeface="Microsoft Yahei"/>
                <a:ea typeface="Microsoft Yahei"/>
                <a:cs typeface="Microsoft Yahei"/>
              </a:rPr>
              <a:t>煤气罐行业概述</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3004" r="33004"/>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634" r="32634"/>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481" r="32481"/>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煤气罐行业是指生产和销售用于储存和运输液化石油气（LPG）或压缩天然气（CNG）等燃气的钢瓶或复合材料的容器的行业。</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行业定义</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根据产品用途和特性，煤气罐可分为家用煤气罐、工业用煤气罐、车用煤气罐等。</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行业分类</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行业定义与分类</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行业发展历程及现状</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1">
                    <a:alpha val="100000"/>
                  </a:schemeClr>
                </a:solidFill>
                <a:latin typeface="Microsoft Yahei"/>
                <a:ea typeface="Microsoft Yahei"/>
                <a:cs typeface="Microsoft Yahei"/>
              </a:rPr>
              <a:t>发展历程</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425">
                <a:solidFill>
                  <a:schemeClr val="dk1">
                    <a:alpha val="100000"/>
                  </a:schemeClr>
                </a:solidFill>
                <a:latin typeface="Microsoft Yahei"/>
                <a:ea typeface="Microsoft Yahei"/>
                <a:cs typeface="Microsoft Yahei"/>
              </a:rPr>
              <a:t>煤气罐行业经历了从早期的手工制作到现代化生产线制造的转变，随着技术进步和市场需求的变化，行业规模不断扩大，产品种类和品质也不断提升。</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1">
                    <a:alpha val="100000"/>
                  </a:schemeClr>
                </a:solidFill>
                <a:latin typeface="Microsoft Yahei"/>
                <a:ea typeface="Microsoft Yahei"/>
                <a:cs typeface="Microsoft Yahei"/>
              </a:rPr>
              <a:t>现状概述</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目前，全球煤气罐市场规模庞大，亚太地区占据主导地位。随着环保意识的提高和清洁能源的推广，煤气罐行业将继续保持增长态势。</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中游产业</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中游产业是煤气罐的制造环节，包括钢瓶制造、复合材料容器制造等。</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下游产业</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下游产业主要包括液化石油气、压缩天然气等燃气的生产、运输和销售环节，以及家用、工业用和车用等领域的应用。</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上游产业</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煤气罐行业的上游产业主要包括钢铁、有色金属、复合材料等原材料生产及加工行业。</a:t>
            </a:r>
          </a:p>
        </p:txBody>
      </p:sp>
      <p:pic>
        <p:nvPicPr>
          <p:cNvPr id="10" name="Picture 10"/>
          <p:cNvPicPr>
            <a:picLocks noChangeAspect="1"/>
          </p:cNvPicPr>
          <p:nvPr/>
        </p:nvPicPr>
        <p:blipFill>
          <a:blip r:embed="rId2"/>
          <a:srcRect l="16667" r="16667"/>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行业产业链结构</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2" r="-12"/>
          </a:stretch>
        </a:blipFill>
      </p:bgPr>
    </p:bg>
    <p:spTree>
      <p:nvGrpSpPr>
        <p:cNvPr id="1" name=""/>
        <p:cNvGrpSpPr/>
        <p:nvPr/>
      </p:nvGrpSpPr>
      <p:grpSpPr>
        <a:xfrm>
          <a:off x="0" y="0"/>
          <a:ext cx="0" cy="0"/>
        </a:xfrm>
      </p:grpSpPr>
      <p:sp>
        <p:nvSpPr>
          <p:cNvPr id="2" name="TextBox 2"/>
          <p:cNvSpPr txBox="1"/>
          <p:nvPr/>
        </p:nvSpPr>
        <p:spPr>
          <a:xfrm>
            <a:off x="-1706803" y="1236400"/>
            <a:ext cx="739208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5400" b="1">
                <a:solidFill>
                  <a:srgbClr val="FFFFFF">
                    <a:alpha val="100000"/>
                  </a:srgbClr>
                </a:solidFill>
                <a:latin typeface="Microsoft Yahei"/>
                <a:ea typeface="Microsoft Yahei"/>
                <a:cs typeface="Microsoft Yahei"/>
              </a:rPr>
              <a:t>03</a:t>
            </a:r>
          </a:p>
        </p:txBody>
      </p:sp>
      <p:sp>
        <p:nvSpPr>
          <p:cNvPr id="3" name="TextBox 3"/>
          <p:cNvSpPr txBox="1"/>
          <p:nvPr/>
        </p:nvSpPr>
        <p:spPr>
          <a:xfrm>
            <a:off x="1365325" y="2628863"/>
            <a:ext cx="98888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1">
                    <a:alpha val="100000"/>
                  </a:schemeClr>
                </a:solidFill>
                <a:latin typeface="Microsoft Yahei"/>
                <a:ea typeface="Microsoft Yahei"/>
                <a:cs typeface="Microsoft Yahei"/>
              </a:rPr>
              <a:t>2023-2028年煤气罐行业竞争格局分析</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250" r="16250"/>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产业链结构</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煤气罐行业产业链包括原材料供应、生产制造、销售渠道等环节，其中生产制造环节竞争尤为激烈。</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政策环境</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国家对于煤气罐行业的政策逐步收紧，推动行业向规范化行进，企业需要不断提高安全标准以适应政策要求。</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市场规模</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随着城市化进程的推进和居民生活水平的提高，煤气罐市场规模不断扩大。</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行业竞争结构分析</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flipV="1">
            <a:off x="5226940" y="2711199"/>
            <a:ext cx="869059" cy="556467"/>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3" name="Connector 3"/>
          <p:cNvCxnSpPr/>
          <p:nvPr/>
        </p:nvCxnSpPr>
        <p:spPr>
          <a:xfrm flipH="1">
            <a:off x="6085799" y="2787060"/>
            <a:ext cx="787048" cy="457877"/>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flipH="1" flipV="1">
            <a:off x="6096000" y="3252176"/>
            <a:ext cx="0" cy="1146048"/>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5" name="AutoShape 5"/>
          <p:cNvSpPr/>
          <p:nvPr/>
        </p:nvSpPr>
        <p:spPr>
          <a:xfrm>
            <a:off x="654974" y="1746676"/>
            <a:ext cx="4692565" cy="1777323"/>
          </a:xfrm>
          <a:prstGeom prst="snip1Rect">
            <a:avLst>
              <a:gd name="adj" fmla="val 25816"/>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897941"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依托强大的资源和资金优势，在煤气罐市场中占据主导地位。</a:t>
            </a:r>
          </a:p>
        </p:txBody>
      </p:sp>
      <p:sp>
        <p:nvSpPr>
          <p:cNvPr id="7" name="TextBox 7"/>
          <p:cNvSpPr txBox="1"/>
          <p:nvPr/>
        </p:nvSpPr>
        <p:spPr>
          <a:xfrm>
            <a:off x="897941" y="1951443"/>
            <a:ext cx="3851172"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国有企业</a:t>
            </a:r>
          </a:p>
        </p:txBody>
      </p:sp>
      <p:sp>
        <p:nvSpPr>
          <p:cNvPr id="8" name="AutoShape 8"/>
          <p:cNvSpPr/>
          <p:nvPr/>
        </p:nvSpPr>
        <p:spPr>
          <a:xfrm>
            <a:off x="5575257" y="2695566"/>
            <a:ext cx="1041485" cy="1064453"/>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692637" y="2815534"/>
            <a:ext cx="806727" cy="82451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10800000">
            <a:off x="5065769" y="1746676"/>
            <a:ext cx="281771" cy="281771"/>
          </a:xfrm>
          <a:prstGeom prst="r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62010" y="1746676"/>
            <a:ext cx="4692565" cy="1777323"/>
          </a:xfrm>
          <a:prstGeom prst="snip1Rect">
            <a:avLst>
              <a:gd name="adj" fmla="val 2581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10800000">
            <a:off x="11272804" y="1746676"/>
            <a:ext cx="281771" cy="281771"/>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304288" y="4201903"/>
            <a:ext cx="7583424" cy="1744811"/>
          </a:xfrm>
          <a:prstGeom prst="snip1Rect">
            <a:avLst>
              <a:gd name="adj" fmla="val 25374"/>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10800000">
            <a:off x="9605942" y="4201903"/>
            <a:ext cx="281771" cy="281771"/>
          </a:xfrm>
          <a:prstGeom prst="rtTriangl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7096195"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凭借灵活的经营机制和创新能力，在市场中不断壮大。</a:t>
            </a:r>
          </a:p>
        </p:txBody>
      </p:sp>
      <p:sp>
        <p:nvSpPr>
          <p:cNvPr id="16" name="TextBox 16"/>
          <p:cNvSpPr txBox="1"/>
          <p:nvPr/>
        </p:nvSpPr>
        <p:spPr>
          <a:xfrm>
            <a:off x="7096195" y="1966682"/>
            <a:ext cx="3948708"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民营企业</a:t>
            </a:r>
          </a:p>
        </p:txBody>
      </p:sp>
      <p:sp>
        <p:nvSpPr>
          <p:cNvPr id="17" name="TextBox 17"/>
          <p:cNvSpPr txBox="1"/>
          <p:nvPr/>
        </p:nvSpPr>
        <p:spPr>
          <a:xfrm>
            <a:off x="2571608" y="4965724"/>
            <a:ext cx="68766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拥有先进的技术和管理经验，在国内市场中占据一定份额。</a:t>
            </a:r>
          </a:p>
        </p:txBody>
      </p:sp>
      <p:sp>
        <p:nvSpPr>
          <p:cNvPr id="18" name="TextBox 18"/>
          <p:cNvSpPr txBox="1"/>
          <p:nvPr/>
        </p:nvSpPr>
        <p:spPr>
          <a:xfrm>
            <a:off x="2571608" y="4415940"/>
            <a:ext cx="4371364"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外资企业</a:t>
            </a:r>
          </a:p>
        </p:txBody>
      </p:sp>
      <p:sp>
        <p:nvSpPr>
          <p:cNvPr id="19" name="Freeform 19"/>
          <p:cNvSpPr/>
          <p:nvPr/>
        </p:nvSpPr>
        <p:spPr>
          <a:xfrm>
            <a:off x="5885368" y="3029673"/>
            <a:ext cx="396240" cy="420624"/>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主要竞争者分析</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市场份额</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目前，国有企业、民营企业和外资企业在煤气罐市场中各占一定份额，其中国有企业市场份额最大。</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市场集中度</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煤气罐市场集中度较高，前几家企业占据大部分市场份额，市场呈现寡头竞争态势。</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市场份额与集中度分析</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技术创新加速</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技术创新将成为企业竞争的核心，企业需要不断引进新技术、新工艺以提高产品质量和降低成本。</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品牌建设重要性凸显</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品牌将成为消费者选择产品的重要因素之一，企业需要加强品牌建设和宣传以提高市场竞争力。</a:t>
            </a:r>
          </a:p>
        </p:txBody>
      </p:sp>
      <p:cxnSp>
        <p:nvCxnSpPr>
          <p:cNvPr id="15" name="Connector 15"/>
          <p:cNvCxnSpPr/>
          <p:nvPr/>
        </p:nvCxnSpPr>
        <p:spPr>
          <a:xfrm>
            <a:off x="7345623" y="5627624"/>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环保要求提高</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随着环保意识的增强，未来煤气罐行业将更加注重环保要求，企业需要加大环保投入。</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行业竞争趋势预测</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2" r="-12"/>
          </a:stretch>
        </a:blipFill>
      </p:bgPr>
    </p:bg>
    <p:spTree>
      <p:nvGrpSpPr>
        <p:cNvPr id="1" name=""/>
        <p:cNvGrpSpPr/>
        <p:nvPr/>
      </p:nvGrpSpPr>
      <p:grpSpPr>
        <a:xfrm>
          <a:off x="0" y="0"/>
          <a:ext cx="0" cy="0"/>
        </a:xfrm>
      </p:grpSpPr>
      <p:sp>
        <p:nvSpPr>
          <p:cNvPr id="2" name="TextBox 2"/>
          <p:cNvSpPr txBox="1"/>
          <p:nvPr/>
        </p:nvSpPr>
        <p:spPr>
          <a:xfrm>
            <a:off x="-1706803" y="1236400"/>
            <a:ext cx="739208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5400" b="1">
                <a:solidFill>
                  <a:srgbClr val="FFFFFF">
                    <a:alpha val="100000"/>
                  </a:srgbClr>
                </a:solidFill>
                <a:latin typeface="Microsoft Yahei"/>
                <a:ea typeface="Microsoft Yahei"/>
                <a:cs typeface="Microsoft Yahei"/>
              </a:rPr>
              <a:t>04</a:t>
            </a:r>
          </a:p>
        </p:txBody>
      </p:sp>
      <p:sp>
        <p:nvSpPr>
          <p:cNvPr id="3" name="TextBox 3"/>
          <p:cNvSpPr txBox="1"/>
          <p:nvPr/>
        </p:nvSpPr>
        <p:spPr>
          <a:xfrm>
            <a:off x="1365325" y="2628863"/>
            <a:ext cx="98888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1">
                    <a:alpha val="100000"/>
                  </a:schemeClr>
                </a:solidFill>
                <a:latin typeface="Microsoft Yahei"/>
                <a:ea typeface="Microsoft Yahei"/>
                <a:cs typeface="Microsoft Yahei"/>
              </a:rPr>
              <a:t>“十四五”期间煤气罐行业投资环境分析</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0542" r="10542"/>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安全生产政策</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国家加强对煤气罐行业的安全监管，企业需要遵守相关法规，提高安全生产水平。</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环保政策</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随着环保意识的提高，国家出台一系列环保政策，对煤气罐行业的环保要求也越来越高。</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能源政策</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国家鼓励清洁能源的发展，煤气罐行业需要适应能源结构的调整，加大对清洁能源的研发和应用。</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政策环境分析</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70591"/>
            <a:ext cx="5783287" cy="1172718"/>
            <a:chOff x="5982796" y="3170591"/>
            <a:chExt cx="5783287" cy="1172718"/>
          </a:xfrm>
        </p:grpSpPr>
        <p:sp>
          <p:nvSpPr>
            <p:cNvPr id="3" name="TextBox 3"/>
            <p:cNvSpPr txBox="1"/>
            <p:nvPr/>
          </p:nvSpPr>
          <p:spPr>
            <a:xfrm>
              <a:off x="5982796" y="3170591"/>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行业市场规模</a:t>
              </a:r>
            </a:p>
          </p:txBody>
        </p:sp>
        <p:sp>
          <p:nvSpPr>
            <p:cNvPr id="4" name="TextBox 4"/>
            <p:cNvSpPr txBox="1"/>
            <p:nvPr/>
          </p:nvSpPr>
          <p:spPr>
            <a:xfrm>
              <a:off x="5982796" y="3641126"/>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随着城市化进程的加快和人们生活水平的提高，煤气罐行业市场规模不断扩大。</a:t>
              </a:r>
            </a:p>
          </p:txBody>
        </p:sp>
      </p:grpSp>
      <p:grpSp>
        <p:nvGrpSpPr>
          <p:cNvPr id="5" name="Group 5"/>
          <p:cNvGrpSpPr/>
          <p:nvPr/>
        </p:nvGrpSpPr>
        <p:grpSpPr>
          <a:xfrm>
            <a:off x="5982796" y="4823246"/>
            <a:ext cx="5783287" cy="1172718"/>
            <a:chOff x="5982796" y="4823246"/>
            <a:chExt cx="5783287" cy="1172718"/>
          </a:xfrm>
        </p:grpSpPr>
        <p:sp>
          <p:nvSpPr>
            <p:cNvPr id="6" name="TextBox 6"/>
            <p:cNvSpPr txBox="1"/>
            <p:nvPr/>
          </p:nvSpPr>
          <p:spPr>
            <a:xfrm>
              <a:off x="5982796" y="4823246"/>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行业竞争格局</a:t>
              </a:r>
            </a:p>
          </p:txBody>
        </p:sp>
        <p:sp>
          <p:nvSpPr>
            <p:cNvPr id="7" name="TextBox 7"/>
            <p:cNvSpPr txBox="1"/>
            <p:nvPr/>
          </p:nvSpPr>
          <p:spPr>
            <a:xfrm>
              <a:off x="5982796" y="5293781"/>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煤气罐行业竞争激烈，企业需要加强品牌建设、技术创新和市场营销等方面的投入，提高市场竞争力。</a:t>
              </a:r>
            </a:p>
          </p:txBody>
        </p:sp>
      </p:grpSp>
      <p:sp>
        <p:nvSpPr>
          <p:cNvPr id="8" name="AutoShape 8"/>
          <p:cNvSpPr/>
          <p:nvPr/>
        </p:nvSpPr>
        <p:spPr>
          <a:xfrm>
            <a:off x="4805646" y="4913047"/>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982796" y="1521950"/>
            <a:ext cx="5687135" cy="1172718"/>
            <a:chOff x="5982796" y="1521950"/>
            <a:chExt cx="5687135" cy="1172718"/>
          </a:xfrm>
        </p:grpSpPr>
        <p:sp>
          <p:nvSpPr>
            <p:cNvPr id="10" name="TextBox 10"/>
            <p:cNvSpPr txBox="1"/>
            <p:nvPr/>
          </p:nvSpPr>
          <p:spPr>
            <a:xfrm>
              <a:off x="5982796" y="152195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宏观经济形势</a:t>
              </a:r>
            </a:p>
          </p:txBody>
        </p:sp>
        <p:sp>
          <p:nvSpPr>
            <p:cNvPr id="11" name="TextBox 11"/>
            <p:cNvSpPr txBox="1"/>
            <p:nvPr/>
          </p:nvSpPr>
          <p:spPr>
            <a:xfrm>
              <a:off x="5982796" y="1992485"/>
              <a:ext cx="5687135"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我国经济保持稳定增长，为煤气罐行业提供了良好的发展环境。</a:t>
              </a:r>
            </a:p>
          </p:txBody>
        </p:sp>
      </p:grpSp>
      <p:sp>
        <p:nvSpPr>
          <p:cNvPr id="12" name="AutoShape 12"/>
          <p:cNvSpPr/>
          <p:nvPr/>
        </p:nvSpPr>
        <p:spPr>
          <a:xfrm>
            <a:off x="4805646" y="3272584"/>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805646" y="161148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41457" y="1735931"/>
            <a:ext cx="3722789" cy="3981079"/>
          </a:xfrm>
          <a:prstGeom prst="rect">
            <a:avLst/>
          </a:prstGeom>
          <a:solidFill>
            <a:schemeClr val="accent1">
              <a:alpha val="9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5014447" y="3486249"/>
            <a:ext cx="391670" cy="391670"/>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14447" y="1795508"/>
            <a:ext cx="391670" cy="3916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5026640" y="5128951"/>
            <a:ext cx="378428" cy="378428"/>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8" name="Picture 18"/>
          <p:cNvPicPr>
            <a:picLocks noChangeAspect="1"/>
          </p:cNvPicPr>
          <p:nvPr/>
        </p:nvPicPr>
        <p:blipFill>
          <a:blip r:embed="rId2">
            <a:alphaModFix/>
          </a:blip>
          <a:srcRect t="694" b="694"/>
          <a:stretch>
            <a:fillRect/>
          </a:stretch>
        </p:blipFill>
        <p:spPr>
          <a:xfrm>
            <a:off x="641457" y="1883900"/>
            <a:ext cx="3722789" cy="3671085"/>
          </a:xfrm>
          <a:prstGeom prst="rect">
            <a:avLst/>
          </a:prstGeom>
        </p:spPr>
      </p:pic>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经济环境分析</a:t>
              </a:r>
            </a:p>
          </p:txBody>
        </p:sp>
      </p:gr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https://d.book118.com/317136044036006033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E0E07"/>
      </a:dk1>
      <a:lt1>
        <a:srgbClr val="EFEED8"/>
      </a:lt1>
      <a:dk2>
        <a:srgbClr val="0E0E07"/>
      </a:dk2>
      <a:lt2>
        <a:srgbClr val="FFE5B9"/>
      </a:lt2>
      <a:accent1>
        <a:srgbClr val="00608A"/>
      </a:accent1>
      <a:accent2>
        <a:srgbClr val="0080B8"/>
      </a:accent2>
      <a:accent3>
        <a:srgbClr val="FFA89D"/>
      </a:accent3>
      <a:accent4>
        <a:srgbClr val="EFA572"/>
      </a:accent4>
      <a:accent5>
        <a:srgbClr val="2DA9AE"/>
      </a:accent5>
      <a:accent6>
        <a:srgbClr val="5BA27C"/>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91</Paragraphs>
  <Slides>18</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18</vt:i4>
      </vt:variant>
    </vt:vector>
  </HeadingPairs>
  <TitlesOfParts>
    <vt:vector baseType="lpstr" size="22">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2024-09-06T13:34:16.639</cp:lastPrinted>
  <dcterms:created xsi:type="dcterms:W3CDTF">2024-09-06T05:34:16Z</dcterms:created>
  <dcterms:modified xsi:type="dcterms:W3CDTF">2024-09-06T05:34:18Z</dcterms:modified>
</cp:coreProperties>
</file>