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AF60A-B9B4-441A-94E5-D16C1F04A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6AE8CB-4387-48BE-B093-8C1EC6596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D21900-154B-4198-AFD8-4DE4C3F54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7D978A-5DCE-4774-A72A-5238A95E2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09A18A-05C8-4C1D-AFBE-5F377A737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FFB375-09F7-4D08-A7F6-B7AE03F1D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582D40-6BE1-4CEA-A5DF-2679C0877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32307D-6AFD-454B-8FAA-E9B6F9698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8DC8F3-C6D1-400E-BB7F-9C920A9B8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DF2BC-4C3C-4DAB-BC8C-8613465BA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F9C81-1EEA-4F0D-8640-CC8D1AA65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emf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156002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肾脏病饮食护理\n## 1.肾脏病概述及其对饮食的影响\n### 1.1肾脏病的定义与分类\n### 1.2肾脏病对营养代谢的影响\n### 1.3肾脏病患者饮食的特殊需求\n## 2.肾脏病患者的饮食基本原则\n### 2.1低蛋白饮食的原理与应用\n### 2.2低盐饮食的重要性及实施方法\n### 2.3低磷饮食的调控及意义\n## 3.肾脏病患者的膳食结构与搭配\n### 3.1优质蛋白质来源的选择\n### 3.2健康脂肪的摄入与搭配\n### 3.3合理搭配碳水化合物与膳食纤维\n## 4.肾脏病患者的特殊饮食需求\n### 4.1糖尿病肾病患者饮食调控\n### 4.2高血压肾病患者饮食管理\n### 4.3肾功能不全患者饮食调整\n## 5.肾脏病患者的饮食护理与教育\n### 5.1饮食护理的基本原则与方法\n### 5.2患者饮食教育的实施与评估\n### 5.3家庭与社会的支持与支持系统\n## 6.肾脏病患者的生活习惯与饮食调整\n### 6.1患者的生活习惯调整与改善\n### 6.2饮食调整的长期性与持续性\n### 6.3心理因素在饮食护理中的作用与影响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肾脏病饮食护理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肾脏病概述及其对饮食的影响</a:t>
            </a:r>
            <a:endParaRPr/>
          </a:p>
        </p:txBody>
      </p:sp>
      <p:sp>
        <p:nvSpPr>
          <p:cNvPr id="11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肾脏病的定义与分类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肾脏病是指影响肾脏功能的疾病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肾脏炎症：如急性肾小球肾炎、慢性肾小球肾炎等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肾脏结构异常：如多囊肾、肾结石等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遗传性肾脏病：如遗传性肾炎、Alport综合症等</a:t>
                </a:r>
                <a:endParaRPr/>
              </a:p>
            </p:txBody>
          </p:sp>
          <p:pic>
            <p:nvPicPr>
              <p:cNvPr id="2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肾脏病的分类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按病因分类：原发性肾脏病、继发性肾脏病、遗传性肾脏病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按发病部位分类：肾小球疾病、肾小管疾病、肾间质疾病、肾血管疾病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肾脏病患者蛋白质代谢异常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蛋白质丢失：肾功能不全导致蛋白质大量丢失，出现低蛋白血症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蛋白质合成减少：肾脏受损影响蛋白质合成，导致营养不良</a:t>
                </a:r>
                <a:endParaRPr/>
              </a:p>
            </p:txBody>
          </p:sp>
          <p:sp>
            <p:nvSpPr>
              <p:cNvPr id="22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肾脏病患者矿物质代谢异常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钙、磷代谢紊乱：肾功能不全导致钙、磷代谢紊乱，出现高磷血症、低钙血症等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电解质失衡：肾脏病患者容易出现钾、钠、氯等电解质失衡</a:t>
                </a:r>
                <a:endParaRPr/>
              </a:p>
            </p:txBody>
          </p:sp>
          <p:sp>
            <p:nvSpPr>
              <p:cNvPr id="22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肾脏病患者脂肪代谢异常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脂肪代谢紊乱：肾功能不全导致脂肪代谢紊乱，出现高脂血症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脂肪酸氧化障碍：肾脏病患者脂肪酸氧化障碍，导致能量代谢异常</a:t>
                </a:r>
                <a:endParaRPr/>
              </a:p>
            </p:txBody>
          </p:sp>
          <p:sp>
            <p:nvSpPr>
              <p:cNvPr id="23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肾脏病对营养代谢的影响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36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37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38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降低蛋白质摄入，减轻肾脏负担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选择优质蛋白质来源，如鱼、蛋、奶等</a:t>
                </a:r>
                <a:endParaRPr/>
              </a:p>
            </p:txBody>
          </p:sp>
          <p:sp>
            <p:nvSpPr>
              <p:cNvPr id="2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低蛋白饮食</a:t>
                </a:r>
                <a:endParaRPr/>
              </a:p>
            </p:txBody>
          </p:sp>
        </p:grpSp>
        <p:grpSp>
          <p:nvGrpSpPr>
            <p:cNvPr id="241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4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减少钠摄入，降低血压，减轻肾脏负担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增加食物口感，如使用香料、醋等</a:t>
                </a:r>
                <a:endParaRPr/>
              </a:p>
            </p:txBody>
          </p:sp>
          <p:sp>
            <p:nvSpPr>
              <p:cNvPr id="243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低盐饮食</a:t>
                </a:r>
                <a:endParaRPr/>
              </a:p>
            </p:txBody>
          </p:sp>
          <p:sp>
            <p:nvSpPr>
              <p:cNvPr id="244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5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46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限制磷摄入，降低血磷水平，减轻肾脏负担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选择低磷食物，如蔬菜、水果、豆类等</a:t>
                </a:r>
                <a:endParaRPr/>
              </a:p>
            </p:txBody>
          </p:sp>
          <p:sp>
            <p:nvSpPr>
              <p:cNvPr id="247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低磷饮食</a:t>
                </a:r>
                <a:endParaRPr/>
              </a:p>
            </p:txBody>
          </p:sp>
          <p:sp>
            <p:nvSpPr>
              <p:cNvPr id="248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肾脏病患者饮食的特殊需求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肾脏病患者的饮食基本原则</a:t>
            </a:r>
            <a:endParaRPr/>
          </a:p>
        </p:txBody>
      </p:sp>
      <p:sp>
        <p:nvSpPr>
          <p:cNvPr id="25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低蛋白饮食的原理</a:t>
                </a:r>
                <a:endParaRPr/>
              </a:p>
            </p:txBody>
          </p:sp>
          <p:sp>
            <p:nvSpPr>
              <p:cNvPr id="25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减少肾脏负担，延缓肾功能恶化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减轻氮质血症，改善患者生活质量</a:t>
                </a:r>
                <a:endParaRPr/>
              </a:p>
            </p:txBody>
          </p:sp>
          <p:sp>
            <p:nvSpPr>
              <p:cNvPr id="25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低蛋白饮食的应用</a:t>
                </a:r>
                <a:endParaRPr/>
              </a:p>
            </p:txBody>
          </p:sp>
          <p:sp>
            <p:nvSpPr>
              <p:cNvPr id="26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蛋白质摄入量的控制：根据患者肾功能及营养状况调整蛋白质摄入量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优质蛋白质的选择：选择生物价值高的蛋白质来源，如鱼、蛋、奶等</a:t>
                </a:r>
                <a:endParaRPr/>
              </a:p>
            </p:txBody>
          </p:sp>
          <p:sp>
            <p:nvSpPr>
              <p:cNvPr id="26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低蛋白饮食的原理与应用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低盐饮食的重要性</a:t>
                </a:r>
                <a:endParaRPr/>
              </a:p>
            </p:txBody>
          </p:sp>
          <p:sp>
            <p:nvSpPr>
              <p:cNvPr id="27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降低血压，减轻肾脏负担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预防心血管疾病，降低患者死亡率</a:t>
                </a:r>
                <a:endParaRPr/>
              </a:p>
            </p:txBody>
          </p:sp>
          <p:sp>
            <p:nvSpPr>
              <p:cNvPr id="27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低盐饮食的实施方法</a:t>
                </a:r>
                <a:endParaRPr/>
              </a:p>
            </p:txBody>
          </p:sp>
          <p:sp>
            <p:nvSpPr>
              <p:cNvPr id="28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限制食盐摄入，每日摄入量控制在3-5克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增加食物口感，如使用香料、醋等</a:t>
                </a:r>
                <a:endParaRPr/>
              </a:p>
            </p:txBody>
          </p:sp>
          <p:sp>
            <p:nvSpPr>
              <p:cNvPr id="28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低盐饮食的重要性及实施方法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低磷饮食的调控及意义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低磷饮食的调控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限制磷摄入，每日摄入量控制在600-800毫克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选择低磷食物，如蔬菜、水果、豆类等</a:t>
                </a:r>
                <a:endParaRPr/>
              </a:p>
            </p:txBody>
          </p:sp>
          <p:pic>
            <p:nvPicPr>
              <p:cNvPr id="2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低磷饮食的意义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降低血磷水平，减轻肾脏负担，延缓肾功能恶化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预防骨折、皮肤瘙痒等并发症，改善患者生活质量</a:t>
                </a:r>
                <a:endParaRPr/>
              </a:p>
            </p:txBody>
          </p:sp>
          <p:pic>
            <p:nvPicPr>
              <p:cNvPr id="3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肾脏病患者的膳食结构与搭配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优质蛋白质来源的选择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优质蛋白质来源的选择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鱼类：如三文鱼、金枪鱼等，富含ω-3不饱和脂肪酸，有利于心血管健康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蛋类：富含优质蛋白质及多种维生素和矿物质，易消化吸收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奶类：如牛奶、酸奶等，富含优质蛋白质、钙和维生素D，有利于骨骼健康</a:t>
            </a:r>
            <a:endParaRPr/>
          </a:p>
        </p:txBody>
      </p:sp>
      <p:cxnSp>
        <p:nvCxnSpPr>
          <p:cNvPr id="1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健康脂肪的摄入</a:t>
                </a:r>
                <a:endParaRPr/>
              </a:p>
            </p:txBody>
          </p:sp>
          <p:sp>
            <p:nvSpPr>
              <p:cNvPr id="2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选择不饱和脂肪酸，如橄榄油、亚麻籽油等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限制饱和脂肪酸和反式脂肪酸摄入，如动物油、人造奶油等</a:t>
                </a:r>
                <a:endParaRPr/>
              </a:p>
            </p:txBody>
          </p:sp>
          <p:sp>
            <p:nvSpPr>
              <p:cNvPr id="2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健康脂肪的搭配</a:t>
                </a:r>
                <a:endParaRPr/>
              </a:p>
            </p:txBody>
          </p:sp>
          <p:sp>
            <p:nvSpPr>
              <p:cNvPr id="2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与富含膳食纤维的食物搭配，如蔬菜、水果等，有利于降低胆固醇水平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与富含抗氧化物质的食物搭配，如坚果、深色蔬菜等，有利于预防心血管疾病</a:t>
                </a:r>
                <a:endParaRPr/>
              </a:p>
            </p:txBody>
          </p:sp>
          <p:sp>
            <p:nvSpPr>
              <p:cNvPr id="2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健康脂肪的摄入与搭配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合理搭配碳水化合物与膳食纤维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碳水化合物的选择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选择低升糖指数食物，如全麦面包、燕麦等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限制高糖食物摄入，如糖果、蛋糕等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4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膳食纤维的摄入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增加蔬菜、水果、全谷类等食物的摄入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膳食纤维有助于降低胆固醇水平，改善血糖控制</a:t>
                </a:r>
                <a:endParaRPr/>
              </a:p>
            </p:txBody>
          </p:sp>
          <p:pic>
            <p:nvPicPr>
              <p:cNvPr id="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https://d.book118.com/317156002005006042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肾脏病饮食护理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2024-09-15T02:36:18.352</cp:lastPrinted>
  <dcterms:created xsi:type="dcterms:W3CDTF">2024-09-14T18:36:18Z</dcterms:created>
  <dcterms:modified xsi:type="dcterms:W3CDTF">2024-09-14T18:36:20Z</dcterms:modified>
</cp:coreProperties>
</file>