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54886-6F00-4976-BABB-FC4F0610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44A78-81BE-44F9-BF1F-6D10CE39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40EF4-4EC4-4F85-815E-D02EAAA5F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4845F-6B7D-4066-A254-81885A2CD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EB2E1-41B6-4A09-97F7-F871CFD44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F1C20A-980F-4F01-B430-AE29603FC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E778B-B1AA-4D94-A70C-417FD7CF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B7667-693F-4D1D-8E80-3D5F8C292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0F3E1-B4B5-4CA8-9D6E-B7169BA15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D2C9C-EB3B-465D-8DEF-B051475F9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99A93-762E-4C13-98C5-1A9B82E2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100000">
                <a:schemeClr val="accent1">
                  <a:lumMod val="75000"/>
                  <a:alpha val="70000"/>
                </a:schemeClr>
              </a:gs>
              <a:gs pos="73000">
                <a:schemeClr val="accent2">
                  <a:alpha val="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41000">
                <a:schemeClr val="lt1">
                  <a:alpha val="45000"/>
                </a:schemeClr>
              </a:gs>
              <a:gs pos="0">
                <a:srgbClr val="FFFFFF">
                  <a:alpha val="0"/>
                </a:srgb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81000">
                <a:schemeClr val="lt1">
                  <a:alpha val="100000"/>
                </a:schemeClr>
              </a:gs>
              <a:gs pos="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  <a:gs pos="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2100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智齿问题：何时需要拔除及保留的考虑因素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7174103" y="107019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智齿拔除的必要性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@mix!m0_序号_03-2050-12356"/>
          <p:cNvSpPr/>
          <p:nvPr>
            <p:custDataLst>
              <p:tags r:id="rId5"/>
            </p:custDataLst>
          </p:nvPr>
        </p:nvSpPr>
        <p:spPr>
          <a:xfrm>
            <a:off x="6885559" y="38139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" name="Ellipse 70_#color-2050&amp;12709"/>
          <p:cNvSpPr/>
          <p:nvPr>
            <p:custDataLst>
              <p:tags r:id="rId6"/>
            </p:custDataLst>
          </p:nvPr>
        </p:nvSpPr>
        <p:spPr>
          <a:xfrm>
            <a:off x="6812407" y="37407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Ellipse 66_#color-2050&amp;12710"/>
          <p:cNvSpPr/>
          <p:nvPr>
            <p:custDataLst>
              <p:tags r:id="rId7"/>
            </p:custDataLst>
          </p:nvPr>
        </p:nvSpPr>
        <p:spPr>
          <a:xfrm>
            <a:off x="6291199" y="94272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Ellipse 68_#color-2050&amp;12711"/>
          <p:cNvSpPr/>
          <p:nvPr>
            <p:custDataLst>
              <p:tags r:id="rId8"/>
            </p:custDataLst>
          </p:nvPr>
        </p:nvSpPr>
        <p:spPr>
          <a:xfrm>
            <a:off x="6812407" y="234175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Ellipse 72_#color-2050&amp;12712"/>
          <p:cNvSpPr/>
          <p:nvPr>
            <p:custDataLst>
              <p:tags r:id="rId9"/>
            </p:custDataLst>
          </p:nvPr>
        </p:nvSpPr>
        <p:spPr>
          <a:xfrm>
            <a:off x="6291199" y="513981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@mix!m0_序号_01-2050-12354"/>
          <p:cNvSpPr/>
          <p:nvPr>
            <p:custDataLst>
              <p:tags r:id="rId10"/>
            </p:custDataLst>
          </p:nvPr>
        </p:nvSpPr>
        <p:spPr>
          <a:xfrm>
            <a:off x="6364351" y="102501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5" name="@mix!m0_序号_02-2050-12355"/>
          <p:cNvSpPr/>
          <p:nvPr>
            <p:custDataLst>
              <p:tags r:id="rId11"/>
            </p:custDataLst>
          </p:nvPr>
        </p:nvSpPr>
        <p:spPr>
          <a:xfrm>
            <a:off x="6885559" y="241490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6" name="@mix!m0_序号_04-2050-12357"/>
          <p:cNvSpPr/>
          <p:nvPr>
            <p:custDataLst>
              <p:tags r:id="rId12"/>
            </p:custDataLst>
          </p:nvPr>
        </p:nvSpPr>
        <p:spPr>
          <a:xfrm>
            <a:off x="6364351" y="521296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" name="项标题"/>
          <p:cNvSpPr txBox="1"/>
          <p:nvPr>
            <p:custDataLst>
              <p:tags r:id="rId13"/>
            </p:custDataLst>
          </p:nvPr>
        </p:nvSpPr>
        <p:spPr>
          <a:xfrm>
            <a:off x="7695311" y="246922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保留智齿的考虑因素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项标题"/>
          <p:cNvSpPr txBox="1"/>
          <p:nvPr>
            <p:custDataLst>
              <p:tags r:id="rId14"/>
            </p:custDataLst>
          </p:nvPr>
        </p:nvSpPr>
        <p:spPr>
          <a:xfrm>
            <a:off x="7695311" y="38636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拔除智齿后的注意事项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5"/>
            </p:custDataLst>
          </p:nvPr>
        </p:nvSpPr>
        <p:spPr>
          <a:xfrm>
            <a:off x="7174103" y="526272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保留智齿的风险与挑战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智齿拔除的必要性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反复发炎的智齿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智齿反复发炎的预防措施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智齿反复发炎的治疗方法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智齿反复发炎对邻牙的影响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智齿反复发炎的原因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侵犯邻牙的智齿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智齿生长位置不当，压迫邻牙，导致邻牙疼痛、松动或脱落。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智齿侵犯邻牙，导致食物嵌塞，引发口腔异味、牙龈发炎等问题。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若智齿无法正常萌出，且对邻牙无影响，可以考虑拔除。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若智齿已经引起邻牙疼痛、松动等症状，应尽快拔除。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形成囊肿的智齿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智齿形成囊肿的原因：智齿阻生，与周围组织形成盲袋，食物残渣和细菌滋生导致感染和炎症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囊肿对邻近牙齿的影响：压迫邻近牙齿，导致牙齿移位、龋坏和疼痛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囊肿对口腔健康的影响：引发牙源性囊肿，增加治疗难度和费用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智齿拔除的必要性：预防和治疗牙源性囊肿，维护口腔健康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牙位不正的智齿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牙位不正的智齿会导致邻牙拥挤，增加患龋齿和牙周病的风险。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牙位不正的智齿会影响正常咬合，导致咀嚼效率低下。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牙位不正的智齿容易引发智齿冠周炎，导致疼痛和肿胀等症状。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牙位不正的智齿可能会对邻近牙齿造成压迫性吸收，导致牙齿畸形等问题。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保留智齿的考虑因素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有正畸需求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智齿在正畸过程中起到关键作用，有助于牙齿排列整齐。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保留智齿可以为牙齿提供支撑，改善咀嚼功能。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正畸治疗中，智齿可以作为牙齿移动的“支点”，简化治疗过程。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在某些情况下，保留智齿可以避免拔除其他健康牙齿，减少患者痛苦。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上下智齿咬合正常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上下智齿咬合正常，无不适感，可以保留。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智齿位置正，有足够的空间生长，不影响其他牙齿。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智齿可以与邻牙建立良好的咬合关系，发挥咀嚼功能。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智齿没有反复发炎、疼痛等症状，不会对邻牙造成危害。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智齿本身无病变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838200" y="4839477"/>
            <a:ext cx="10515343" cy="8862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838200" y="4678854"/>
            <a:ext cx="639982" cy="61068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478248" y="4678854"/>
            <a:ext cx="96424" cy="1607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519778" y="4890779"/>
            <a:ext cx="9500915" cy="7918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智齿生长情况：正位生长，有足够的空间萌出，不影响其他牙齿</a:t>
            </a:r>
            <a:endParaRPr lang="en-US" altLang="zh-CN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838200" y="1977583"/>
            <a:ext cx="10515343" cy="8862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838200" y="1816960"/>
            <a:ext cx="639982" cy="61068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478248" y="1816960"/>
            <a:ext cx="96424" cy="1607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519778" y="2021555"/>
            <a:ext cx="9500915" cy="7918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智齿位置：位于口腔最后方，清洁困难，易引发炎症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414027"/>
            <a:ext cx="10515343" cy="8862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253404"/>
            <a:ext cx="639982" cy="61068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478248" y="3253404"/>
            <a:ext cx="96424" cy="1607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519778" y="3465939"/>
            <a:ext cx="9500915" cy="7918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咬合关系：与前牙无咬合关系，易造成食物嵌塞，影响邻牙健康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https://d.book118.com/317162100031006031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3_2"/>
  <p:tag name="KSO_WM_UNIT_INDEX" val="1_3_2"/>
  <p:tag name="KSO_WM_UNIT_LAYERLEVEL" val="1_1_1"/>
  <p:tag name="KSO_WM_UNIT_PRESET_TEXT" val="03"/>
  <p:tag name="KSO_WM_UNIT_SUBTYPE" val="d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4_1"/>
  <p:tag name="KSO_WM_UNIT_INDEX" val="1_4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1_2"/>
  <p:tag name="KSO_WM_UNIT_INDEX" val="1_1_2"/>
  <p:tag name="KSO_WM_UNIT_LAYERLEVEL" val="1_1_1"/>
  <p:tag name="KSO_WM_UNIT_PRESET_TEXT" val="01"/>
  <p:tag name="KSO_WM_UNIT_SUBTYPE" val="d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2_2"/>
  <p:tag name="KSO_WM_UNIT_INDEX" val="1_2_2"/>
  <p:tag name="KSO_WM_UNIT_LAYERLEVEL" val="1_1_1"/>
  <p:tag name="KSO_WM_UNIT_PRESET_TEXT" val="02"/>
  <p:tag name="KSO_WM_UNIT_SUBTYPE" val="d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4_2"/>
  <p:tag name="KSO_WM_UNIT_INDEX" val="1_4_2"/>
  <p:tag name="KSO_WM_UNIT_LAYERLEVEL" val="1_1_1"/>
  <p:tag name="KSO_WM_UNIT_PRESET_TEXT" val="04"/>
  <p:tag name="KSO_WM_UNIT_SUBTYPE" val="d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5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0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2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2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2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2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2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2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智齿问题：何时需要拔除及保留的考虑因素</vt:lpstr>
      <vt:lpstr>目录</vt:lpstr>
      <vt:lpstr>智齿拔除的必要性</vt:lpstr>
      <vt:lpstr>反复发炎的智齿</vt:lpstr>
      <vt:lpstr>侵犯邻牙的智齿</vt:lpstr>
      <vt:lpstr>形成囊肿的智齿</vt:lpstr>
      <vt:lpstr>牙位不正的智齿</vt:lpstr>
      <vt:lpstr>保留智齿的考虑因素</vt:lpstr>
      <vt:lpstr>有正畸需求</vt:lpstr>
      <vt:lpstr>上下智齿咬合正常</vt:lpstr>
      <vt:lpstr>智齿本身无病变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2024-09-03T06:03:03.275</cp:lastPrinted>
  <dcterms:created xsi:type="dcterms:W3CDTF">2024-09-02T22:03:03Z</dcterms:created>
  <dcterms:modified xsi:type="dcterms:W3CDTF">2024-09-02T22:03:05Z</dcterms:modified>
</cp:coreProperties>
</file>