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1A116-05FB-4366-AB69-96A40A319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83F2D-CBD5-4D29-B760-D44D9A750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CD734-0B1F-46ED-86E4-B5633A200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C461F-8D20-4E5B-A3F9-97BF21C69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DE9229-2BB4-430E-ACED-044665623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316AE9-487B-4A59-A7DA-F155B1A15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C91515-631D-4FB9-B5E8-F5345DC2A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A987D-3F2C-4791-A634-CCA73BE46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BC2C1C-7E22-43AE-BA54-7C33BDF5F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8E1D1-188E-4E64-8155-42ED1D516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AE26CC-3648-46FF-98EB-9117BA3D9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65134116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货币资金和应收项目素材课件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应收项目概述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货币资金与应收项目的关联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货币资金和应收项目的风险管理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货币资金和应收项目的内部控制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货币资金和应收项目的审计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货币资金管理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货币资金是指企业所拥有的现金、银行存款和其他货币资金，是企业资产的重要组成部分。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货币资金是企业流动性最强的资产，可以用于企业的日常经营、支付货款、偿还债务等。货币资金的形态主要包括现金、银行存款和其他货币资金，如银行汇票、本票等。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货币资金定义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货币资金对企业至关重要，它是企业正常运营的基础，也是企业扩大规模、进行投资的重要保障。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对于企业的日常运营至关重要，企业需要足够的货币资金来维持其经营，支付员工工资、采购原材料、偿还债务等。同时，货币资金也是企业扩大规模、进行投资的重要保障，企业可以通过货币资金进行投资、扩张，实现可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货币资金的重要性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货币资金的来源与运用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总结词：货币资金的来源主要包括经营活动产生的现金、投资活动产生的现金和筹资活动产生的现金。货币资金的运用则主要包括对内投资和对外投资。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货币资金的来源主要有三个方面，一是经营活动产生的现金，即通过销售商品或提供劳务所收到的现金；二是投资活动产生的现金，即通过出售固定资产、无形资产等长期资产所收到的现金；三是筹资活动产生的现金，即通过借款、发行股票等方式筹集资金所收到的现金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总结词：货币资金的运用主要有对内投资和对外投资两种方式。对内投资是指将货币资金用于购买固定资产、无形资产等长期资产；对外投资是指将货币资金用于购买其他企业的股票、债券等金融资产。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对内投资是企业将货币资金用于购买固定资产、无形资产等长期资产，以扩大生产规模、提高生产效率、增强企业核心竞争力。对外投资则是企业将货币资金用于购买其他企业的股票、债券等金融资产，以获取更高的投资回报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应收项目概述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891367" y="2905696"/>
            <a:ext cx="1971294" cy="1875187"/>
            <a:chOff x="7891367" y="2905696"/>
            <a:chExt cx="1971294" cy="1875187"/>
          </a:xfrm>
        </p:grpSpPr>
        <p:sp>
          <p:nvSpPr>
            <p:cNvPr id="3" name="Freeform 3"/>
            <p:cNvSpPr/>
            <p:nvPr/>
          </p:nvSpPr>
          <p:spPr>
            <a:xfrm>
              <a:off x="8358854" y="2914174"/>
              <a:ext cx="420243" cy="199168"/>
            </a:xfrm>
            <a:custGeom>
              <a:rect l="l" t="t" r="r" b="b"/>
              <a:pathLst>
                <a:path w="105" h="50">
                  <a:moveTo>
                    <a:pt x="0" y="40"/>
                  </a:moveTo>
                  <a:cubicBezTo>
                    <a:pt x="32" y="20"/>
                    <a:pt x="67" y="5"/>
                    <a:pt x="105" y="0"/>
                  </a:cubicBezTo>
                  <a:cubicBezTo>
                    <a:pt x="101" y="13"/>
                    <a:pt x="98" y="27"/>
                    <a:pt x="95" y="40"/>
                  </a:cubicBezTo>
                  <a:cubicBezTo>
                    <a:pt x="88" y="41"/>
                    <a:pt x="81" y="45"/>
                    <a:pt x="75" y="50"/>
                  </a:cubicBezTo>
                  <a:cubicBezTo>
                    <a:pt x="50" y="46"/>
                    <a:pt x="25" y="43"/>
                    <a:pt x="0" y="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8799386" y="2905696"/>
              <a:ext cx="307181" cy="187357"/>
            </a:xfrm>
            <a:custGeom>
              <a:rect l="l" t="t" r="r" b="b"/>
              <a:pathLst>
                <a:path w="77" h="47">
                  <a:moveTo>
                    <a:pt x="11" y="2"/>
                  </a:moveTo>
                  <a:cubicBezTo>
                    <a:pt x="33" y="0"/>
                    <a:pt x="56" y="2"/>
                    <a:pt x="77" y="8"/>
                  </a:cubicBezTo>
                  <a:cubicBezTo>
                    <a:pt x="50" y="18"/>
                    <a:pt x="24" y="30"/>
                    <a:pt x="0" y="47"/>
                  </a:cubicBezTo>
                  <a:cubicBezTo>
                    <a:pt x="3" y="31"/>
                    <a:pt x="7" y="16"/>
                    <a:pt x="11" y="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8819579" y="2969895"/>
              <a:ext cx="703802" cy="543497"/>
            </a:xfrm>
            <a:custGeom>
              <a:rect l="l" t="t" r="r" b="b"/>
              <a:pathLst>
                <a:path w="176" h="136">
                  <a:moveTo>
                    <a:pt x="0" y="45"/>
                  </a:moveTo>
                  <a:cubicBezTo>
                    <a:pt x="30" y="24"/>
                    <a:pt x="64" y="9"/>
                    <a:pt x="100" y="0"/>
                  </a:cubicBezTo>
                  <a:cubicBezTo>
                    <a:pt x="127" y="9"/>
                    <a:pt x="151" y="25"/>
                    <a:pt x="172" y="44"/>
                  </a:cubicBezTo>
                  <a:cubicBezTo>
                    <a:pt x="172" y="75"/>
                    <a:pt x="176" y="106"/>
                    <a:pt x="170" y="136"/>
                  </a:cubicBezTo>
                  <a:cubicBezTo>
                    <a:pt x="161" y="131"/>
                    <a:pt x="155" y="123"/>
                    <a:pt x="147" y="117"/>
                  </a:cubicBezTo>
                  <a:cubicBezTo>
                    <a:pt x="105" y="82"/>
                    <a:pt x="53" y="60"/>
                    <a:pt x="0" y="4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087106" y="3133535"/>
              <a:ext cx="575500" cy="832104"/>
            </a:xfrm>
            <a:custGeom>
              <a:rect l="l" t="t" r="r" b="b"/>
              <a:pathLst>
                <a:path w="144" h="208">
                  <a:moveTo>
                    <a:pt x="0" y="62"/>
                  </a:moveTo>
                  <a:cubicBezTo>
                    <a:pt x="12" y="39"/>
                    <a:pt x="29" y="19"/>
                    <a:pt x="48" y="2"/>
                  </a:cubicBezTo>
                  <a:cubicBezTo>
                    <a:pt x="79" y="0"/>
                    <a:pt x="110" y="5"/>
                    <a:pt x="140" y="10"/>
                  </a:cubicBezTo>
                  <a:cubicBezTo>
                    <a:pt x="144" y="21"/>
                    <a:pt x="134" y="27"/>
                    <a:pt x="128" y="34"/>
                  </a:cubicBezTo>
                  <a:cubicBezTo>
                    <a:pt x="84" y="82"/>
                    <a:pt x="60" y="145"/>
                    <a:pt x="46" y="208"/>
                  </a:cubicBezTo>
                  <a:cubicBezTo>
                    <a:pt x="16" y="166"/>
                    <a:pt x="2" y="113"/>
                    <a:pt x="0" y="6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763952" y="3214592"/>
              <a:ext cx="715613" cy="982313"/>
            </a:xfrm>
            <a:custGeom>
              <a:rect l="l" t="t" r="r" b="b"/>
              <a:pathLst>
                <a:path w="179" h="246">
                  <a:moveTo>
                    <a:pt x="6" y="42"/>
                  </a:moveTo>
                  <a:cubicBezTo>
                    <a:pt x="6" y="28"/>
                    <a:pt x="0" y="10"/>
                    <a:pt x="14" y="0"/>
                  </a:cubicBezTo>
                  <a:cubicBezTo>
                    <a:pt x="71" y="16"/>
                    <a:pt x="127" y="42"/>
                    <a:pt x="170" y="84"/>
                  </a:cubicBezTo>
                  <a:cubicBezTo>
                    <a:pt x="168" y="96"/>
                    <a:pt x="170" y="108"/>
                    <a:pt x="179" y="116"/>
                  </a:cubicBezTo>
                  <a:cubicBezTo>
                    <a:pt x="171" y="161"/>
                    <a:pt x="156" y="206"/>
                    <a:pt x="132" y="246"/>
                  </a:cubicBezTo>
                  <a:cubicBezTo>
                    <a:pt x="126" y="246"/>
                    <a:pt x="120" y="246"/>
                    <a:pt x="114" y="246"/>
                  </a:cubicBezTo>
                  <a:cubicBezTo>
                    <a:pt x="57" y="192"/>
                    <a:pt x="13" y="121"/>
                    <a:pt x="6" y="4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9567291" y="3209544"/>
              <a:ext cx="295370" cy="815245"/>
            </a:xfrm>
            <a:custGeom>
              <a:rect l="l" t="t" r="r" b="b"/>
              <a:pathLst>
                <a:path w="74" h="204">
                  <a:moveTo>
                    <a:pt x="2" y="0"/>
                  </a:moveTo>
                  <a:cubicBezTo>
                    <a:pt x="51" y="54"/>
                    <a:pt x="74" y="132"/>
                    <a:pt x="57" y="204"/>
                  </a:cubicBezTo>
                  <a:cubicBezTo>
                    <a:pt x="47" y="170"/>
                    <a:pt x="31" y="138"/>
                    <a:pt x="11" y="110"/>
                  </a:cubicBezTo>
                  <a:cubicBezTo>
                    <a:pt x="18" y="97"/>
                    <a:pt x="12" y="81"/>
                    <a:pt x="0" y="74"/>
                  </a:cubicBezTo>
                  <a:cubicBezTo>
                    <a:pt x="2" y="49"/>
                    <a:pt x="2" y="25"/>
                    <a:pt x="2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40280" y="3250025"/>
              <a:ext cx="847249" cy="1230439"/>
            </a:xfrm>
            <a:custGeom>
              <a:rect l="l" t="t" r="r" b="b"/>
              <a:pathLst>
                <a:path w="211" h="308">
                  <a:moveTo>
                    <a:pt x="83" y="7"/>
                  </a:moveTo>
                  <a:cubicBezTo>
                    <a:pt x="86" y="3"/>
                    <a:pt x="91" y="1"/>
                    <a:pt x="96" y="0"/>
                  </a:cubicBezTo>
                  <a:cubicBezTo>
                    <a:pt x="95" y="68"/>
                    <a:pt x="118" y="135"/>
                    <a:pt x="158" y="189"/>
                  </a:cubicBezTo>
                  <a:cubicBezTo>
                    <a:pt x="172" y="210"/>
                    <a:pt x="190" y="229"/>
                    <a:pt x="208" y="247"/>
                  </a:cubicBezTo>
                  <a:cubicBezTo>
                    <a:pt x="210" y="256"/>
                    <a:pt x="209" y="264"/>
                    <a:pt x="212" y="273"/>
                  </a:cubicBezTo>
                  <a:cubicBezTo>
                    <a:pt x="202" y="284"/>
                    <a:pt x="192" y="295"/>
                    <a:pt x="180" y="304"/>
                  </a:cubicBezTo>
                  <a:cubicBezTo>
                    <a:pt x="170" y="301"/>
                    <a:pt x="160" y="302"/>
                    <a:pt x="151" y="308"/>
                  </a:cubicBezTo>
                  <a:cubicBezTo>
                    <a:pt x="97" y="286"/>
                    <a:pt x="46" y="255"/>
                    <a:pt x="8" y="211"/>
                  </a:cubicBezTo>
                  <a:cubicBezTo>
                    <a:pt x="12" y="199"/>
                    <a:pt x="9" y="187"/>
                    <a:pt x="0" y="178"/>
                  </a:cubicBezTo>
                  <a:cubicBezTo>
                    <a:pt x="12" y="115"/>
                    <a:pt x="38" y="53"/>
                    <a:pt x="83" y="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7891367" y="3486340"/>
              <a:ext cx="356140" cy="1002506"/>
            </a:xfrm>
            <a:custGeom>
              <a:rect l="l" t="t" r="r" b="b"/>
              <a:pathLst>
                <a:path w="89" h="251">
                  <a:moveTo>
                    <a:pt x="88" y="251"/>
                  </a:moveTo>
                  <a:cubicBezTo>
                    <a:pt x="21" y="188"/>
                    <a:pt x="0" y="84"/>
                    <a:pt x="36" y="0"/>
                  </a:cubicBezTo>
                  <a:cubicBezTo>
                    <a:pt x="41" y="44"/>
                    <a:pt x="56" y="86"/>
                    <a:pt x="79" y="124"/>
                  </a:cubicBezTo>
                  <a:cubicBezTo>
                    <a:pt x="74" y="138"/>
                    <a:pt x="75" y="154"/>
                    <a:pt x="89" y="162"/>
                  </a:cubicBezTo>
                  <a:cubicBezTo>
                    <a:pt x="88" y="192"/>
                    <a:pt x="85" y="221"/>
                    <a:pt x="88" y="25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9342787" y="3665220"/>
              <a:ext cx="415195" cy="803434"/>
            </a:xfrm>
            <a:custGeom>
              <a:rect l="l" t="t" r="r" b="b"/>
              <a:pathLst>
                <a:path w="104" h="201">
                  <a:moveTo>
                    <a:pt x="48" y="13"/>
                  </a:moveTo>
                  <a:cubicBezTo>
                    <a:pt x="48" y="8"/>
                    <a:pt x="51" y="0"/>
                    <a:pt x="56" y="7"/>
                  </a:cubicBezTo>
                  <a:cubicBezTo>
                    <a:pt x="80" y="41"/>
                    <a:pt x="97" y="80"/>
                    <a:pt x="104" y="120"/>
                  </a:cubicBezTo>
                  <a:cubicBezTo>
                    <a:pt x="95" y="150"/>
                    <a:pt x="76" y="177"/>
                    <a:pt x="56" y="201"/>
                  </a:cubicBezTo>
                  <a:cubicBezTo>
                    <a:pt x="37" y="190"/>
                    <a:pt x="20" y="177"/>
                    <a:pt x="3" y="164"/>
                  </a:cubicBezTo>
                  <a:cubicBezTo>
                    <a:pt x="3" y="156"/>
                    <a:pt x="2" y="148"/>
                    <a:pt x="0" y="140"/>
                  </a:cubicBezTo>
                  <a:cubicBezTo>
                    <a:pt x="23" y="101"/>
                    <a:pt x="39" y="58"/>
                    <a:pt x="48" y="1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8294751" y="4124325"/>
              <a:ext cx="624459" cy="580644"/>
            </a:xfrm>
            <a:custGeom>
              <a:rect l="l" t="t" r="r" b="b"/>
              <a:pathLst>
                <a:path w="156" h="145">
                  <a:moveTo>
                    <a:pt x="4" y="0"/>
                  </a:moveTo>
                  <a:cubicBezTo>
                    <a:pt x="46" y="46"/>
                    <a:pt x="99" y="79"/>
                    <a:pt x="155" y="103"/>
                  </a:cubicBezTo>
                  <a:cubicBezTo>
                    <a:pt x="155" y="105"/>
                    <a:pt x="156" y="108"/>
                    <a:pt x="156" y="110"/>
                  </a:cubicBezTo>
                  <a:cubicBezTo>
                    <a:pt x="130" y="126"/>
                    <a:pt x="101" y="137"/>
                    <a:pt x="71" y="145"/>
                  </a:cubicBezTo>
                  <a:cubicBezTo>
                    <a:pt x="47" y="135"/>
                    <a:pt x="23" y="124"/>
                    <a:pt x="4" y="106"/>
                  </a:cubicBezTo>
                  <a:cubicBezTo>
                    <a:pt x="0" y="90"/>
                    <a:pt x="3" y="17"/>
                    <a:pt x="4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9086279" y="4365688"/>
              <a:ext cx="432054" cy="266700"/>
            </a:xfrm>
            <a:custGeom>
              <a:rect l="l" t="t" r="r" b="b"/>
              <a:pathLst>
                <a:path w="108" h="67">
                  <a:moveTo>
                    <a:pt x="36" y="4"/>
                  </a:moveTo>
                  <a:cubicBezTo>
                    <a:pt x="43" y="2"/>
                    <a:pt x="50" y="2"/>
                    <a:pt x="57" y="0"/>
                  </a:cubicBezTo>
                  <a:cubicBezTo>
                    <a:pt x="74" y="13"/>
                    <a:pt x="90" y="25"/>
                    <a:pt x="108" y="36"/>
                  </a:cubicBezTo>
                  <a:cubicBezTo>
                    <a:pt x="94" y="47"/>
                    <a:pt x="81" y="67"/>
                    <a:pt x="62" y="59"/>
                  </a:cubicBezTo>
                  <a:cubicBezTo>
                    <a:pt x="41" y="53"/>
                    <a:pt x="18" y="52"/>
                    <a:pt x="0" y="39"/>
                  </a:cubicBezTo>
                  <a:cubicBezTo>
                    <a:pt x="13" y="28"/>
                    <a:pt x="24" y="16"/>
                    <a:pt x="36" y="4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8691372" y="4600289"/>
              <a:ext cx="610933" cy="180594"/>
            </a:xfrm>
            <a:custGeom>
              <a:rect l="l" t="t" r="r" b="b"/>
              <a:pathLst>
                <a:path w="153" h="45">
                  <a:moveTo>
                    <a:pt x="100" y="0"/>
                  </a:moveTo>
                  <a:cubicBezTo>
                    <a:pt x="117" y="5"/>
                    <a:pt x="135" y="10"/>
                    <a:pt x="153" y="14"/>
                  </a:cubicBezTo>
                  <a:cubicBezTo>
                    <a:pt x="107" y="38"/>
                    <a:pt x="51" y="45"/>
                    <a:pt x="0" y="33"/>
                  </a:cubicBezTo>
                  <a:cubicBezTo>
                    <a:pt x="22" y="26"/>
                    <a:pt x="43" y="17"/>
                    <a:pt x="63" y="5"/>
                  </a:cubicBezTo>
                  <a:cubicBezTo>
                    <a:pt x="75" y="13"/>
                    <a:pt x="91" y="12"/>
                    <a:pt x="100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5" name="Connector 15"/>
          <p:cNvCxnSpPr/>
          <p:nvPr/>
        </p:nvCxnSpPr>
        <p:spPr>
          <a:xfrm flipH="1" flipV="1">
            <a:off x="6812761" y="3513334"/>
            <a:ext cx="1174631" cy="179643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V="1">
            <a:off x="8886535" y="1736585"/>
            <a:ext cx="14158" cy="1167050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7" name="Connector 17"/>
          <p:cNvCxnSpPr/>
          <p:nvPr/>
        </p:nvCxnSpPr>
        <p:spPr>
          <a:xfrm flipH="1">
            <a:off x="7765009" y="4603292"/>
            <a:ext cx="653072" cy="101108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8" name="Connector 18"/>
          <p:cNvCxnSpPr/>
          <p:nvPr/>
        </p:nvCxnSpPr>
        <p:spPr>
          <a:xfrm>
            <a:off x="9655463" y="4347498"/>
            <a:ext cx="958019" cy="684969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9" name="Group 19"/>
          <p:cNvGrpSpPr/>
          <p:nvPr/>
        </p:nvGrpSpPr>
        <p:grpSpPr>
          <a:xfrm>
            <a:off x="6323362" y="3226403"/>
            <a:ext cx="453771" cy="453771"/>
            <a:chOff x="6323362" y="3226403"/>
            <a:chExt cx="453771" cy="453771"/>
          </a:xfrm>
        </p:grpSpPr>
        <p:sp>
          <p:nvSpPr>
            <p:cNvPr id="20" name="AutoShape 20"/>
            <p:cNvSpPr/>
            <p:nvPr/>
          </p:nvSpPr>
          <p:spPr>
            <a:xfrm>
              <a:off x="6323362" y="3226403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386989" y="3293554"/>
            <a:ext cx="326517" cy="368619"/>
            <a:chOff x="6386989" y="3293554"/>
            <a:chExt cx="326517" cy="368619"/>
          </a:xfrm>
        </p:grpSpPr>
        <p:sp>
          <p:nvSpPr>
            <p:cNvPr id="22" name="Freeform 22"/>
            <p:cNvSpPr/>
            <p:nvPr/>
          </p:nvSpPr>
          <p:spPr>
            <a:xfrm>
              <a:off x="6475762" y="329355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386989" y="34737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6531769" y="350501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397466" y="3619976"/>
            <a:ext cx="305467" cy="60103"/>
            <a:chOff x="6397466" y="3619976"/>
            <a:chExt cx="305467" cy="60103"/>
          </a:xfrm>
        </p:grpSpPr>
        <p:sp>
          <p:nvSpPr>
            <p:cNvPr id="26" name="Freeform 26"/>
            <p:cNvSpPr/>
            <p:nvPr/>
          </p:nvSpPr>
          <p:spPr>
            <a:xfrm>
              <a:off x="6397466" y="361997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675084" y="1230154"/>
            <a:ext cx="453771" cy="453771"/>
            <a:chOff x="8675084" y="1230154"/>
            <a:chExt cx="453771" cy="453771"/>
          </a:xfrm>
        </p:grpSpPr>
        <p:sp>
          <p:nvSpPr>
            <p:cNvPr id="28" name="AutoShape 28"/>
            <p:cNvSpPr/>
            <p:nvPr/>
          </p:nvSpPr>
          <p:spPr>
            <a:xfrm>
              <a:off x="8675084" y="123015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8738711" y="1297305"/>
            <a:ext cx="326517" cy="368618"/>
            <a:chOff x="8738711" y="1297305"/>
            <a:chExt cx="326517" cy="368618"/>
          </a:xfrm>
        </p:grpSpPr>
        <p:sp>
          <p:nvSpPr>
            <p:cNvPr id="30" name="Freeform 30"/>
            <p:cNvSpPr/>
            <p:nvPr/>
          </p:nvSpPr>
          <p:spPr>
            <a:xfrm>
              <a:off x="8827484" y="129730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8738711" y="147751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883491" y="150876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749189" y="1623727"/>
            <a:ext cx="305467" cy="60103"/>
            <a:chOff x="8749189" y="1623727"/>
            <a:chExt cx="305467" cy="60103"/>
          </a:xfrm>
        </p:grpSpPr>
        <p:sp>
          <p:nvSpPr>
            <p:cNvPr id="34" name="Freeform 34"/>
            <p:cNvSpPr/>
            <p:nvPr/>
          </p:nvSpPr>
          <p:spPr>
            <a:xfrm>
              <a:off x="8749189" y="1623727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7375589" y="5602795"/>
            <a:ext cx="453771" cy="453771"/>
            <a:chOff x="7375589" y="5602795"/>
            <a:chExt cx="453771" cy="453771"/>
          </a:xfrm>
        </p:grpSpPr>
        <p:sp>
          <p:nvSpPr>
            <p:cNvPr id="36" name="AutoShape 36"/>
            <p:cNvSpPr/>
            <p:nvPr/>
          </p:nvSpPr>
          <p:spPr>
            <a:xfrm>
              <a:off x="7375589" y="560279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" name="Group 37"/>
          <p:cNvGrpSpPr/>
          <p:nvPr/>
        </p:nvGrpSpPr>
        <p:grpSpPr>
          <a:xfrm>
            <a:off x="7439216" y="5669947"/>
            <a:ext cx="326517" cy="368618"/>
            <a:chOff x="7439216" y="5669947"/>
            <a:chExt cx="326517" cy="368618"/>
          </a:xfrm>
        </p:grpSpPr>
        <p:sp>
          <p:nvSpPr>
            <p:cNvPr id="38" name="Freeform 38"/>
            <p:cNvSpPr/>
            <p:nvPr/>
          </p:nvSpPr>
          <p:spPr>
            <a:xfrm>
              <a:off x="7527989" y="566994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439216" y="585016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7583995" y="5881497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449693" y="5996464"/>
            <a:ext cx="305467" cy="60103"/>
            <a:chOff x="7449693" y="5996464"/>
            <a:chExt cx="305467" cy="60103"/>
          </a:xfrm>
        </p:grpSpPr>
        <p:sp>
          <p:nvSpPr>
            <p:cNvPr id="42" name="Freeform 42"/>
            <p:cNvSpPr/>
            <p:nvPr/>
          </p:nvSpPr>
          <p:spPr>
            <a:xfrm>
              <a:off x="7449693" y="5996464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10633901" y="4955286"/>
            <a:ext cx="453771" cy="453771"/>
            <a:chOff x="10633901" y="4955286"/>
            <a:chExt cx="453771" cy="453771"/>
          </a:xfrm>
        </p:grpSpPr>
        <p:sp>
          <p:nvSpPr>
            <p:cNvPr id="44" name="AutoShape 44"/>
            <p:cNvSpPr/>
            <p:nvPr/>
          </p:nvSpPr>
          <p:spPr>
            <a:xfrm>
              <a:off x="10633901" y="4955286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10697432" y="5022437"/>
            <a:ext cx="326517" cy="368618"/>
            <a:chOff x="10697432" y="5022437"/>
            <a:chExt cx="326517" cy="368618"/>
          </a:xfrm>
        </p:grpSpPr>
        <p:sp>
          <p:nvSpPr>
            <p:cNvPr id="46" name="Freeform 46"/>
            <p:cNvSpPr/>
            <p:nvPr/>
          </p:nvSpPr>
          <p:spPr>
            <a:xfrm>
              <a:off x="10786301" y="502243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10697432" y="520265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10842308" y="523398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9" name="Group 49"/>
          <p:cNvGrpSpPr/>
          <p:nvPr/>
        </p:nvGrpSpPr>
        <p:grpSpPr>
          <a:xfrm>
            <a:off x="10708005" y="5348859"/>
            <a:ext cx="305467" cy="60103"/>
            <a:chOff x="10708005" y="5348859"/>
            <a:chExt cx="305467" cy="60103"/>
          </a:xfrm>
        </p:grpSpPr>
        <p:sp>
          <p:nvSpPr>
            <p:cNvPr id="50" name="Freeform 50"/>
            <p:cNvSpPr/>
            <p:nvPr/>
          </p:nvSpPr>
          <p:spPr>
            <a:xfrm>
              <a:off x="10708005" y="5348859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51" name="Connector 51"/>
          <p:cNvCxnSpPr/>
          <p:nvPr/>
        </p:nvCxnSpPr>
        <p:spPr>
          <a:xfrm flipH="1" flipV="1">
            <a:off x="7341061" y="2906737"/>
            <a:ext cx="120071" cy="76151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2" name="Connector 52"/>
          <p:cNvCxnSpPr/>
          <p:nvPr/>
        </p:nvCxnSpPr>
        <p:spPr>
          <a:xfrm flipH="1">
            <a:off x="7456449" y="5032468"/>
            <a:ext cx="513627" cy="2428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3" name="Connector 53"/>
          <p:cNvCxnSpPr/>
          <p:nvPr/>
        </p:nvCxnSpPr>
        <p:spPr>
          <a:xfrm flipH="1">
            <a:off x="7013652" y="3631601"/>
            <a:ext cx="433980" cy="537831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54" name="Group 54"/>
          <p:cNvGrpSpPr/>
          <p:nvPr/>
        </p:nvGrpSpPr>
        <p:grpSpPr>
          <a:xfrm>
            <a:off x="7100411" y="3269266"/>
            <a:ext cx="664369" cy="664369"/>
            <a:chOff x="7100411" y="3269266"/>
            <a:chExt cx="664369" cy="664369"/>
          </a:xfrm>
        </p:grpSpPr>
        <p:sp>
          <p:nvSpPr>
            <p:cNvPr id="55" name="AutoShape 55"/>
            <p:cNvSpPr/>
            <p:nvPr/>
          </p:nvSpPr>
          <p:spPr>
            <a:xfrm>
              <a:off x="7100411" y="326926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7193566" y="3367564"/>
            <a:ext cx="478060" cy="539686"/>
            <a:chOff x="7193566" y="3367564"/>
            <a:chExt cx="478060" cy="539686"/>
          </a:xfrm>
        </p:grpSpPr>
        <p:sp>
          <p:nvSpPr>
            <p:cNvPr id="57" name="Freeform 57"/>
            <p:cNvSpPr/>
            <p:nvPr/>
          </p:nvSpPr>
          <p:spPr>
            <a:xfrm>
              <a:off x="7323582" y="336756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7193566" y="3631406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7405497" y="367731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7208901" y="3845623"/>
            <a:ext cx="447294" cy="88011"/>
            <a:chOff x="7208901" y="3845623"/>
            <a:chExt cx="447294" cy="88011"/>
          </a:xfrm>
        </p:grpSpPr>
        <p:sp>
          <p:nvSpPr>
            <p:cNvPr id="61" name="Freeform 61"/>
            <p:cNvSpPr/>
            <p:nvPr/>
          </p:nvSpPr>
          <p:spPr>
            <a:xfrm>
              <a:off x="7208901" y="3845623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7074218" y="2382488"/>
            <a:ext cx="453771" cy="453771"/>
            <a:chOff x="7074218" y="2382488"/>
            <a:chExt cx="453771" cy="453771"/>
          </a:xfrm>
        </p:grpSpPr>
        <p:sp>
          <p:nvSpPr>
            <p:cNvPr id="63" name="AutoShape 63"/>
            <p:cNvSpPr/>
            <p:nvPr/>
          </p:nvSpPr>
          <p:spPr>
            <a:xfrm>
              <a:off x="7074218" y="2382488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7137845" y="2449639"/>
            <a:ext cx="326517" cy="368619"/>
            <a:chOff x="7137845" y="2449639"/>
            <a:chExt cx="326517" cy="368619"/>
          </a:xfrm>
        </p:grpSpPr>
        <p:sp>
          <p:nvSpPr>
            <p:cNvPr id="65" name="Freeform 65"/>
            <p:cNvSpPr/>
            <p:nvPr/>
          </p:nvSpPr>
          <p:spPr>
            <a:xfrm>
              <a:off x="7226713" y="244963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7137845" y="2629853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7282625" y="266119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7148322" y="2776156"/>
            <a:ext cx="305467" cy="60103"/>
            <a:chOff x="7148322" y="2776156"/>
            <a:chExt cx="305467" cy="60103"/>
          </a:xfrm>
        </p:grpSpPr>
        <p:sp>
          <p:nvSpPr>
            <p:cNvPr id="69" name="Freeform 69"/>
            <p:cNvSpPr/>
            <p:nvPr/>
          </p:nvSpPr>
          <p:spPr>
            <a:xfrm>
              <a:off x="7148322" y="277615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614922" y="4176522"/>
            <a:ext cx="453771" cy="453771"/>
            <a:chOff x="6614922" y="4176522"/>
            <a:chExt cx="453771" cy="453771"/>
          </a:xfrm>
        </p:grpSpPr>
        <p:sp>
          <p:nvSpPr>
            <p:cNvPr id="71" name="AutoShape 71"/>
            <p:cNvSpPr/>
            <p:nvPr/>
          </p:nvSpPr>
          <p:spPr>
            <a:xfrm>
              <a:off x="6614922" y="417652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6678454" y="4243673"/>
            <a:ext cx="326517" cy="368618"/>
            <a:chOff x="6678454" y="4243673"/>
            <a:chExt cx="326517" cy="368618"/>
          </a:xfrm>
        </p:grpSpPr>
        <p:sp>
          <p:nvSpPr>
            <p:cNvPr id="73" name="Freeform 73"/>
            <p:cNvSpPr/>
            <p:nvPr/>
          </p:nvSpPr>
          <p:spPr>
            <a:xfrm>
              <a:off x="6767322" y="424367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678454" y="442388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823234" y="445522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6689027" y="4570190"/>
            <a:ext cx="305467" cy="60103"/>
            <a:chOff x="6689027" y="4570190"/>
            <a:chExt cx="305467" cy="60103"/>
          </a:xfrm>
        </p:grpSpPr>
        <p:sp>
          <p:nvSpPr>
            <p:cNvPr id="77" name="Freeform 77"/>
            <p:cNvSpPr/>
            <p:nvPr/>
          </p:nvSpPr>
          <p:spPr>
            <a:xfrm>
              <a:off x="6689027" y="457019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78" name="Connector 78"/>
          <p:cNvCxnSpPr/>
          <p:nvPr/>
        </p:nvCxnSpPr>
        <p:spPr>
          <a:xfrm>
            <a:off x="8274310" y="5180255"/>
            <a:ext cx="306629" cy="51807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79" name="Group 79"/>
          <p:cNvGrpSpPr/>
          <p:nvPr/>
        </p:nvGrpSpPr>
        <p:grpSpPr>
          <a:xfrm>
            <a:off x="7787354" y="4746498"/>
            <a:ext cx="664369" cy="664369"/>
            <a:chOff x="7787354" y="4746498"/>
            <a:chExt cx="664369" cy="664369"/>
          </a:xfrm>
        </p:grpSpPr>
        <p:sp>
          <p:nvSpPr>
            <p:cNvPr id="80" name="AutoShape 80"/>
            <p:cNvSpPr/>
            <p:nvPr/>
          </p:nvSpPr>
          <p:spPr>
            <a:xfrm>
              <a:off x="7787354" y="4746498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1" name="Group 81"/>
          <p:cNvGrpSpPr/>
          <p:nvPr/>
        </p:nvGrpSpPr>
        <p:grpSpPr>
          <a:xfrm>
            <a:off x="7880414" y="4844796"/>
            <a:ext cx="478060" cy="539782"/>
            <a:chOff x="7880414" y="4844796"/>
            <a:chExt cx="478060" cy="539782"/>
          </a:xfrm>
        </p:grpSpPr>
        <p:sp>
          <p:nvSpPr>
            <p:cNvPr id="82" name="Freeform 82"/>
            <p:cNvSpPr/>
            <p:nvPr/>
          </p:nvSpPr>
          <p:spPr>
            <a:xfrm>
              <a:off x="8010525" y="4844796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7880414" y="5108734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8092440" y="5154549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5" name="Group 85"/>
          <p:cNvGrpSpPr/>
          <p:nvPr/>
        </p:nvGrpSpPr>
        <p:grpSpPr>
          <a:xfrm>
            <a:off x="7895844" y="5322856"/>
            <a:ext cx="447294" cy="88011"/>
            <a:chOff x="7895844" y="5322856"/>
            <a:chExt cx="447294" cy="88011"/>
          </a:xfrm>
        </p:grpSpPr>
        <p:sp>
          <p:nvSpPr>
            <p:cNvPr id="86" name="Freeform 86"/>
            <p:cNvSpPr/>
            <p:nvPr/>
          </p:nvSpPr>
          <p:spPr>
            <a:xfrm>
              <a:off x="7895844" y="5322856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6936200" y="4830032"/>
            <a:ext cx="453771" cy="453771"/>
            <a:chOff x="6936200" y="4830032"/>
            <a:chExt cx="453771" cy="453771"/>
          </a:xfrm>
        </p:grpSpPr>
        <p:sp>
          <p:nvSpPr>
            <p:cNvPr id="88" name="AutoShape 88"/>
            <p:cNvSpPr/>
            <p:nvPr/>
          </p:nvSpPr>
          <p:spPr>
            <a:xfrm>
              <a:off x="6936200" y="483003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9" name="Group 89"/>
          <p:cNvGrpSpPr/>
          <p:nvPr/>
        </p:nvGrpSpPr>
        <p:grpSpPr>
          <a:xfrm>
            <a:off x="6999827" y="4897184"/>
            <a:ext cx="326517" cy="368617"/>
            <a:chOff x="6999827" y="4897184"/>
            <a:chExt cx="326517" cy="368617"/>
          </a:xfrm>
        </p:grpSpPr>
        <p:sp>
          <p:nvSpPr>
            <p:cNvPr id="90" name="Freeform 90"/>
            <p:cNvSpPr/>
            <p:nvPr/>
          </p:nvSpPr>
          <p:spPr>
            <a:xfrm>
              <a:off x="7088600" y="489718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99827" y="507739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7144608" y="5108734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3" name="Group 93"/>
          <p:cNvGrpSpPr/>
          <p:nvPr/>
        </p:nvGrpSpPr>
        <p:grpSpPr>
          <a:xfrm>
            <a:off x="7010305" y="5223700"/>
            <a:ext cx="305467" cy="60103"/>
            <a:chOff x="7010305" y="5223700"/>
            <a:chExt cx="305467" cy="60103"/>
          </a:xfrm>
        </p:grpSpPr>
        <p:sp>
          <p:nvSpPr>
            <p:cNvPr id="94" name="Freeform 94"/>
            <p:cNvSpPr/>
            <p:nvPr/>
          </p:nvSpPr>
          <p:spPr>
            <a:xfrm>
              <a:off x="7010305" y="522370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5" name="Group 95"/>
          <p:cNvGrpSpPr/>
          <p:nvPr/>
        </p:nvGrpSpPr>
        <p:grpSpPr>
          <a:xfrm>
            <a:off x="8511826" y="5729097"/>
            <a:ext cx="453771" cy="453771"/>
            <a:chOff x="8511826" y="5729097"/>
            <a:chExt cx="453771" cy="453771"/>
          </a:xfrm>
        </p:grpSpPr>
        <p:sp>
          <p:nvSpPr>
            <p:cNvPr id="96" name="AutoShape 96"/>
            <p:cNvSpPr/>
            <p:nvPr/>
          </p:nvSpPr>
          <p:spPr>
            <a:xfrm>
              <a:off x="8511826" y="5729097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575453" y="5796249"/>
            <a:ext cx="326517" cy="368617"/>
            <a:chOff x="8575453" y="5796249"/>
            <a:chExt cx="326517" cy="368617"/>
          </a:xfrm>
        </p:grpSpPr>
        <p:sp>
          <p:nvSpPr>
            <p:cNvPr id="98" name="Freeform 98"/>
            <p:cNvSpPr/>
            <p:nvPr/>
          </p:nvSpPr>
          <p:spPr>
            <a:xfrm>
              <a:off x="8664226" y="579624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8575453" y="5976461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8720233" y="600779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1" name="Group 101"/>
          <p:cNvGrpSpPr/>
          <p:nvPr/>
        </p:nvGrpSpPr>
        <p:grpSpPr>
          <a:xfrm>
            <a:off x="8585930" y="6122765"/>
            <a:ext cx="305467" cy="60103"/>
            <a:chOff x="8585930" y="6122765"/>
            <a:chExt cx="305467" cy="60103"/>
          </a:xfrm>
        </p:grpSpPr>
        <p:sp>
          <p:nvSpPr>
            <p:cNvPr id="102" name="Freeform 102"/>
            <p:cNvSpPr/>
            <p:nvPr/>
          </p:nvSpPr>
          <p:spPr>
            <a:xfrm>
              <a:off x="8585930" y="6122765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03" name="Connector 103"/>
          <p:cNvCxnSpPr/>
          <p:nvPr/>
        </p:nvCxnSpPr>
        <p:spPr>
          <a:xfrm flipH="1">
            <a:off x="9496936" y="4619186"/>
            <a:ext cx="545662" cy="44358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04" name="Connector 104"/>
          <p:cNvCxnSpPr/>
          <p:nvPr/>
        </p:nvCxnSpPr>
        <p:spPr>
          <a:xfrm>
            <a:off x="10076528" y="4716108"/>
            <a:ext cx="18578" cy="719008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05" name="Group 105"/>
          <p:cNvGrpSpPr/>
          <p:nvPr/>
        </p:nvGrpSpPr>
        <p:grpSpPr>
          <a:xfrm>
            <a:off x="9748075" y="4300156"/>
            <a:ext cx="664369" cy="664369"/>
            <a:chOff x="9748075" y="4300156"/>
            <a:chExt cx="664369" cy="664369"/>
          </a:xfrm>
        </p:grpSpPr>
        <p:sp>
          <p:nvSpPr>
            <p:cNvPr id="106" name="AutoShape 106"/>
            <p:cNvSpPr/>
            <p:nvPr/>
          </p:nvSpPr>
          <p:spPr>
            <a:xfrm>
              <a:off x="9748075" y="430015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7" name="Group 107"/>
          <p:cNvGrpSpPr/>
          <p:nvPr/>
        </p:nvGrpSpPr>
        <p:grpSpPr>
          <a:xfrm>
            <a:off x="9841230" y="4398454"/>
            <a:ext cx="478060" cy="539687"/>
            <a:chOff x="9841230" y="4398454"/>
            <a:chExt cx="478060" cy="539687"/>
          </a:xfrm>
        </p:grpSpPr>
        <p:sp>
          <p:nvSpPr>
            <p:cNvPr id="108" name="Freeform 108"/>
            <p:cNvSpPr/>
            <p:nvPr/>
          </p:nvSpPr>
          <p:spPr>
            <a:xfrm>
              <a:off x="9971246" y="439845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9841230" y="4662297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10053161" y="47082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1" name="Group 111"/>
          <p:cNvGrpSpPr/>
          <p:nvPr/>
        </p:nvGrpSpPr>
        <p:grpSpPr>
          <a:xfrm>
            <a:off x="9856566" y="4876514"/>
            <a:ext cx="447294" cy="88011"/>
            <a:chOff x="9856566" y="4876514"/>
            <a:chExt cx="447294" cy="88011"/>
          </a:xfrm>
        </p:grpSpPr>
        <p:sp>
          <p:nvSpPr>
            <p:cNvPr id="112" name="Freeform 112"/>
            <p:cNvSpPr/>
            <p:nvPr/>
          </p:nvSpPr>
          <p:spPr>
            <a:xfrm>
              <a:off x="9856566" y="48765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3" name="Group 113"/>
          <p:cNvGrpSpPr/>
          <p:nvPr/>
        </p:nvGrpSpPr>
        <p:grpSpPr>
          <a:xfrm>
            <a:off x="9030843" y="5023104"/>
            <a:ext cx="453771" cy="453771"/>
            <a:chOff x="9030843" y="5023104"/>
            <a:chExt cx="453771" cy="453771"/>
          </a:xfrm>
        </p:grpSpPr>
        <p:sp>
          <p:nvSpPr>
            <p:cNvPr id="114" name="AutoShape 114"/>
            <p:cNvSpPr/>
            <p:nvPr/>
          </p:nvSpPr>
          <p:spPr>
            <a:xfrm>
              <a:off x="9030843" y="502310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5" name="Group 115"/>
          <p:cNvGrpSpPr/>
          <p:nvPr/>
        </p:nvGrpSpPr>
        <p:grpSpPr>
          <a:xfrm>
            <a:off x="9094470" y="5090255"/>
            <a:ext cx="326517" cy="368618"/>
            <a:chOff x="9094470" y="5090255"/>
            <a:chExt cx="326517" cy="368618"/>
          </a:xfrm>
        </p:grpSpPr>
        <p:sp>
          <p:nvSpPr>
            <p:cNvPr id="116" name="Freeform 116"/>
            <p:cNvSpPr/>
            <p:nvPr/>
          </p:nvSpPr>
          <p:spPr>
            <a:xfrm>
              <a:off x="9183243" y="509025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9094470" y="52704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9239250" y="530180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9" name="Group 119"/>
          <p:cNvGrpSpPr/>
          <p:nvPr/>
        </p:nvGrpSpPr>
        <p:grpSpPr>
          <a:xfrm>
            <a:off x="9104948" y="5416772"/>
            <a:ext cx="305467" cy="60103"/>
            <a:chOff x="9104948" y="5416772"/>
            <a:chExt cx="305467" cy="60103"/>
          </a:xfrm>
        </p:grpSpPr>
        <p:sp>
          <p:nvSpPr>
            <p:cNvPr id="120" name="Freeform 120"/>
            <p:cNvSpPr/>
            <p:nvPr/>
          </p:nvSpPr>
          <p:spPr>
            <a:xfrm>
              <a:off x="9104948" y="541677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1" name="Group 121"/>
          <p:cNvGrpSpPr/>
          <p:nvPr/>
        </p:nvGrpSpPr>
        <p:grpSpPr>
          <a:xfrm>
            <a:off x="9872949" y="5502211"/>
            <a:ext cx="453771" cy="453771"/>
            <a:chOff x="9872949" y="5502211"/>
            <a:chExt cx="453771" cy="453771"/>
          </a:xfrm>
        </p:grpSpPr>
        <p:sp>
          <p:nvSpPr>
            <p:cNvPr id="122" name="AutoShape 122"/>
            <p:cNvSpPr/>
            <p:nvPr/>
          </p:nvSpPr>
          <p:spPr>
            <a:xfrm>
              <a:off x="9872949" y="5502211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9936480" y="5569363"/>
            <a:ext cx="326517" cy="368618"/>
            <a:chOff x="9936480" y="5569363"/>
            <a:chExt cx="326517" cy="368618"/>
          </a:xfrm>
        </p:grpSpPr>
        <p:sp>
          <p:nvSpPr>
            <p:cNvPr id="124" name="Freeform 124"/>
            <p:cNvSpPr/>
            <p:nvPr/>
          </p:nvSpPr>
          <p:spPr>
            <a:xfrm>
              <a:off x="10025349" y="556936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9936480" y="574957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10081260" y="578091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7" name="Group 127"/>
          <p:cNvGrpSpPr/>
          <p:nvPr/>
        </p:nvGrpSpPr>
        <p:grpSpPr>
          <a:xfrm>
            <a:off x="9947053" y="5895880"/>
            <a:ext cx="305467" cy="60103"/>
            <a:chOff x="9947053" y="5895880"/>
            <a:chExt cx="305467" cy="60103"/>
          </a:xfrm>
        </p:grpSpPr>
        <p:sp>
          <p:nvSpPr>
            <p:cNvPr id="128" name="Freeform 128"/>
            <p:cNvSpPr/>
            <p:nvPr/>
          </p:nvSpPr>
          <p:spPr>
            <a:xfrm>
              <a:off x="9947053" y="589588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29" name="Connector 129"/>
          <p:cNvCxnSpPr/>
          <p:nvPr/>
        </p:nvCxnSpPr>
        <p:spPr>
          <a:xfrm flipV="1">
            <a:off x="9025615" y="2235826"/>
            <a:ext cx="541689" cy="14591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30" name="Connector 130"/>
          <p:cNvCxnSpPr/>
          <p:nvPr/>
        </p:nvCxnSpPr>
        <p:spPr>
          <a:xfrm flipH="1" flipV="1">
            <a:off x="8271850" y="2166219"/>
            <a:ext cx="452891" cy="20466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31" name="Group 131"/>
          <p:cNvGrpSpPr/>
          <p:nvPr/>
        </p:nvGrpSpPr>
        <p:grpSpPr>
          <a:xfrm>
            <a:off x="8554402" y="2050351"/>
            <a:ext cx="664369" cy="664369"/>
            <a:chOff x="8554402" y="2050351"/>
            <a:chExt cx="664369" cy="664369"/>
          </a:xfrm>
        </p:grpSpPr>
        <p:sp>
          <p:nvSpPr>
            <p:cNvPr id="132" name="AutoShape 132"/>
            <p:cNvSpPr/>
            <p:nvPr/>
          </p:nvSpPr>
          <p:spPr>
            <a:xfrm>
              <a:off x="8554402" y="2050351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3" name="Group 133"/>
          <p:cNvGrpSpPr/>
          <p:nvPr/>
        </p:nvGrpSpPr>
        <p:grpSpPr>
          <a:xfrm>
            <a:off x="8647462" y="2148650"/>
            <a:ext cx="478060" cy="539686"/>
            <a:chOff x="8647462" y="2148650"/>
            <a:chExt cx="478060" cy="539686"/>
          </a:xfrm>
        </p:grpSpPr>
        <p:sp>
          <p:nvSpPr>
            <p:cNvPr id="134" name="Freeform 134"/>
            <p:cNvSpPr/>
            <p:nvPr/>
          </p:nvSpPr>
          <p:spPr>
            <a:xfrm>
              <a:off x="8777574" y="2148650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8647462" y="2412492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8859488" y="24583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7" name="Group 137"/>
          <p:cNvGrpSpPr/>
          <p:nvPr/>
        </p:nvGrpSpPr>
        <p:grpSpPr>
          <a:xfrm>
            <a:off x="8662892" y="2626614"/>
            <a:ext cx="447294" cy="88011"/>
            <a:chOff x="8662892" y="2626614"/>
            <a:chExt cx="447294" cy="88011"/>
          </a:xfrm>
        </p:grpSpPr>
        <p:sp>
          <p:nvSpPr>
            <p:cNvPr id="138" name="Freeform 138"/>
            <p:cNvSpPr/>
            <p:nvPr/>
          </p:nvSpPr>
          <p:spPr>
            <a:xfrm>
              <a:off x="8662892" y="26266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9" name="Group 139"/>
          <p:cNvGrpSpPr/>
          <p:nvPr/>
        </p:nvGrpSpPr>
        <p:grpSpPr>
          <a:xfrm>
            <a:off x="7753064" y="1854994"/>
            <a:ext cx="453771" cy="453771"/>
            <a:chOff x="7753064" y="1854994"/>
            <a:chExt cx="453771" cy="453771"/>
          </a:xfrm>
        </p:grpSpPr>
        <p:sp>
          <p:nvSpPr>
            <p:cNvPr id="140" name="AutoShape 140"/>
            <p:cNvSpPr/>
            <p:nvPr/>
          </p:nvSpPr>
          <p:spPr>
            <a:xfrm>
              <a:off x="7753064" y="185499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1" name="Group 141"/>
          <p:cNvGrpSpPr/>
          <p:nvPr/>
        </p:nvGrpSpPr>
        <p:grpSpPr>
          <a:xfrm>
            <a:off x="7816691" y="1922145"/>
            <a:ext cx="326517" cy="368618"/>
            <a:chOff x="7816691" y="1922145"/>
            <a:chExt cx="326517" cy="368618"/>
          </a:xfrm>
        </p:grpSpPr>
        <p:sp>
          <p:nvSpPr>
            <p:cNvPr id="142" name="Freeform 142"/>
            <p:cNvSpPr/>
            <p:nvPr/>
          </p:nvSpPr>
          <p:spPr>
            <a:xfrm>
              <a:off x="7905464" y="192214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7816691" y="210235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7961471" y="213369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5" name="Group 145"/>
          <p:cNvGrpSpPr/>
          <p:nvPr/>
        </p:nvGrpSpPr>
        <p:grpSpPr>
          <a:xfrm>
            <a:off x="7827169" y="2248662"/>
            <a:ext cx="305467" cy="60103"/>
            <a:chOff x="7827169" y="2248662"/>
            <a:chExt cx="305467" cy="60103"/>
          </a:xfrm>
        </p:grpSpPr>
        <p:sp>
          <p:nvSpPr>
            <p:cNvPr id="146" name="Freeform 146"/>
            <p:cNvSpPr/>
            <p:nvPr/>
          </p:nvSpPr>
          <p:spPr>
            <a:xfrm>
              <a:off x="7827169" y="224866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7" name="Group 147"/>
          <p:cNvGrpSpPr/>
          <p:nvPr/>
        </p:nvGrpSpPr>
        <p:grpSpPr>
          <a:xfrm>
            <a:off x="9632252" y="1967865"/>
            <a:ext cx="453771" cy="453771"/>
            <a:chOff x="9632252" y="1967865"/>
            <a:chExt cx="453771" cy="453771"/>
          </a:xfrm>
        </p:grpSpPr>
        <p:sp>
          <p:nvSpPr>
            <p:cNvPr id="148" name="AutoShape 148"/>
            <p:cNvSpPr/>
            <p:nvPr/>
          </p:nvSpPr>
          <p:spPr>
            <a:xfrm>
              <a:off x="9632252" y="196786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9" name="Group 149"/>
          <p:cNvGrpSpPr/>
          <p:nvPr/>
        </p:nvGrpSpPr>
        <p:grpSpPr>
          <a:xfrm>
            <a:off x="9695879" y="2035016"/>
            <a:ext cx="326517" cy="368618"/>
            <a:chOff x="9695879" y="2035016"/>
            <a:chExt cx="326517" cy="368618"/>
          </a:xfrm>
        </p:grpSpPr>
        <p:sp>
          <p:nvSpPr>
            <p:cNvPr id="150" name="Freeform 150"/>
            <p:cNvSpPr/>
            <p:nvPr/>
          </p:nvSpPr>
          <p:spPr>
            <a:xfrm>
              <a:off x="9784652" y="2035016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9695879" y="2215229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9840659" y="2246471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3" name="Group 153"/>
          <p:cNvGrpSpPr/>
          <p:nvPr/>
        </p:nvGrpSpPr>
        <p:grpSpPr>
          <a:xfrm>
            <a:off x="9706356" y="2361438"/>
            <a:ext cx="305467" cy="60103"/>
            <a:chOff x="9706356" y="2361438"/>
            <a:chExt cx="305467" cy="60103"/>
          </a:xfrm>
        </p:grpSpPr>
        <p:sp>
          <p:nvSpPr>
            <p:cNvPr id="154" name="Freeform 154"/>
            <p:cNvSpPr/>
            <p:nvPr/>
          </p:nvSpPr>
          <p:spPr>
            <a:xfrm>
              <a:off x="9706356" y="2361438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5" name="AutoShape 155"/>
          <p:cNvSpPr/>
          <p:nvPr/>
        </p:nvSpPr>
        <p:spPr>
          <a:xfrm>
            <a:off x="1104329" y="3250025"/>
            <a:ext cx="4000405" cy="19659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应收项目定义：应收项目是指企业在销售商品、提供劳务等经营活动中形成的各种债权，包括应收账款、应收票据、其他应收款等。</a:t>
            </a:r>
            <a:endParaRPr lang="en-US" sz="1100"/>
          </a:p>
        </p:txBody>
      </p:sp>
      <p:sp>
        <p:nvSpPr>
          <p:cNvPr id="156" name="Freeform 156"/>
          <p:cNvSpPr/>
          <p:nvPr/>
        </p:nvSpPr>
        <p:spPr>
          <a:xfrm>
            <a:off x="1104329" y="2313518"/>
            <a:ext cx="600656" cy="60065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AutoShape 157"/>
          <p:cNvSpPr/>
          <p:nvPr/>
        </p:nvSpPr>
        <p:spPr>
          <a:xfrm>
            <a:off x="1788559" y="2360035"/>
            <a:ext cx="3308633" cy="4682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8" name="Group 15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9" name="AutoShape 15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TextBox 17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应收项目定义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应收账款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企业在销售商品或提供劳务过程中，按照合同约定向购货单位或接受劳务单位收取的款项。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应收票据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企业因销售商品、提供劳务等而收到的商业汇票，包括银行承兑汇票和商业承兑汇票。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其他应收款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除了应收账款和应收票据之外的其他应收款项，如预付账款、应收股利、应收利息等。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应收项目的种类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企业在销售商品或提供劳务过程中，通常会与客户签订销售合同或劳务合同，按照合同约定向客户收取款项，从而形成应收账款等应收项目。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销售商品或提供劳务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为了扩大市场份额、增加销售额等目的，企业可能会为客户提供商业信用，即允许客户在一定期限内支付款项，从而形成了应收票据等应收项目。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商业信用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企业还可能在其他业务活动中形成应收项目，如向关联方提供借款、收到押金等。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其他业务活动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应收项目的产生原因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货币资金与应收项目的关联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充足的货币资金可以支持企业扩大应收账款规模，提高销售收入和市场份额。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2619" r="12619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1720" r="11720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9238" r="9238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货币资金可以用于及时支付应收账款，降低坏账风险和收款成本。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货币资金可以提供流动性，帮助企业应对突发事件和资金缺口。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货币资金对应收项目的影响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应收账款的增加可以扩大销售规模，但同时也增加了坏账风险和收款成本。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应收账款的回收情况直接影响企业的货币资金流入和流动性。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应收账款的管理水平直接关系到企业的财务管理效果和经营绩效。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应收项目对货币资金的影响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https://d.book118.com/317165134116006050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2024-09-23T05:13:21.003</cp:lastPrinted>
  <dcterms:created xsi:type="dcterms:W3CDTF">2024-09-22T21:13:21Z</dcterms:created>
  <dcterms:modified xsi:type="dcterms:W3CDTF">2024-09-22T21:13:23Z</dcterms:modified>
</cp:coreProperties>
</file>