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2710F55-8123-4389-AC04-BE57A0A94CC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45BB0C1-1F8D-44E4-9C89-0F36B988F4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C85A06A-558C-4F49-A7CF-019A7AF1581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A3A9272-DA6F-4CEE-9CED-EA28122710D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6108FB6-6725-405F-B0D0-0CB83DD2B3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2C989ED-2B7E-487F-AB7A-DCFEF07714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CDBE9CE-614B-404F-B235-679E3368A29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38DD2B0-E47F-4674-A874-C0478207F8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C342DA6-1ADE-4815-9606-DBB4E0C5265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9E0D31E-2BE6-4D09-ADA4-EE8B7FF0D9C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FB55C25-C90C-4A00-8B10-6C18CF603D4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1720012301200605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955091" y="1771650"/>
            <a:ext cx="8281818" cy="195022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4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婴儿肠胀气护理方法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87250" cy="6857204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2336170" y="682396"/>
            <a:ext cx="1539079" cy="823690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4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749260" y="682396"/>
            <a:ext cx="5359177" cy="45877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婴儿肠胀气的症状及影响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婴儿肠胀气的护理方法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其他注意事项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563014" y="1906186"/>
            <a:ext cx="5065972" cy="823690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4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854583" y="1877473"/>
            <a:ext cx="563213" cy="1253299"/>
            <a:chOff x="854583" y="1877473"/>
            <a:chExt cx="563213" cy="1253299"/>
          </a:xfrm>
        </p:grpSpPr>
        <p:sp>
          <p:nvSpPr>
            <p:cNvPr id="3" name="AutoShape 3"/>
            <p:cNvSpPr/>
            <p:nvPr/>
          </p:nvSpPr>
          <p:spPr>
            <a:xfrm>
              <a:off x="962406" y="1984343"/>
              <a:ext cx="347186" cy="378904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 rot="457219">
              <a:off x="854583" y="1877473"/>
              <a:ext cx="98393" cy="543877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 rot="21142780" flipH="1">
              <a:off x="1319403" y="1877473"/>
              <a:ext cx="98393" cy="5488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 rot="21437230" flipH="1">
              <a:off x="1168241" y="2264378"/>
              <a:ext cx="156686" cy="86639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 rot="162769">
              <a:off x="943356" y="2264378"/>
              <a:ext cx="156686" cy="86639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874776" y="1448943"/>
            <a:ext cx="514445" cy="580739"/>
            <a:chOff x="874776" y="1448943"/>
            <a:chExt cx="514445" cy="580739"/>
          </a:xfrm>
        </p:grpSpPr>
        <p:sp>
          <p:nvSpPr>
            <p:cNvPr id="9" name="Freeform 9"/>
            <p:cNvSpPr/>
            <p:nvPr/>
          </p:nvSpPr>
          <p:spPr>
            <a:xfrm>
              <a:off x="1014698" y="1448943"/>
              <a:ext cx="234601" cy="304991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Freeform 10"/>
            <p:cNvSpPr/>
            <p:nvPr/>
          </p:nvSpPr>
          <p:spPr>
            <a:xfrm>
              <a:off x="874776" y="1732788"/>
              <a:ext cx="514445" cy="296894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1102900" y="1782128"/>
              <a:ext cx="59817" cy="44482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6843332" y="1448848"/>
            <a:ext cx="536161" cy="977455"/>
            <a:chOff x="6843332" y="1448848"/>
            <a:chExt cx="536161" cy="977455"/>
          </a:xfrm>
        </p:grpSpPr>
        <p:sp>
          <p:nvSpPr>
            <p:cNvPr id="13" name="AutoShape 13"/>
            <p:cNvSpPr/>
            <p:nvPr/>
          </p:nvSpPr>
          <p:spPr>
            <a:xfrm>
              <a:off x="6942487" y="1984343"/>
              <a:ext cx="336137" cy="378904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 rot="457219">
              <a:off x="6843332" y="1877473"/>
              <a:ext cx="98393" cy="543877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 rot="21142780" flipH="1">
              <a:off x="7281100" y="1877473"/>
              <a:ext cx="98393" cy="5488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6867811" y="1448848"/>
              <a:ext cx="494824" cy="580834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6922580" y="2267521"/>
            <a:ext cx="372522" cy="866394"/>
            <a:chOff x="6922580" y="2267521"/>
            <a:chExt cx="372522" cy="866394"/>
          </a:xfrm>
        </p:grpSpPr>
        <p:sp>
          <p:nvSpPr>
            <p:cNvPr id="18" name="AutoShape 18"/>
            <p:cNvSpPr/>
            <p:nvPr/>
          </p:nvSpPr>
          <p:spPr>
            <a:xfrm rot="21437230" flipH="1">
              <a:off x="7138416" y="2267521"/>
              <a:ext cx="156686" cy="86639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 rot="162769">
              <a:off x="6922580" y="2267521"/>
              <a:ext cx="156686" cy="86639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1648839" y="1881235"/>
            <a:ext cx="1897380" cy="7391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4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7599459" y="1881235"/>
            <a:ext cx="1897380" cy="7391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4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54583" y="3639788"/>
            <a:ext cx="248317" cy="552641"/>
            <a:chOff x="854583" y="3639788"/>
            <a:chExt cx="248317" cy="552641"/>
          </a:xfrm>
        </p:grpSpPr>
        <p:sp>
          <p:nvSpPr>
            <p:cNvPr id="23" name="AutoShape 23"/>
            <p:cNvSpPr/>
            <p:nvPr/>
          </p:nvSpPr>
          <p:spPr>
            <a:xfrm>
              <a:off x="902113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 rot="457219">
              <a:off x="854583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 rot="21142780" flipH="1">
              <a:off x="1059561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 rot="21437230" flipH="1">
              <a:off x="992886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 rot="162769">
              <a:off x="893731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8" name="Group 28"/>
          <p:cNvGrpSpPr/>
          <p:nvPr/>
        </p:nvGrpSpPr>
        <p:grpSpPr>
          <a:xfrm>
            <a:off x="863537" y="3450812"/>
            <a:ext cx="226885" cy="256032"/>
            <a:chOff x="863537" y="3450812"/>
            <a:chExt cx="226885" cy="256032"/>
          </a:xfrm>
        </p:grpSpPr>
        <p:sp>
          <p:nvSpPr>
            <p:cNvPr id="29" name="Freeform 29"/>
            <p:cNvSpPr/>
            <p:nvPr/>
          </p:nvSpPr>
          <p:spPr>
            <a:xfrm>
              <a:off x="925163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Freeform 30"/>
            <p:cNvSpPr/>
            <p:nvPr/>
          </p:nvSpPr>
          <p:spPr>
            <a:xfrm>
              <a:off x="863537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Freeform 31"/>
            <p:cNvSpPr/>
            <p:nvPr/>
          </p:nvSpPr>
          <p:spPr>
            <a:xfrm>
              <a:off x="964121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2" name="Group 32"/>
          <p:cNvGrpSpPr/>
          <p:nvPr/>
        </p:nvGrpSpPr>
        <p:grpSpPr>
          <a:xfrm>
            <a:off x="1316450" y="3639788"/>
            <a:ext cx="248317" cy="552641"/>
            <a:chOff x="1316450" y="3639788"/>
            <a:chExt cx="248317" cy="552641"/>
          </a:xfrm>
        </p:grpSpPr>
        <p:sp>
          <p:nvSpPr>
            <p:cNvPr id="33" name="AutoShape 33"/>
            <p:cNvSpPr/>
            <p:nvPr/>
          </p:nvSpPr>
          <p:spPr>
            <a:xfrm>
              <a:off x="1363980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 rot="457219">
              <a:off x="1316450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 rot="21142780" flipH="1">
              <a:off x="1521428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 rot="21437230" flipH="1">
              <a:off x="1454753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 rot="162769">
              <a:off x="1355598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8" name="Group 38"/>
          <p:cNvGrpSpPr/>
          <p:nvPr/>
        </p:nvGrpSpPr>
        <p:grpSpPr>
          <a:xfrm>
            <a:off x="1325404" y="3450812"/>
            <a:ext cx="226885" cy="256032"/>
            <a:chOff x="1325404" y="3450812"/>
            <a:chExt cx="226885" cy="256032"/>
          </a:xfrm>
        </p:grpSpPr>
        <p:sp>
          <p:nvSpPr>
            <p:cNvPr id="39" name="Freeform 39"/>
            <p:cNvSpPr/>
            <p:nvPr/>
          </p:nvSpPr>
          <p:spPr>
            <a:xfrm>
              <a:off x="1387030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Freeform 40"/>
            <p:cNvSpPr/>
            <p:nvPr/>
          </p:nvSpPr>
          <p:spPr>
            <a:xfrm>
              <a:off x="1325404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Freeform 41"/>
            <p:cNvSpPr/>
            <p:nvPr/>
          </p:nvSpPr>
          <p:spPr>
            <a:xfrm>
              <a:off x="1425988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2" name="Group 42"/>
          <p:cNvGrpSpPr/>
          <p:nvPr/>
        </p:nvGrpSpPr>
        <p:grpSpPr>
          <a:xfrm>
            <a:off x="1778317" y="3639788"/>
            <a:ext cx="248318" cy="552641"/>
            <a:chOff x="1778317" y="3639788"/>
            <a:chExt cx="248318" cy="552641"/>
          </a:xfrm>
        </p:grpSpPr>
        <p:sp>
          <p:nvSpPr>
            <p:cNvPr id="43" name="AutoShape 43"/>
            <p:cNvSpPr/>
            <p:nvPr/>
          </p:nvSpPr>
          <p:spPr>
            <a:xfrm>
              <a:off x="1825847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 rot="457219">
              <a:off x="1778317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 rot="21142780" flipH="1">
              <a:off x="1983296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 rot="21437230" flipH="1">
              <a:off x="1916621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 rot="162769">
              <a:off x="1817465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8" name="Group 48"/>
          <p:cNvGrpSpPr/>
          <p:nvPr/>
        </p:nvGrpSpPr>
        <p:grpSpPr>
          <a:xfrm>
            <a:off x="1787271" y="3450812"/>
            <a:ext cx="226885" cy="256032"/>
            <a:chOff x="1787271" y="3450812"/>
            <a:chExt cx="226885" cy="256032"/>
          </a:xfrm>
        </p:grpSpPr>
        <p:sp>
          <p:nvSpPr>
            <p:cNvPr id="49" name="Freeform 49"/>
            <p:cNvSpPr/>
            <p:nvPr/>
          </p:nvSpPr>
          <p:spPr>
            <a:xfrm>
              <a:off x="1848898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Freeform 50"/>
            <p:cNvSpPr/>
            <p:nvPr/>
          </p:nvSpPr>
          <p:spPr>
            <a:xfrm>
              <a:off x="1787271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Freeform 51"/>
            <p:cNvSpPr/>
            <p:nvPr/>
          </p:nvSpPr>
          <p:spPr>
            <a:xfrm>
              <a:off x="1887855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2" name="Group 52"/>
          <p:cNvGrpSpPr/>
          <p:nvPr/>
        </p:nvGrpSpPr>
        <p:grpSpPr>
          <a:xfrm>
            <a:off x="2240185" y="3639788"/>
            <a:ext cx="248317" cy="552641"/>
            <a:chOff x="2240185" y="3639788"/>
            <a:chExt cx="248317" cy="552641"/>
          </a:xfrm>
        </p:grpSpPr>
        <p:sp>
          <p:nvSpPr>
            <p:cNvPr id="53" name="AutoShape 53"/>
            <p:cNvSpPr/>
            <p:nvPr/>
          </p:nvSpPr>
          <p:spPr>
            <a:xfrm>
              <a:off x="2287714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 rot="457219">
              <a:off x="2240185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 rot="21142780" flipH="1">
              <a:off x="2445163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 rot="21437230" flipH="1">
              <a:off x="2378488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 rot="162769">
              <a:off x="2279333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8" name="Group 58"/>
          <p:cNvGrpSpPr/>
          <p:nvPr/>
        </p:nvGrpSpPr>
        <p:grpSpPr>
          <a:xfrm>
            <a:off x="2249138" y="3450812"/>
            <a:ext cx="226885" cy="256032"/>
            <a:chOff x="2249138" y="3450812"/>
            <a:chExt cx="226885" cy="256032"/>
          </a:xfrm>
        </p:grpSpPr>
        <p:sp>
          <p:nvSpPr>
            <p:cNvPr id="59" name="Freeform 59"/>
            <p:cNvSpPr/>
            <p:nvPr/>
          </p:nvSpPr>
          <p:spPr>
            <a:xfrm>
              <a:off x="2310765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Freeform 60"/>
            <p:cNvSpPr/>
            <p:nvPr/>
          </p:nvSpPr>
          <p:spPr>
            <a:xfrm>
              <a:off x="2249138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Freeform 61"/>
            <p:cNvSpPr/>
            <p:nvPr/>
          </p:nvSpPr>
          <p:spPr>
            <a:xfrm>
              <a:off x="2349722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2" name="Group 62"/>
          <p:cNvGrpSpPr/>
          <p:nvPr/>
        </p:nvGrpSpPr>
        <p:grpSpPr>
          <a:xfrm>
            <a:off x="2702052" y="3639788"/>
            <a:ext cx="248317" cy="552641"/>
            <a:chOff x="2702052" y="3639788"/>
            <a:chExt cx="248317" cy="552641"/>
          </a:xfrm>
        </p:grpSpPr>
        <p:sp>
          <p:nvSpPr>
            <p:cNvPr id="63" name="AutoShape 63"/>
            <p:cNvSpPr/>
            <p:nvPr/>
          </p:nvSpPr>
          <p:spPr>
            <a:xfrm>
              <a:off x="2749582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 rot="457219">
              <a:off x="2702052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AutoShape 65"/>
            <p:cNvSpPr/>
            <p:nvPr/>
          </p:nvSpPr>
          <p:spPr>
            <a:xfrm rot="21142780" flipH="1">
              <a:off x="2907030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AutoShape 66"/>
            <p:cNvSpPr/>
            <p:nvPr/>
          </p:nvSpPr>
          <p:spPr>
            <a:xfrm rot="21437230" flipH="1">
              <a:off x="2840355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AutoShape 67"/>
            <p:cNvSpPr/>
            <p:nvPr/>
          </p:nvSpPr>
          <p:spPr>
            <a:xfrm rot="162769">
              <a:off x="2741200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8" name="Group 68"/>
          <p:cNvGrpSpPr/>
          <p:nvPr/>
        </p:nvGrpSpPr>
        <p:grpSpPr>
          <a:xfrm>
            <a:off x="2711005" y="3450812"/>
            <a:ext cx="226885" cy="256032"/>
            <a:chOff x="2711005" y="3450812"/>
            <a:chExt cx="226885" cy="256032"/>
          </a:xfrm>
        </p:grpSpPr>
        <p:sp>
          <p:nvSpPr>
            <p:cNvPr id="69" name="Freeform 69"/>
            <p:cNvSpPr/>
            <p:nvPr/>
          </p:nvSpPr>
          <p:spPr>
            <a:xfrm>
              <a:off x="2772728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Freeform 70"/>
            <p:cNvSpPr/>
            <p:nvPr/>
          </p:nvSpPr>
          <p:spPr>
            <a:xfrm>
              <a:off x="2711005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Freeform 71"/>
            <p:cNvSpPr/>
            <p:nvPr/>
          </p:nvSpPr>
          <p:spPr>
            <a:xfrm>
              <a:off x="2811589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2" name="Group 72"/>
          <p:cNvGrpSpPr/>
          <p:nvPr/>
        </p:nvGrpSpPr>
        <p:grpSpPr>
          <a:xfrm>
            <a:off x="3163919" y="3639788"/>
            <a:ext cx="248317" cy="552641"/>
            <a:chOff x="3163919" y="3639788"/>
            <a:chExt cx="248317" cy="552641"/>
          </a:xfrm>
        </p:grpSpPr>
        <p:sp>
          <p:nvSpPr>
            <p:cNvPr id="73" name="AutoShape 73"/>
            <p:cNvSpPr/>
            <p:nvPr/>
          </p:nvSpPr>
          <p:spPr>
            <a:xfrm>
              <a:off x="3211449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4" name="AutoShape 74"/>
            <p:cNvSpPr/>
            <p:nvPr/>
          </p:nvSpPr>
          <p:spPr>
            <a:xfrm rot="457219">
              <a:off x="3163919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5" name="AutoShape 75"/>
            <p:cNvSpPr/>
            <p:nvPr/>
          </p:nvSpPr>
          <p:spPr>
            <a:xfrm rot="21142780" flipH="1">
              <a:off x="3368897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6" name="AutoShape 76"/>
            <p:cNvSpPr/>
            <p:nvPr/>
          </p:nvSpPr>
          <p:spPr>
            <a:xfrm rot="21437230" flipH="1">
              <a:off x="3302222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7" name="AutoShape 77"/>
            <p:cNvSpPr/>
            <p:nvPr/>
          </p:nvSpPr>
          <p:spPr>
            <a:xfrm rot="162769">
              <a:off x="3203067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8" name="Group 78"/>
          <p:cNvGrpSpPr/>
          <p:nvPr/>
        </p:nvGrpSpPr>
        <p:grpSpPr>
          <a:xfrm>
            <a:off x="3172873" y="3450812"/>
            <a:ext cx="226885" cy="256032"/>
            <a:chOff x="3172873" y="3450812"/>
            <a:chExt cx="226885" cy="256032"/>
          </a:xfrm>
        </p:grpSpPr>
        <p:sp>
          <p:nvSpPr>
            <p:cNvPr id="79" name="Freeform 79"/>
            <p:cNvSpPr/>
            <p:nvPr/>
          </p:nvSpPr>
          <p:spPr>
            <a:xfrm>
              <a:off x="3234595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0" name="Freeform 80"/>
            <p:cNvSpPr/>
            <p:nvPr/>
          </p:nvSpPr>
          <p:spPr>
            <a:xfrm>
              <a:off x="3172873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1" name="Freeform 81"/>
            <p:cNvSpPr/>
            <p:nvPr/>
          </p:nvSpPr>
          <p:spPr>
            <a:xfrm>
              <a:off x="3273457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2" name="Group 82"/>
          <p:cNvGrpSpPr/>
          <p:nvPr/>
        </p:nvGrpSpPr>
        <p:grpSpPr>
          <a:xfrm>
            <a:off x="3625787" y="3639788"/>
            <a:ext cx="248316" cy="552641"/>
            <a:chOff x="3625787" y="3639788"/>
            <a:chExt cx="248316" cy="552641"/>
          </a:xfrm>
        </p:grpSpPr>
        <p:sp>
          <p:nvSpPr>
            <p:cNvPr id="83" name="AutoShape 83"/>
            <p:cNvSpPr/>
            <p:nvPr/>
          </p:nvSpPr>
          <p:spPr>
            <a:xfrm>
              <a:off x="3673316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4" name="AutoShape 84"/>
            <p:cNvSpPr/>
            <p:nvPr/>
          </p:nvSpPr>
          <p:spPr>
            <a:xfrm rot="457219">
              <a:off x="3625787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5" name="AutoShape 85"/>
            <p:cNvSpPr/>
            <p:nvPr/>
          </p:nvSpPr>
          <p:spPr>
            <a:xfrm rot="21142780" flipH="1">
              <a:off x="3830764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6" name="AutoShape 86"/>
            <p:cNvSpPr/>
            <p:nvPr/>
          </p:nvSpPr>
          <p:spPr>
            <a:xfrm rot="21437230" flipH="1">
              <a:off x="3764089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7" name="AutoShape 87"/>
            <p:cNvSpPr/>
            <p:nvPr/>
          </p:nvSpPr>
          <p:spPr>
            <a:xfrm rot="162769">
              <a:off x="3664934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8" name="Group 88"/>
          <p:cNvGrpSpPr/>
          <p:nvPr/>
        </p:nvGrpSpPr>
        <p:grpSpPr>
          <a:xfrm>
            <a:off x="3634740" y="3450812"/>
            <a:ext cx="226885" cy="256032"/>
            <a:chOff x="3634740" y="3450812"/>
            <a:chExt cx="226885" cy="256032"/>
          </a:xfrm>
        </p:grpSpPr>
        <p:sp>
          <p:nvSpPr>
            <p:cNvPr id="89" name="Freeform 89"/>
            <p:cNvSpPr/>
            <p:nvPr/>
          </p:nvSpPr>
          <p:spPr>
            <a:xfrm>
              <a:off x="3696462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0" name="Freeform 90"/>
            <p:cNvSpPr/>
            <p:nvPr/>
          </p:nvSpPr>
          <p:spPr>
            <a:xfrm>
              <a:off x="3634740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1" name="Freeform 91"/>
            <p:cNvSpPr/>
            <p:nvPr/>
          </p:nvSpPr>
          <p:spPr>
            <a:xfrm>
              <a:off x="3735324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2" name="Group 92"/>
          <p:cNvGrpSpPr/>
          <p:nvPr/>
        </p:nvGrpSpPr>
        <p:grpSpPr>
          <a:xfrm>
            <a:off x="4087654" y="3639788"/>
            <a:ext cx="248317" cy="552641"/>
            <a:chOff x="4087654" y="3639788"/>
            <a:chExt cx="248317" cy="552641"/>
          </a:xfrm>
        </p:grpSpPr>
        <p:sp>
          <p:nvSpPr>
            <p:cNvPr id="93" name="AutoShape 93"/>
            <p:cNvSpPr/>
            <p:nvPr/>
          </p:nvSpPr>
          <p:spPr>
            <a:xfrm>
              <a:off x="4135184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4" name="AutoShape 94"/>
            <p:cNvSpPr/>
            <p:nvPr/>
          </p:nvSpPr>
          <p:spPr>
            <a:xfrm rot="457219">
              <a:off x="4087654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5" name="AutoShape 95"/>
            <p:cNvSpPr/>
            <p:nvPr/>
          </p:nvSpPr>
          <p:spPr>
            <a:xfrm rot="21142780" flipH="1">
              <a:off x="4292632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6" name="AutoShape 96"/>
            <p:cNvSpPr/>
            <p:nvPr/>
          </p:nvSpPr>
          <p:spPr>
            <a:xfrm rot="21437230" flipH="1">
              <a:off x="4225957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7" name="AutoShape 97"/>
            <p:cNvSpPr/>
            <p:nvPr/>
          </p:nvSpPr>
          <p:spPr>
            <a:xfrm rot="162769">
              <a:off x="4126802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8" name="Group 98"/>
          <p:cNvGrpSpPr/>
          <p:nvPr/>
        </p:nvGrpSpPr>
        <p:grpSpPr>
          <a:xfrm>
            <a:off x="4096607" y="3450812"/>
            <a:ext cx="226885" cy="256032"/>
            <a:chOff x="4096607" y="3450812"/>
            <a:chExt cx="226885" cy="256032"/>
          </a:xfrm>
        </p:grpSpPr>
        <p:sp>
          <p:nvSpPr>
            <p:cNvPr id="99" name="Freeform 99"/>
            <p:cNvSpPr/>
            <p:nvPr/>
          </p:nvSpPr>
          <p:spPr>
            <a:xfrm>
              <a:off x="4158329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0" name="Freeform 100"/>
            <p:cNvSpPr/>
            <p:nvPr/>
          </p:nvSpPr>
          <p:spPr>
            <a:xfrm>
              <a:off x="4096607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1" name="Freeform 101"/>
            <p:cNvSpPr/>
            <p:nvPr/>
          </p:nvSpPr>
          <p:spPr>
            <a:xfrm>
              <a:off x="4197191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2" name="Group 102"/>
          <p:cNvGrpSpPr/>
          <p:nvPr/>
        </p:nvGrpSpPr>
        <p:grpSpPr>
          <a:xfrm>
            <a:off x="4549521" y="3639788"/>
            <a:ext cx="248317" cy="552641"/>
            <a:chOff x="4549521" y="3639788"/>
            <a:chExt cx="248317" cy="552641"/>
          </a:xfrm>
        </p:grpSpPr>
        <p:sp>
          <p:nvSpPr>
            <p:cNvPr id="103" name="AutoShape 103"/>
            <p:cNvSpPr/>
            <p:nvPr/>
          </p:nvSpPr>
          <p:spPr>
            <a:xfrm>
              <a:off x="4597051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4" name="AutoShape 104"/>
            <p:cNvSpPr/>
            <p:nvPr/>
          </p:nvSpPr>
          <p:spPr>
            <a:xfrm rot="457219">
              <a:off x="4549521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5" name="AutoShape 105"/>
            <p:cNvSpPr/>
            <p:nvPr/>
          </p:nvSpPr>
          <p:spPr>
            <a:xfrm rot="21142780" flipH="1">
              <a:off x="4754499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6" name="AutoShape 106"/>
            <p:cNvSpPr/>
            <p:nvPr/>
          </p:nvSpPr>
          <p:spPr>
            <a:xfrm rot="21437230" flipH="1">
              <a:off x="4687824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7" name="AutoShape 107"/>
            <p:cNvSpPr/>
            <p:nvPr/>
          </p:nvSpPr>
          <p:spPr>
            <a:xfrm rot="162769">
              <a:off x="4588669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8" name="Group 108"/>
          <p:cNvGrpSpPr/>
          <p:nvPr/>
        </p:nvGrpSpPr>
        <p:grpSpPr>
          <a:xfrm>
            <a:off x="4558474" y="3450812"/>
            <a:ext cx="226885" cy="256032"/>
            <a:chOff x="4558474" y="3450812"/>
            <a:chExt cx="226885" cy="256032"/>
          </a:xfrm>
        </p:grpSpPr>
        <p:sp>
          <p:nvSpPr>
            <p:cNvPr id="109" name="Freeform 109"/>
            <p:cNvSpPr/>
            <p:nvPr/>
          </p:nvSpPr>
          <p:spPr>
            <a:xfrm>
              <a:off x="4620196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0" name="Freeform 110"/>
            <p:cNvSpPr/>
            <p:nvPr/>
          </p:nvSpPr>
          <p:spPr>
            <a:xfrm>
              <a:off x="4558474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1" name="Freeform 111"/>
            <p:cNvSpPr/>
            <p:nvPr/>
          </p:nvSpPr>
          <p:spPr>
            <a:xfrm>
              <a:off x="4659059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2" name="Group 112"/>
          <p:cNvGrpSpPr/>
          <p:nvPr/>
        </p:nvGrpSpPr>
        <p:grpSpPr>
          <a:xfrm>
            <a:off x="5011388" y="3639788"/>
            <a:ext cx="248317" cy="552641"/>
            <a:chOff x="5011388" y="3639788"/>
            <a:chExt cx="248317" cy="552641"/>
          </a:xfrm>
        </p:grpSpPr>
        <p:sp>
          <p:nvSpPr>
            <p:cNvPr id="113" name="AutoShape 113"/>
            <p:cNvSpPr/>
            <p:nvPr/>
          </p:nvSpPr>
          <p:spPr>
            <a:xfrm>
              <a:off x="5059013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4" name="AutoShape 114"/>
            <p:cNvSpPr/>
            <p:nvPr/>
          </p:nvSpPr>
          <p:spPr>
            <a:xfrm rot="457219">
              <a:off x="5011388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5" name="AutoShape 115"/>
            <p:cNvSpPr/>
            <p:nvPr/>
          </p:nvSpPr>
          <p:spPr>
            <a:xfrm rot="21142780" flipH="1">
              <a:off x="5216366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6" name="AutoShape 116"/>
            <p:cNvSpPr/>
            <p:nvPr/>
          </p:nvSpPr>
          <p:spPr>
            <a:xfrm rot="21437230" flipH="1">
              <a:off x="5149691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7" name="AutoShape 117"/>
            <p:cNvSpPr/>
            <p:nvPr/>
          </p:nvSpPr>
          <p:spPr>
            <a:xfrm rot="162769">
              <a:off x="5050536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8" name="Group 118"/>
          <p:cNvGrpSpPr/>
          <p:nvPr/>
        </p:nvGrpSpPr>
        <p:grpSpPr>
          <a:xfrm>
            <a:off x="5020342" y="3450812"/>
            <a:ext cx="226885" cy="256032"/>
            <a:chOff x="5020342" y="3450812"/>
            <a:chExt cx="226885" cy="256032"/>
          </a:xfrm>
        </p:grpSpPr>
        <p:sp>
          <p:nvSpPr>
            <p:cNvPr id="119" name="Freeform 119"/>
            <p:cNvSpPr/>
            <p:nvPr/>
          </p:nvSpPr>
          <p:spPr>
            <a:xfrm>
              <a:off x="5082064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0" name="Freeform 120"/>
            <p:cNvSpPr/>
            <p:nvPr/>
          </p:nvSpPr>
          <p:spPr>
            <a:xfrm>
              <a:off x="5020342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1" name="Freeform 121"/>
            <p:cNvSpPr/>
            <p:nvPr/>
          </p:nvSpPr>
          <p:spPr>
            <a:xfrm>
              <a:off x="5120926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2" name="Group 122"/>
          <p:cNvGrpSpPr/>
          <p:nvPr/>
        </p:nvGrpSpPr>
        <p:grpSpPr>
          <a:xfrm>
            <a:off x="854583" y="4613529"/>
            <a:ext cx="248317" cy="552641"/>
            <a:chOff x="854583" y="4613529"/>
            <a:chExt cx="248317" cy="552641"/>
          </a:xfrm>
        </p:grpSpPr>
        <p:sp>
          <p:nvSpPr>
            <p:cNvPr id="123" name="AutoShape 123"/>
            <p:cNvSpPr/>
            <p:nvPr/>
          </p:nvSpPr>
          <p:spPr>
            <a:xfrm>
              <a:off x="902113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4" name="AutoShape 124"/>
            <p:cNvSpPr/>
            <p:nvPr/>
          </p:nvSpPr>
          <p:spPr>
            <a:xfrm rot="457219">
              <a:off x="854583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5" name="AutoShape 125"/>
            <p:cNvSpPr/>
            <p:nvPr/>
          </p:nvSpPr>
          <p:spPr>
            <a:xfrm rot="21142780" flipH="1">
              <a:off x="1059561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6" name="AutoShape 126"/>
            <p:cNvSpPr/>
            <p:nvPr/>
          </p:nvSpPr>
          <p:spPr>
            <a:xfrm rot="21437230" flipH="1">
              <a:off x="992886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7" name="AutoShape 127"/>
            <p:cNvSpPr/>
            <p:nvPr/>
          </p:nvSpPr>
          <p:spPr>
            <a:xfrm rot="162769">
              <a:off x="893731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8" name="Group 128"/>
          <p:cNvGrpSpPr/>
          <p:nvPr/>
        </p:nvGrpSpPr>
        <p:grpSpPr>
          <a:xfrm>
            <a:off x="863537" y="4424553"/>
            <a:ext cx="226885" cy="256032"/>
            <a:chOff x="863537" y="4424553"/>
            <a:chExt cx="226885" cy="256032"/>
          </a:xfrm>
        </p:grpSpPr>
        <p:sp>
          <p:nvSpPr>
            <p:cNvPr id="129" name="Freeform 129"/>
            <p:cNvSpPr/>
            <p:nvPr/>
          </p:nvSpPr>
          <p:spPr>
            <a:xfrm>
              <a:off x="925163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0" name="Freeform 130"/>
            <p:cNvSpPr/>
            <p:nvPr/>
          </p:nvSpPr>
          <p:spPr>
            <a:xfrm>
              <a:off x="863537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1" name="Freeform 131"/>
            <p:cNvSpPr/>
            <p:nvPr/>
          </p:nvSpPr>
          <p:spPr>
            <a:xfrm>
              <a:off x="964121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2" name="Group 132"/>
          <p:cNvGrpSpPr/>
          <p:nvPr/>
        </p:nvGrpSpPr>
        <p:grpSpPr>
          <a:xfrm>
            <a:off x="1316450" y="4613529"/>
            <a:ext cx="248317" cy="552641"/>
            <a:chOff x="1316450" y="4613529"/>
            <a:chExt cx="248317" cy="552641"/>
          </a:xfrm>
        </p:grpSpPr>
        <p:sp>
          <p:nvSpPr>
            <p:cNvPr id="133" name="AutoShape 133"/>
            <p:cNvSpPr/>
            <p:nvPr/>
          </p:nvSpPr>
          <p:spPr>
            <a:xfrm>
              <a:off x="1363980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4" name="AutoShape 134"/>
            <p:cNvSpPr/>
            <p:nvPr/>
          </p:nvSpPr>
          <p:spPr>
            <a:xfrm rot="457219">
              <a:off x="1316450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5" name="AutoShape 135"/>
            <p:cNvSpPr/>
            <p:nvPr/>
          </p:nvSpPr>
          <p:spPr>
            <a:xfrm rot="21142780" flipH="1">
              <a:off x="1521428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6" name="AutoShape 136"/>
            <p:cNvSpPr/>
            <p:nvPr/>
          </p:nvSpPr>
          <p:spPr>
            <a:xfrm rot="21437230" flipH="1">
              <a:off x="1454753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7" name="AutoShape 137"/>
            <p:cNvSpPr/>
            <p:nvPr/>
          </p:nvSpPr>
          <p:spPr>
            <a:xfrm rot="162769">
              <a:off x="1355598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8" name="Group 138"/>
          <p:cNvGrpSpPr/>
          <p:nvPr/>
        </p:nvGrpSpPr>
        <p:grpSpPr>
          <a:xfrm>
            <a:off x="1325404" y="4424553"/>
            <a:ext cx="226885" cy="256032"/>
            <a:chOff x="1325404" y="4424553"/>
            <a:chExt cx="226885" cy="256032"/>
          </a:xfrm>
        </p:grpSpPr>
        <p:sp>
          <p:nvSpPr>
            <p:cNvPr id="139" name="Freeform 139"/>
            <p:cNvSpPr/>
            <p:nvPr/>
          </p:nvSpPr>
          <p:spPr>
            <a:xfrm>
              <a:off x="1387030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0" name="Freeform 140"/>
            <p:cNvSpPr/>
            <p:nvPr/>
          </p:nvSpPr>
          <p:spPr>
            <a:xfrm>
              <a:off x="1325404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1" name="Freeform 141"/>
            <p:cNvSpPr/>
            <p:nvPr/>
          </p:nvSpPr>
          <p:spPr>
            <a:xfrm>
              <a:off x="1425988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2" name="Group 142"/>
          <p:cNvGrpSpPr/>
          <p:nvPr/>
        </p:nvGrpSpPr>
        <p:grpSpPr>
          <a:xfrm>
            <a:off x="1778317" y="4613529"/>
            <a:ext cx="248318" cy="552641"/>
            <a:chOff x="1778317" y="4613529"/>
            <a:chExt cx="248318" cy="552641"/>
          </a:xfrm>
        </p:grpSpPr>
        <p:sp>
          <p:nvSpPr>
            <p:cNvPr id="143" name="AutoShape 143"/>
            <p:cNvSpPr/>
            <p:nvPr/>
          </p:nvSpPr>
          <p:spPr>
            <a:xfrm>
              <a:off x="1825847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4" name="AutoShape 144"/>
            <p:cNvSpPr/>
            <p:nvPr/>
          </p:nvSpPr>
          <p:spPr>
            <a:xfrm rot="457219">
              <a:off x="1778317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5" name="AutoShape 145"/>
            <p:cNvSpPr/>
            <p:nvPr/>
          </p:nvSpPr>
          <p:spPr>
            <a:xfrm rot="21142780" flipH="1">
              <a:off x="1983296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6" name="AutoShape 146"/>
            <p:cNvSpPr/>
            <p:nvPr/>
          </p:nvSpPr>
          <p:spPr>
            <a:xfrm rot="21437230" flipH="1">
              <a:off x="1916621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7" name="AutoShape 147"/>
            <p:cNvSpPr/>
            <p:nvPr/>
          </p:nvSpPr>
          <p:spPr>
            <a:xfrm rot="162769">
              <a:off x="1817465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8" name="Group 148"/>
          <p:cNvGrpSpPr/>
          <p:nvPr/>
        </p:nvGrpSpPr>
        <p:grpSpPr>
          <a:xfrm>
            <a:off x="1787271" y="4424553"/>
            <a:ext cx="226885" cy="256032"/>
            <a:chOff x="1787271" y="4424553"/>
            <a:chExt cx="226885" cy="256032"/>
          </a:xfrm>
        </p:grpSpPr>
        <p:sp>
          <p:nvSpPr>
            <p:cNvPr id="149" name="Freeform 149"/>
            <p:cNvSpPr/>
            <p:nvPr/>
          </p:nvSpPr>
          <p:spPr>
            <a:xfrm>
              <a:off x="1848898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0" name="Freeform 150"/>
            <p:cNvSpPr/>
            <p:nvPr/>
          </p:nvSpPr>
          <p:spPr>
            <a:xfrm>
              <a:off x="1787271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1" name="Freeform 151"/>
            <p:cNvSpPr/>
            <p:nvPr/>
          </p:nvSpPr>
          <p:spPr>
            <a:xfrm>
              <a:off x="1887855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2" name="Group 152"/>
          <p:cNvGrpSpPr/>
          <p:nvPr/>
        </p:nvGrpSpPr>
        <p:grpSpPr>
          <a:xfrm>
            <a:off x="2240185" y="4613529"/>
            <a:ext cx="248317" cy="552641"/>
            <a:chOff x="2240185" y="4613529"/>
            <a:chExt cx="248317" cy="552641"/>
          </a:xfrm>
        </p:grpSpPr>
        <p:sp>
          <p:nvSpPr>
            <p:cNvPr id="153" name="AutoShape 153"/>
            <p:cNvSpPr/>
            <p:nvPr/>
          </p:nvSpPr>
          <p:spPr>
            <a:xfrm>
              <a:off x="2287714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4" name="AutoShape 154"/>
            <p:cNvSpPr/>
            <p:nvPr/>
          </p:nvSpPr>
          <p:spPr>
            <a:xfrm rot="457219">
              <a:off x="2240185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5" name="AutoShape 155"/>
            <p:cNvSpPr/>
            <p:nvPr/>
          </p:nvSpPr>
          <p:spPr>
            <a:xfrm rot="21142780" flipH="1">
              <a:off x="2445163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6" name="AutoShape 156"/>
            <p:cNvSpPr/>
            <p:nvPr/>
          </p:nvSpPr>
          <p:spPr>
            <a:xfrm rot="21437230" flipH="1">
              <a:off x="2378488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7" name="AutoShape 157"/>
            <p:cNvSpPr/>
            <p:nvPr/>
          </p:nvSpPr>
          <p:spPr>
            <a:xfrm rot="162769">
              <a:off x="2279333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8" name="Group 158"/>
          <p:cNvGrpSpPr/>
          <p:nvPr/>
        </p:nvGrpSpPr>
        <p:grpSpPr>
          <a:xfrm>
            <a:off x="2249138" y="4424553"/>
            <a:ext cx="226885" cy="256032"/>
            <a:chOff x="2249138" y="4424553"/>
            <a:chExt cx="226885" cy="256032"/>
          </a:xfrm>
        </p:grpSpPr>
        <p:sp>
          <p:nvSpPr>
            <p:cNvPr id="159" name="Freeform 159"/>
            <p:cNvSpPr/>
            <p:nvPr/>
          </p:nvSpPr>
          <p:spPr>
            <a:xfrm>
              <a:off x="2310765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0" name="Freeform 160"/>
            <p:cNvSpPr/>
            <p:nvPr/>
          </p:nvSpPr>
          <p:spPr>
            <a:xfrm>
              <a:off x="2249138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1" name="Freeform 161"/>
            <p:cNvSpPr/>
            <p:nvPr/>
          </p:nvSpPr>
          <p:spPr>
            <a:xfrm>
              <a:off x="2349722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2" name="Group 162"/>
          <p:cNvGrpSpPr/>
          <p:nvPr/>
        </p:nvGrpSpPr>
        <p:grpSpPr>
          <a:xfrm>
            <a:off x="2702052" y="4613529"/>
            <a:ext cx="248317" cy="552641"/>
            <a:chOff x="2702052" y="4613529"/>
            <a:chExt cx="248317" cy="552641"/>
          </a:xfrm>
        </p:grpSpPr>
        <p:sp>
          <p:nvSpPr>
            <p:cNvPr id="163" name="AutoShape 163"/>
            <p:cNvSpPr/>
            <p:nvPr/>
          </p:nvSpPr>
          <p:spPr>
            <a:xfrm>
              <a:off x="2749582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4" name="AutoShape 164"/>
            <p:cNvSpPr/>
            <p:nvPr/>
          </p:nvSpPr>
          <p:spPr>
            <a:xfrm rot="457219">
              <a:off x="2702052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5" name="AutoShape 165"/>
            <p:cNvSpPr/>
            <p:nvPr/>
          </p:nvSpPr>
          <p:spPr>
            <a:xfrm rot="21142780" flipH="1">
              <a:off x="2907030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6" name="AutoShape 166"/>
            <p:cNvSpPr/>
            <p:nvPr/>
          </p:nvSpPr>
          <p:spPr>
            <a:xfrm rot="21437230" flipH="1">
              <a:off x="2840355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7" name="AutoShape 167"/>
            <p:cNvSpPr/>
            <p:nvPr/>
          </p:nvSpPr>
          <p:spPr>
            <a:xfrm rot="162769">
              <a:off x="2741200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8" name="Group 168"/>
          <p:cNvGrpSpPr/>
          <p:nvPr/>
        </p:nvGrpSpPr>
        <p:grpSpPr>
          <a:xfrm>
            <a:off x="2711005" y="4424553"/>
            <a:ext cx="226885" cy="256032"/>
            <a:chOff x="2711005" y="4424553"/>
            <a:chExt cx="226885" cy="256032"/>
          </a:xfrm>
        </p:grpSpPr>
        <p:sp>
          <p:nvSpPr>
            <p:cNvPr id="169" name="Freeform 169"/>
            <p:cNvSpPr/>
            <p:nvPr/>
          </p:nvSpPr>
          <p:spPr>
            <a:xfrm>
              <a:off x="2772728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0" name="Freeform 170"/>
            <p:cNvSpPr/>
            <p:nvPr/>
          </p:nvSpPr>
          <p:spPr>
            <a:xfrm>
              <a:off x="2711005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1" name="Freeform 171"/>
            <p:cNvSpPr/>
            <p:nvPr/>
          </p:nvSpPr>
          <p:spPr>
            <a:xfrm>
              <a:off x="2811589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2" name="Group 172"/>
          <p:cNvGrpSpPr/>
          <p:nvPr/>
        </p:nvGrpSpPr>
        <p:grpSpPr>
          <a:xfrm>
            <a:off x="3163919" y="4613529"/>
            <a:ext cx="248317" cy="552641"/>
            <a:chOff x="3163919" y="4613529"/>
            <a:chExt cx="248317" cy="552641"/>
          </a:xfrm>
        </p:grpSpPr>
        <p:sp>
          <p:nvSpPr>
            <p:cNvPr id="173" name="AutoShape 173"/>
            <p:cNvSpPr/>
            <p:nvPr/>
          </p:nvSpPr>
          <p:spPr>
            <a:xfrm>
              <a:off x="3211449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4" name="AutoShape 174"/>
            <p:cNvSpPr/>
            <p:nvPr/>
          </p:nvSpPr>
          <p:spPr>
            <a:xfrm rot="457219">
              <a:off x="3163919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5" name="AutoShape 175"/>
            <p:cNvSpPr/>
            <p:nvPr/>
          </p:nvSpPr>
          <p:spPr>
            <a:xfrm rot="21142780" flipH="1">
              <a:off x="3368897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6" name="AutoShape 176"/>
            <p:cNvSpPr/>
            <p:nvPr/>
          </p:nvSpPr>
          <p:spPr>
            <a:xfrm rot="21437230" flipH="1">
              <a:off x="3302222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7" name="AutoShape 177"/>
            <p:cNvSpPr/>
            <p:nvPr/>
          </p:nvSpPr>
          <p:spPr>
            <a:xfrm rot="162769">
              <a:off x="3203067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8" name="Group 178"/>
          <p:cNvGrpSpPr/>
          <p:nvPr/>
        </p:nvGrpSpPr>
        <p:grpSpPr>
          <a:xfrm>
            <a:off x="3172873" y="4424553"/>
            <a:ext cx="226885" cy="256032"/>
            <a:chOff x="3172873" y="4424553"/>
            <a:chExt cx="226885" cy="256032"/>
          </a:xfrm>
        </p:grpSpPr>
        <p:sp>
          <p:nvSpPr>
            <p:cNvPr id="179" name="Freeform 179"/>
            <p:cNvSpPr/>
            <p:nvPr/>
          </p:nvSpPr>
          <p:spPr>
            <a:xfrm>
              <a:off x="3234595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0" name="Freeform 180"/>
            <p:cNvSpPr/>
            <p:nvPr/>
          </p:nvSpPr>
          <p:spPr>
            <a:xfrm>
              <a:off x="3172873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1" name="Freeform 181"/>
            <p:cNvSpPr/>
            <p:nvPr/>
          </p:nvSpPr>
          <p:spPr>
            <a:xfrm>
              <a:off x="3273457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2" name="Group 182"/>
          <p:cNvGrpSpPr/>
          <p:nvPr/>
        </p:nvGrpSpPr>
        <p:grpSpPr>
          <a:xfrm>
            <a:off x="3625787" y="4613529"/>
            <a:ext cx="248316" cy="552641"/>
            <a:chOff x="3625787" y="4613529"/>
            <a:chExt cx="248316" cy="552641"/>
          </a:xfrm>
        </p:grpSpPr>
        <p:sp>
          <p:nvSpPr>
            <p:cNvPr id="183" name="AutoShape 183"/>
            <p:cNvSpPr/>
            <p:nvPr/>
          </p:nvSpPr>
          <p:spPr>
            <a:xfrm>
              <a:off x="3673316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4" name="AutoShape 184"/>
            <p:cNvSpPr/>
            <p:nvPr/>
          </p:nvSpPr>
          <p:spPr>
            <a:xfrm rot="457219">
              <a:off x="3625787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5" name="AutoShape 185"/>
            <p:cNvSpPr/>
            <p:nvPr/>
          </p:nvSpPr>
          <p:spPr>
            <a:xfrm rot="21142780" flipH="1">
              <a:off x="3830764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6" name="AutoShape 186"/>
            <p:cNvSpPr/>
            <p:nvPr/>
          </p:nvSpPr>
          <p:spPr>
            <a:xfrm rot="21437230" flipH="1">
              <a:off x="3764089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7" name="AutoShape 187"/>
            <p:cNvSpPr/>
            <p:nvPr/>
          </p:nvSpPr>
          <p:spPr>
            <a:xfrm rot="162769">
              <a:off x="3664934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8" name="Group 188"/>
          <p:cNvGrpSpPr/>
          <p:nvPr/>
        </p:nvGrpSpPr>
        <p:grpSpPr>
          <a:xfrm>
            <a:off x="3634740" y="4424553"/>
            <a:ext cx="226885" cy="256032"/>
            <a:chOff x="3634740" y="4424553"/>
            <a:chExt cx="226885" cy="256032"/>
          </a:xfrm>
        </p:grpSpPr>
        <p:sp>
          <p:nvSpPr>
            <p:cNvPr id="189" name="Freeform 189"/>
            <p:cNvSpPr/>
            <p:nvPr/>
          </p:nvSpPr>
          <p:spPr>
            <a:xfrm>
              <a:off x="3696462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0" name="Freeform 190"/>
            <p:cNvSpPr/>
            <p:nvPr/>
          </p:nvSpPr>
          <p:spPr>
            <a:xfrm>
              <a:off x="3634740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1" name="Freeform 191"/>
            <p:cNvSpPr/>
            <p:nvPr/>
          </p:nvSpPr>
          <p:spPr>
            <a:xfrm>
              <a:off x="3735324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92" name="Group 192"/>
          <p:cNvGrpSpPr/>
          <p:nvPr/>
        </p:nvGrpSpPr>
        <p:grpSpPr>
          <a:xfrm>
            <a:off x="4087654" y="4613529"/>
            <a:ext cx="248317" cy="552641"/>
            <a:chOff x="4087654" y="4613529"/>
            <a:chExt cx="248317" cy="552641"/>
          </a:xfrm>
        </p:grpSpPr>
        <p:sp>
          <p:nvSpPr>
            <p:cNvPr id="193" name="AutoShape 193"/>
            <p:cNvSpPr/>
            <p:nvPr/>
          </p:nvSpPr>
          <p:spPr>
            <a:xfrm>
              <a:off x="4135184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4" name="AutoShape 194"/>
            <p:cNvSpPr/>
            <p:nvPr/>
          </p:nvSpPr>
          <p:spPr>
            <a:xfrm rot="457219">
              <a:off x="4087654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5" name="AutoShape 195"/>
            <p:cNvSpPr/>
            <p:nvPr/>
          </p:nvSpPr>
          <p:spPr>
            <a:xfrm rot="21142780" flipH="1">
              <a:off x="4292632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6" name="AutoShape 196"/>
            <p:cNvSpPr/>
            <p:nvPr/>
          </p:nvSpPr>
          <p:spPr>
            <a:xfrm rot="21437230" flipH="1">
              <a:off x="4225957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7" name="AutoShape 197"/>
            <p:cNvSpPr/>
            <p:nvPr/>
          </p:nvSpPr>
          <p:spPr>
            <a:xfrm rot="162769">
              <a:off x="4126802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98" name="Group 198"/>
          <p:cNvGrpSpPr/>
          <p:nvPr/>
        </p:nvGrpSpPr>
        <p:grpSpPr>
          <a:xfrm>
            <a:off x="4096607" y="4424553"/>
            <a:ext cx="226885" cy="256032"/>
            <a:chOff x="4096607" y="4424553"/>
            <a:chExt cx="226885" cy="256032"/>
          </a:xfrm>
        </p:grpSpPr>
        <p:sp>
          <p:nvSpPr>
            <p:cNvPr id="199" name="Freeform 199"/>
            <p:cNvSpPr/>
            <p:nvPr/>
          </p:nvSpPr>
          <p:spPr>
            <a:xfrm>
              <a:off x="4158329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0" name="Freeform 200"/>
            <p:cNvSpPr/>
            <p:nvPr/>
          </p:nvSpPr>
          <p:spPr>
            <a:xfrm>
              <a:off x="4096607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1" name="Freeform 201"/>
            <p:cNvSpPr/>
            <p:nvPr/>
          </p:nvSpPr>
          <p:spPr>
            <a:xfrm>
              <a:off x="4197191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2" name="Group 202"/>
          <p:cNvGrpSpPr/>
          <p:nvPr/>
        </p:nvGrpSpPr>
        <p:grpSpPr>
          <a:xfrm>
            <a:off x="4549521" y="4613529"/>
            <a:ext cx="248317" cy="552641"/>
            <a:chOff x="4549521" y="4613529"/>
            <a:chExt cx="248317" cy="552641"/>
          </a:xfrm>
        </p:grpSpPr>
        <p:sp>
          <p:nvSpPr>
            <p:cNvPr id="203" name="AutoShape 203"/>
            <p:cNvSpPr/>
            <p:nvPr/>
          </p:nvSpPr>
          <p:spPr>
            <a:xfrm>
              <a:off x="4597051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4" name="AutoShape 204"/>
            <p:cNvSpPr/>
            <p:nvPr/>
          </p:nvSpPr>
          <p:spPr>
            <a:xfrm rot="457219">
              <a:off x="4549521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5" name="AutoShape 205"/>
            <p:cNvSpPr/>
            <p:nvPr/>
          </p:nvSpPr>
          <p:spPr>
            <a:xfrm rot="21142780" flipH="1">
              <a:off x="4754499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6" name="AutoShape 206"/>
            <p:cNvSpPr/>
            <p:nvPr/>
          </p:nvSpPr>
          <p:spPr>
            <a:xfrm rot="21437230" flipH="1">
              <a:off x="4687824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7" name="AutoShape 207"/>
            <p:cNvSpPr/>
            <p:nvPr/>
          </p:nvSpPr>
          <p:spPr>
            <a:xfrm rot="162769">
              <a:off x="4588669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8" name="Group 208"/>
          <p:cNvGrpSpPr/>
          <p:nvPr/>
        </p:nvGrpSpPr>
        <p:grpSpPr>
          <a:xfrm>
            <a:off x="4558474" y="4424553"/>
            <a:ext cx="226885" cy="256032"/>
            <a:chOff x="4558474" y="4424553"/>
            <a:chExt cx="226885" cy="256032"/>
          </a:xfrm>
        </p:grpSpPr>
        <p:sp>
          <p:nvSpPr>
            <p:cNvPr id="209" name="Freeform 209"/>
            <p:cNvSpPr/>
            <p:nvPr/>
          </p:nvSpPr>
          <p:spPr>
            <a:xfrm>
              <a:off x="4620196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0" name="Freeform 210"/>
            <p:cNvSpPr/>
            <p:nvPr/>
          </p:nvSpPr>
          <p:spPr>
            <a:xfrm>
              <a:off x="4558474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1" name="Freeform 211"/>
            <p:cNvSpPr/>
            <p:nvPr/>
          </p:nvSpPr>
          <p:spPr>
            <a:xfrm>
              <a:off x="4659059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2" name="Group 212"/>
          <p:cNvGrpSpPr/>
          <p:nvPr/>
        </p:nvGrpSpPr>
        <p:grpSpPr>
          <a:xfrm>
            <a:off x="5011388" y="4613529"/>
            <a:ext cx="248317" cy="552641"/>
            <a:chOff x="5011388" y="4613529"/>
            <a:chExt cx="248317" cy="552641"/>
          </a:xfrm>
        </p:grpSpPr>
        <p:sp>
          <p:nvSpPr>
            <p:cNvPr id="213" name="AutoShape 213"/>
            <p:cNvSpPr/>
            <p:nvPr/>
          </p:nvSpPr>
          <p:spPr>
            <a:xfrm>
              <a:off x="5059013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4" name="AutoShape 214"/>
            <p:cNvSpPr/>
            <p:nvPr/>
          </p:nvSpPr>
          <p:spPr>
            <a:xfrm rot="457219">
              <a:off x="5011388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5" name="AutoShape 215"/>
            <p:cNvSpPr/>
            <p:nvPr/>
          </p:nvSpPr>
          <p:spPr>
            <a:xfrm rot="21142780" flipH="1">
              <a:off x="5216366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6" name="AutoShape 216"/>
            <p:cNvSpPr/>
            <p:nvPr/>
          </p:nvSpPr>
          <p:spPr>
            <a:xfrm rot="21437230" flipH="1">
              <a:off x="5149691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7" name="AutoShape 217"/>
            <p:cNvSpPr/>
            <p:nvPr/>
          </p:nvSpPr>
          <p:spPr>
            <a:xfrm rot="162769">
              <a:off x="5050536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8" name="Group 218"/>
          <p:cNvGrpSpPr/>
          <p:nvPr/>
        </p:nvGrpSpPr>
        <p:grpSpPr>
          <a:xfrm>
            <a:off x="5020342" y="4424553"/>
            <a:ext cx="226885" cy="256032"/>
            <a:chOff x="5020342" y="4424553"/>
            <a:chExt cx="226885" cy="256032"/>
          </a:xfrm>
        </p:grpSpPr>
        <p:sp>
          <p:nvSpPr>
            <p:cNvPr id="219" name="Freeform 219"/>
            <p:cNvSpPr/>
            <p:nvPr/>
          </p:nvSpPr>
          <p:spPr>
            <a:xfrm>
              <a:off x="5082064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0" name="Freeform 220"/>
            <p:cNvSpPr/>
            <p:nvPr/>
          </p:nvSpPr>
          <p:spPr>
            <a:xfrm>
              <a:off x="5020342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1" name="Freeform 221"/>
            <p:cNvSpPr/>
            <p:nvPr/>
          </p:nvSpPr>
          <p:spPr>
            <a:xfrm>
              <a:off x="5120926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22" name="Group 222"/>
          <p:cNvGrpSpPr/>
          <p:nvPr/>
        </p:nvGrpSpPr>
        <p:grpSpPr>
          <a:xfrm>
            <a:off x="6807708" y="3451003"/>
            <a:ext cx="236315" cy="430816"/>
            <a:chOff x="6807708" y="3451003"/>
            <a:chExt cx="236315" cy="430816"/>
          </a:xfrm>
        </p:grpSpPr>
        <p:sp>
          <p:nvSpPr>
            <p:cNvPr id="223" name="AutoShape 223"/>
            <p:cNvSpPr/>
            <p:nvPr/>
          </p:nvSpPr>
          <p:spPr>
            <a:xfrm>
              <a:off x="6851428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4" name="AutoShape 224"/>
            <p:cNvSpPr/>
            <p:nvPr/>
          </p:nvSpPr>
          <p:spPr>
            <a:xfrm rot="457219">
              <a:off x="6807708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5" name="AutoShape 225"/>
            <p:cNvSpPr/>
            <p:nvPr/>
          </p:nvSpPr>
          <p:spPr>
            <a:xfrm rot="21142780" flipH="1">
              <a:off x="7000684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6" name="Freeform 226"/>
            <p:cNvSpPr/>
            <p:nvPr/>
          </p:nvSpPr>
          <p:spPr>
            <a:xfrm>
              <a:off x="6818471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27" name="Group 227"/>
          <p:cNvGrpSpPr/>
          <p:nvPr/>
        </p:nvGrpSpPr>
        <p:grpSpPr>
          <a:xfrm>
            <a:off x="6842665" y="3811905"/>
            <a:ext cx="164211" cy="381952"/>
            <a:chOff x="6842665" y="3811905"/>
            <a:chExt cx="164211" cy="381952"/>
          </a:xfrm>
        </p:grpSpPr>
        <p:sp>
          <p:nvSpPr>
            <p:cNvPr id="228" name="AutoShape 228"/>
            <p:cNvSpPr/>
            <p:nvPr/>
          </p:nvSpPr>
          <p:spPr>
            <a:xfrm rot="21437230" flipH="1">
              <a:off x="6937820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9" name="AutoShape 229"/>
            <p:cNvSpPr/>
            <p:nvPr/>
          </p:nvSpPr>
          <p:spPr>
            <a:xfrm rot="162769">
              <a:off x="6842665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0" name="Group 230"/>
          <p:cNvGrpSpPr/>
          <p:nvPr/>
        </p:nvGrpSpPr>
        <p:grpSpPr>
          <a:xfrm>
            <a:off x="7270909" y="3451003"/>
            <a:ext cx="236315" cy="430816"/>
            <a:chOff x="7270909" y="3451003"/>
            <a:chExt cx="236315" cy="430816"/>
          </a:xfrm>
        </p:grpSpPr>
        <p:sp>
          <p:nvSpPr>
            <p:cNvPr id="231" name="AutoShape 231"/>
            <p:cNvSpPr/>
            <p:nvPr/>
          </p:nvSpPr>
          <p:spPr>
            <a:xfrm>
              <a:off x="7314629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2" name="AutoShape 232"/>
            <p:cNvSpPr/>
            <p:nvPr/>
          </p:nvSpPr>
          <p:spPr>
            <a:xfrm rot="457219">
              <a:off x="7270909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3" name="AutoShape 233"/>
            <p:cNvSpPr/>
            <p:nvPr/>
          </p:nvSpPr>
          <p:spPr>
            <a:xfrm rot="21142780" flipH="1">
              <a:off x="7463885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4" name="Freeform 234"/>
            <p:cNvSpPr/>
            <p:nvPr/>
          </p:nvSpPr>
          <p:spPr>
            <a:xfrm>
              <a:off x="7281672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5" name="Group 235"/>
          <p:cNvGrpSpPr/>
          <p:nvPr/>
        </p:nvGrpSpPr>
        <p:grpSpPr>
          <a:xfrm>
            <a:off x="7305866" y="3811905"/>
            <a:ext cx="164210" cy="381952"/>
            <a:chOff x="7305866" y="3811905"/>
            <a:chExt cx="164210" cy="381952"/>
          </a:xfrm>
        </p:grpSpPr>
        <p:sp>
          <p:nvSpPr>
            <p:cNvPr id="236" name="AutoShape 236"/>
            <p:cNvSpPr/>
            <p:nvPr/>
          </p:nvSpPr>
          <p:spPr>
            <a:xfrm rot="21437230" flipH="1">
              <a:off x="7401020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7" name="AutoShape 237"/>
            <p:cNvSpPr/>
            <p:nvPr/>
          </p:nvSpPr>
          <p:spPr>
            <a:xfrm rot="162769">
              <a:off x="7305866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8" name="Group 238"/>
          <p:cNvGrpSpPr/>
          <p:nvPr/>
        </p:nvGrpSpPr>
        <p:grpSpPr>
          <a:xfrm>
            <a:off x="7734109" y="3451003"/>
            <a:ext cx="236316" cy="430816"/>
            <a:chOff x="7734109" y="3451003"/>
            <a:chExt cx="236316" cy="430816"/>
          </a:xfrm>
        </p:grpSpPr>
        <p:sp>
          <p:nvSpPr>
            <p:cNvPr id="239" name="AutoShape 239"/>
            <p:cNvSpPr/>
            <p:nvPr/>
          </p:nvSpPr>
          <p:spPr>
            <a:xfrm>
              <a:off x="7777829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0" name="AutoShape 240"/>
            <p:cNvSpPr/>
            <p:nvPr/>
          </p:nvSpPr>
          <p:spPr>
            <a:xfrm rot="457219">
              <a:off x="7734109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1" name="AutoShape 241"/>
            <p:cNvSpPr/>
            <p:nvPr/>
          </p:nvSpPr>
          <p:spPr>
            <a:xfrm rot="21142780" flipH="1">
              <a:off x="7927086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2" name="Freeform 242"/>
            <p:cNvSpPr/>
            <p:nvPr/>
          </p:nvSpPr>
          <p:spPr>
            <a:xfrm>
              <a:off x="7744873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43" name="Group 243"/>
          <p:cNvGrpSpPr/>
          <p:nvPr/>
        </p:nvGrpSpPr>
        <p:grpSpPr>
          <a:xfrm>
            <a:off x="7769066" y="3811905"/>
            <a:ext cx="164211" cy="381952"/>
            <a:chOff x="7769066" y="3811905"/>
            <a:chExt cx="164211" cy="381952"/>
          </a:xfrm>
        </p:grpSpPr>
        <p:sp>
          <p:nvSpPr>
            <p:cNvPr id="244" name="AutoShape 244"/>
            <p:cNvSpPr/>
            <p:nvPr/>
          </p:nvSpPr>
          <p:spPr>
            <a:xfrm rot="21437230" flipH="1">
              <a:off x="7864221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5" name="AutoShape 245"/>
            <p:cNvSpPr/>
            <p:nvPr/>
          </p:nvSpPr>
          <p:spPr>
            <a:xfrm rot="162769">
              <a:off x="7769066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46" name="Group 246"/>
          <p:cNvGrpSpPr/>
          <p:nvPr/>
        </p:nvGrpSpPr>
        <p:grpSpPr>
          <a:xfrm>
            <a:off x="8197310" y="3451003"/>
            <a:ext cx="236316" cy="430816"/>
            <a:chOff x="8197310" y="3451003"/>
            <a:chExt cx="236316" cy="430816"/>
          </a:xfrm>
        </p:grpSpPr>
        <p:sp>
          <p:nvSpPr>
            <p:cNvPr id="247" name="AutoShape 247"/>
            <p:cNvSpPr/>
            <p:nvPr/>
          </p:nvSpPr>
          <p:spPr>
            <a:xfrm>
              <a:off x="8241030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8" name="AutoShape 248"/>
            <p:cNvSpPr/>
            <p:nvPr/>
          </p:nvSpPr>
          <p:spPr>
            <a:xfrm rot="457219">
              <a:off x="8197310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9" name="AutoShape 249"/>
            <p:cNvSpPr/>
            <p:nvPr/>
          </p:nvSpPr>
          <p:spPr>
            <a:xfrm rot="21142780" flipH="1">
              <a:off x="8390287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0" name="Freeform 250"/>
            <p:cNvSpPr/>
            <p:nvPr/>
          </p:nvSpPr>
          <p:spPr>
            <a:xfrm>
              <a:off x="8208073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51" name="Group 251"/>
          <p:cNvGrpSpPr/>
          <p:nvPr/>
        </p:nvGrpSpPr>
        <p:grpSpPr>
          <a:xfrm>
            <a:off x="8232267" y="3811905"/>
            <a:ext cx="164211" cy="381952"/>
            <a:chOff x="8232267" y="3811905"/>
            <a:chExt cx="164211" cy="381952"/>
          </a:xfrm>
        </p:grpSpPr>
        <p:sp>
          <p:nvSpPr>
            <p:cNvPr id="252" name="AutoShape 252"/>
            <p:cNvSpPr/>
            <p:nvPr/>
          </p:nvSpPr>
          <p:spPr>
            <a:xfrm rot="21437230" flipH="1">
              <a:off x="8327422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3" name="AutoShape 253"/>
            <p:cNvSpPr/>
            <p:nvPr/>
          </p:nvSpPr>
          <p:spPr>
            <a:xfrm rot="162769">
              <a:off x="8232267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54" name="Group 254"/>
          <p:cNvGrpSpPr/>
          <p:nvPr/>
        </p:nvGrpSpPr>
        <p:grpSpPr>
          <a:xfrm>
            <a:off x="8660511" y="3451003"/>
            <a:ext cx="236316" cy="430816"/>
            <a:chOff x="8660511" y="3451003"/>
            <a:chExt cx="236316" cy="430816"/>
          </a:xfrm>
        </p:grpSpPr>
        <p:sp>
          <p:nvSpPr>
            <p:cNvPr id="255" name="AutoShape 255"/>
            <p:cNvSpPr/>
            <p:nvPr/>
          </p:nvSpPr>
          <p:spPr>
            <a:xfrm>
              <a:off x="8704231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6" name="AutoShape 256"/>
            <p:cNvSpPr/>
            <p:nvPr/>
          </p:nvSpPr>
          <p:spPr>
            <a:xfrm rot="457219">
              <a:off x="8660511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7" name="AutoShape 257"/>
            <p:cNvSpPr/>
            <p:nvPr/>
          </p:nvSpPr>
          <p:spPr>
            <a:xfrm rot="21142780" flipH="1">
              <a:off x="8853488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8" name="Freeform 258"/>
            <p:cNvSpPr/>
            <p:nvPr/>
          </p:nvSpPr>
          <p:spPr>
            <a:xfrm>
              <a:off x="8671274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59" name="Group 259"/>
          <p:cNvGrpSpPr/>
          <p:nvPr/>
        </p:nvGrpSpPr>
        <p:grpSpPr>
          <a:xfrm>
            <a:off x="8695467" y="3811905"/>
            <a:ext cx="164212" cy="381952"/>
            <a:chOff x="8695467" y="3811905"/>
            <a:chExt cx="164212" cy="381952"/>
          </a:xfrm>
        </p:grpSpPr>
        <p:sp>
          <p:nvSpPr>
            <p:cNvPr id="260" name="AutoShape 260"/>
            <p:cNvSpPr/>
            <p:nvPr/>
          </p:nvSpPr>
          <p:spPr>
            <a:xfrm rot="21437230" flipH="1">
              <a:off x="8790623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1" name="AutoShape 261"/>
            <p:cNvSpPr/>
            <p:nvPr/>
          </p:nvSpPr>
          <p:spPr>
            <a:xfrm rot="162769">
              <a:off x="8695467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2" name="Group 262"/>
          <p:cNvGrpSpPr/>
          <p:nvPr/>
        </p:nvGrpSpPr>
        <p:grpSpPr>
          <a:xfrm>
            <a:off x="9123712" y="3451003"/>
            <a:ext cx="236315" cy="430816"/>
            <a:chOff x="9123712" y="3451003"/>
            <a:chExt cx="236315" cy="430816"/>
          </a:xfrm>
        </p:grpSpPr>
        <p:sp>
          <p:nvSpPr>
            <p:cNvPr id="263" name="AutoShape 263"/>
            <p:cNvSpPr/>
            <p:nvPr/>
          </p:nvSpPr>
          <p:spPr>
            <a:xfrm>
              <a:off x="9167432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4" name="AutoShape 264"/>
            <p:cNvSpPr/>
            <p:nvPr/>
          </p:nvSpPr>
          <p:spPr>
            <a:xfrm rot="457219">
              <a:off x="9123712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5" name="AutoShape 265"/>
            <p:cNvSpPr/>
            <p:nvPr/>
          </p:nvSpPr>
          <p:spPr>
            <a:xfrm rot="21142780" flipH="1">
              <a:off x="9316688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6" name="Freeform 266"/>
            <p:cNvSpPr/>
            <p:nvPr/>
          </p:nvSpPr>
          <p:spPr>
            <a:xfrm>
              <a:off x="9134475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7" name="Group 267"/>
          <p:cNvGrpSpPr/>
          <p:nvPr/>
        </p:nvGrpSpPr>
        <p:grpSpPr>
          <a:xfrm>
            <a:off x="9158668" y="3811905"/>
            <a:ext cx="164212" cy="381952"/>
            <a:chOff x="9158668" y="3811905"/>
            <a:chExt cx="164212" cy="381952"/>
          </a:xfrm>
        </p:grpSpPr>
        <p:sp>
          <p:nvSpPr>
            <p:cNvPr id="268" name="AutoShape 268"/>
            <p:cNvSpPr/>
            <p:nvPr/>
          </p:nvSpPr>
          <p:spPr>
            <a:xfrm rot="21437230" flipH="1">
              <a:off x="9253824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9" name="AutoShape 269"/>
            <p:cNvSpPr/>
            <p:nvPr/>
          </p:nvSpPr>
          <p:spPr>
            <a:xfrm rot="162769">
              <a:off x="9158668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0" name="Group 270"/>
          <p:cNvGrpSpPr/>
          <p:nvPr/>
        </p:nvGrpSpPr>
        <p:grpSpPr>
          <a:xfrm>
            <a:off x="9586913" y="3451003"/>
            <a:ext cx="236315" cy="430816"/>
            <a:chOff x="9586913" y="3451003"/>
            <a:chExt cx="236315" cy="430816"/>
          </a:xfrm>
        </p:grpSpPr>
        <p:sp>
          <p:nvSpPr>
            <p:cNvPr id="271" name="AutoShape 271"/>
            <p:cNvSpPr/>
            <p:nvPr/>
          </p:nvSpPr>
          <p:spPr>
            <a:xfrm>
              <a:off x="9630633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2" name="AutoShape 272"/>
            <p:cNvSpPr/>
            <p:nvPr/>
          </p:nvSpPr>
          <p:spPr>
            <a:xfrm rot="457219">
              <a:off x="9586913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3" name="AutoShape 273"/>
            <p:cNvSpPr/>
            <p:nvPr/>
          </p:nvSpPr>
          <p:spPr>
            <a:xfrm rot="21142780" flipH="1">
              <a:off x="9779889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4" name="Freeform 274"/>
            <p:cNvSpPr/>
            <p:nvPr/>
          </p:nvSpPr>
          <p:spPr>
            <a:xfrm>
              <a:off x="9597771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5" name="Group 275"/>
          <p:cNvGrpSpPr/>
          <p:nvPr/>
        </p:nvGrpSpPr>
        <p:grpSpPr>
          <a:xfrm>
            <a:off x="9621869" y="3811905"/>
            <a:ext cx="164211" cy="381952"/>
            <a:chOff x="9621869" y="3811905"/>
            <a:chExt cx="164211" cy="381952"/>
          </a:xfrm>
        </p:grpSpPr>
        <p:sp>
          <p:nvSpPr>
            <p:cNvPr id="276" name="AutoShape 276"/>
            <p:cNvSpPr/>
            <p:nvPr/>
          </p:nvSpPr>
          <p:spPr>
            <a:xfrm rot="21437230" flipH="1">
              <a:off x="9717024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7" name="AutoShape 277"/>
            <p:cNvSpPr/>
            <p:nvPr/>
          </p:nvSpPr>
          <p:spPr>
            <a:xfrm rot="162769">
              <a:off x="9621869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8" name="Group 278"/>
          <p:cNvGrpSpPr/>
          <p:nvPr/>
        </p:nvGrpSpPr>
        <p:grpSpPr>
          <a:xfrm>
            <a:off x="10050113" y="3451003"/>
            <a:ext cx="236316" cy="430816"/>
            <a:chOff x="10050113" y="3451003"/>
            <a:chExt cx="236316" cy="430816"/>
          </a:xfrm>
        </p:grpSpPr>
        <p:sp>
          <p:nvSpPr>
            <p:cNvPr id="279" name="AutoShape 279"/>
            <p:cNvSpPr/>
            <p:nvPr/>
          </p:nvSpPr>
          <p:spPr>
            <a:xfrm>
              <a:off x="10093833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0" name="AutoShape 280"/>
            <p:cNvSpPr/>
            <p:nvPr/>
          </p:nvSpPr>
          <p:spPr>
            <a:xfrm rot="457219">
              <a:off x="10050113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1" name="AutoShape 281"/>
            <p:cNvSpPr/>
            <p:nvPr/>
          </p:nvSpPr>
          <p:spPr>
            <a:xfrm rot="21142780" flipH="1">
              <a:off x="10243090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2" name="Freeform 282"/>
            <p:cNvSpPr/>
            <p:nvPr/>
          </p:nvSpPr>
          <p:spPr>
            <a:xfrm>
              <a:off x="10060972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83" name="Group 283"/>
          <p:cNvGrpSpPr/>
          <p:nvPr/>
        </p:nvGrpSpPr>
        <p:grpSpPr>
          <a:xfrm>
            <a:off x="10085070" y="3811905"/>
            <a:ext cx="164211" cy="381952"/>
            <a:chOff x="10085070" y="3811905"/>
            <a:chExt cx="164211" cy="381952"/>
          </a:xfrm>
        </p:grpSpPr>
        <p:sp>
          <p:nvSpPr>
            <p:cNvPr id="284" name="AutoShape 284"/>
            <p:cNvSpPr/>
            <p:nvPr/>
          </p:nvSpPr>
          <p:spPr>
            <a:xfrm rot="21437230" flipH="1">
              <a:off x="10180225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5" name="AutoShape 285"/>
            <p:cNvSpPr/>
            <p:nvPr/>
          </p:nvSpPr>
          <p:spPr>
            <a:xfrm rot="162769">
              <a:off x="10085070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86" name="Group 286"/>
          <p:cNvGrpSpPr/>
          <p:nvPr/>
        </p:nvGrpSpPr>
        <p:grpSpPr>
          <a:xfrm>
            <a:off x="10513409" y="3451003"/>
            <a:ext cx="236221" cy="430816"/>
            <a:chOff x="10513409" y="3451003"/>
            <a:chExt cx="236221" cy="430816"/>
          </a:xfrm>
        </p:grpSpPr>
        <p:sp>
          <p:nvSpPr>
            <p:cNvPr id="287" name="AutoShape 287"/>
            <p:cNvSpPr/>
            <p:nvPr/>
          </p:nvSpPr>
          <p:spPr>
            <a:xfrm>
              <a:off x="10557034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8" name="AutoShape 288"/>
            <p:cNvSpPr/>
            <p:nvPr/>
          </p:nvSpPr>
          <p:spPr>
            <a:xfrm rot="457219">
              <a:off x="10513409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9" name="AutoShape 289"/>
            <p:cNvSpPr/>
            <p:nvPr/>
          </p:nvSpPr>
          <p:spPr>
            <a:xfrm rot="21142780" flipH="1">
              <a:off x="10706291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0" name="Freeform 290"/>
            <p:cNvSpPr/>
            <p:nvPr/>
          </p:nvSpPr>
          <p:spPr>
            <a:xfrm>
              <a:off x="10524173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91" name="Group 291"/>
          <p:cNvGrpSpPr/>
          <p:nvPr/>
        </p:nvGrpSpPr>
        <p:grpSpPr>
          <a:xfrm>
            <a:off x="10548271" y="3811905"/>
            <a:ext cx="164211" cy="381952"/>
            <a:chOff x="10548271" y="3811905"/>
            <a:chExt cx="164211" cy="381952"/>
          </a:xfrm>
        </p:grpSpPr>
        <p:sp>
          <p:nvSpPr>
            <p:cNvPr id="292" name="AutoShape 292"/>
            <p:cNvSpPr/>
            <p:nvPr/>
          </p:nvSpPr>
          <p:spPr>
            <a:xfrm rot="21437230" flipH="1">
              <a:off x="10643426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3" name="AutoShape 293"/>
            <p:cNvSpPr/>
            <p:nvPr/>
          </p:nvSpPr>
          <p:spPr>
            <a:xfrm rot="162769">
              <a:off x="10548271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94" name="Group 294"/>
          <p:cNvGrpSpPr/>
          <p:nvPr/>
        </p:nvGrpSpPr>
        <p:grpSpPr>
          <a:xfrm>
            <a:off x="10976610" y="3451003"/>
            <a:ext cx="236220" cy="430816"/>
            <a:chOff x="10976610" y="3451003"/>
            <a:chExt cx="236220" cy="430816"/>
          </a:xfrm>
        </p:grpSpPr>
        <p:sp>
          <p:nvSpPr>
            <p:cNvPr id="295" name="AutoShape 295"/>
            <p:cNvSpPr/>
            <p:nvPr/>
          </p:nvSpPr>
          <p:spPr>
            <a:xfrm>
              <a:off x="11020234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6" name="AutoShape 296"/>
            <p:cNvSpPr/>
            <p:nvPr/>
          </p:nvSpPr>
          <p:spPr>
            <a:xfrm rot="457219">
              <a:off x="10976610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7" name="AutoShape 297"/>
            <p:cNvSpPr/>
            <p:nvPr/>
          </p:nvSpPr>
          <p:spPr>
            <a:xfrm rot="21142780" flipH="1">
              <a:off x="11169491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8" name="Freeform 298"/>
            <p:cNvSpPr/>
            <p:nvPr/>
          </p:nvSpPr>
          <p:spPr>
            <a:xfrm>
              <a:off x="10987374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99" name="Group 299"/>
          <p:cNvGrpSpPr/>
          <p:nvPr/>
        </p:nvGrpSpPr>
        <p:grpSpPr>
          <a:xfrm>
            <a:off x="11011472" y="3811905"/>
            <a:ext cx="164211" cy="381952"/>
            <a:chOff x="11011472" y="3811905"/>
            <a:chExt cx="164211" cy="381952"/>
          </a:xfrm>
        </p:grpSpPr>
        <p:sp>
          <p:nvSpPr>
            <p:cNvPr id="300" name="AutoShape 300"/>
            <p:cNvSpPr/>
            <p:nvPr/>
          </p:nvSpPr>
          <p:spPr>
            <a:xfrm rot="21437230" flipH="1">
              <a:off x="11106627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1" name="AutoShape 301"/>
            <p:cNvSpPr/>
            <p:nvPr/>
          </p:nvSpPr>
          <p:spPr>
            <a:xfrm rot="162769">
              <a:off x="11011472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02" name="Group 302"/>
          <p:cNvGrpSpPr/>
          <p:nvPr/>
        </p:nvGrpSpPr>
        <p:grpSpPr>
          <a:xfrm>
            <a:off x="6807708" y="4424744"/>
            <a:ext cx="236315" cy="430911"/>
            <a:chOff x="6807708" y="4424744"/>
            <a:chExt cx="236315" cy="430911"/>
          </a:xfrm>
        </p:grpSpPr>
        <p:sp>
          <p:nvSpPr>
            <p:cNvPr id="303" name="AutoShape 303"/>
            <p:cNvSpPr/>
            <p:nvPr/>
          </p:nvSpPr>
          <p:spPr>
            <a:xfrm>
              <a:off x="6851428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4" name="AutoShape 304"/>
            <p:cNvSpPr/>
            <p:nvPr/>
          </p:nvSpPr>
          <p:spPr>
            <a:xfrm rot="457219">
              <a:off x="6807708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5" name="AutoShape 305"/>
            <p:cNvSpPr/>
            <p:nvPr/>
          </p:nvSpPr>
          <p:spPr>
            <a:xfrm rot="21142780" flipH="1">
              <a:off x="7000684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6" name="Freeform 306"/>
            <p:cNvSpPr/>
            <p:nvPr/>
          </p:nvSpPr>
          <p:spPr>
            <a:xfrm>
              <a:off x="6818471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07" name="Group 307"/>
          <p:cNvGrpSpPr/>
          <p:nvPr/>
        </p:nvGrpSpPr>
        <p:grpSpPr>
          <a:xfrm>
            <a:off x="6842665" y="4785646"/>
            <a:ext cx="164211" cy="381952"/>
            <a:chOff x="6842665" y="4785646"/>
            <a:chExt cx="164211" cy="381952"/>
          </a:xfrm>
        </p:grpSpPr>
        <p:sp>
          <p:nvSpPr>
            <p:cNvPr id="308" name="AutoShape 308"/>
            <p:cNvSpPr/>
            <p:nvPr/>
          </p:nvSpPr>
          <p:spPr>
            <a:xfrm rot="21437230" flipH="1">
              <a:off x="6937820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9" name="AutoShape 309"/>
            <p:cNvSpPr/>
            <p:nvPr/>
          </p:nvSpPr>
          <p:spPr>
            <a:xfrm rot="162769">
              <a:off x="6842665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10" name="Group 310"/>
          <p:cNvGrpSpPr/>
          <p:nvPr/>
        </p:nvGrpSpPr>
        <p:grpSpPr>
          <a:xfrm>
            <a:off x="7270909" y="4424744"/>
            <a:ext cx="236315" cy="430911"/>
            <a:chOff x="7270909" y="4424744"/>
            <a:chExt cx="236315" cy="430911"/>
          </a:xfrm>
        </p:grpSpPr>
        <p:sp>
          <p:nvSpPr>
            <p:cNvPr id="311" name="AutoShape 311"/>
            <p:cNvSpPr/>
            <p:nvPr/>
          </p:nvSpPr>
          <p:spPr>
            <a:xfrm>
              <a:off x="7314629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2" name="AutoShape 312"/>
            <p:cNvSpPr/>
            <p:nvPr/>
          </p:nvSpPr>
          <p:spPr>
            <a:xfrm rot="457219">
              <a:off x="7270909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3" name="AutoShape 313"/>
            <p:cNvSpPr/>
            <p:nvPr/>
          </p:nvSpPr>
          <p:spPr>
            <a:xfrm rot="21142780" flipH="1">
              <a:off x="7463885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4" name="Freeform 314"/>
            <p:cNvSpPr/>
            <p:nvPr/>
          </p:nvSpPr>
          <p:spPr>
            <a:xfrm>
              <a:off x="7281672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15" name="Group 315"/>
          <p:cNvGrpSpPr/>
          <p:nvPr/>
        </p:nvGrpSpPr>
        <p:grpSpPr>
          <a:xfrm>
            <a:off x="7305866" y="4785646"/>
            <a:ext cx="164210" cy="381952"/>
            <a:chOff x="7305866" y="4785646"/>
            <a:chExt cx="164210" cy="381952"/>
          </a:xfrm>
        </p:grpSpPr>
        <p:sp>
          <p:nvSpPr>
            <p:cNvPr id="316" name="AutoShape 316"/>
            <p:cNvSpPr/>
            <p:nvPr/>
          </p:nvSpPr>
          <p:spPr>
            <a:xfrm rot="21437230" flipH="1">
              <a:off x="7401020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7" name="AutoShape 317"/>
            <p:cNvSpPr/>
            <p:nvPr/>
          </p:nvSpPr>
          <p:spPr>
            <a:xfrm rot="162769">
              <a:off x="7305866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18" name="Group 318"/>
          <p:cNvGrpSpPr/>
          <p:nvPr/>
        </p:nvGrpSpPr>
        <p:grpSpPr>
          <a:xfrm>
            <a:off x="7734109" y="4424744"/>
            <a:ext cx="236316" cy="430911"/>
            <a:chOff x="7734109" y="4424744"/>
            <a:chExt cx="236316" cy="430911"/>
          </a:xfrm>
        </p:grpSpPr>
        <p:sp>
          <p:nvSpPr>
            <p:cNvPr id="319" name="AutoShape 319"/>
            <p:cNvSpPr/>
            <p:nvPr/>
          </p:nvSpPr>
          <p:spPr>
            <a:xfrm>
              <a:off x="7777829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0" name="AutoShape 320"/>
            <p:cNvSpPr/>
            <p:nvPr/>
          </p:nvSpPr>
          <p:spPr>
            <a:xfrm rot="457219">
              <a:off x="7734109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1" name="AutoShape 321"/>
            <p:cNvSpPr/>
            <p:nvPr/>
          </p:nvSpPr>
          <p:spPr>
            <a:xfrm rot="21142780" flipH="1">
              <a:off x="7927086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2" name="Freeform 322"/>
            <p:cNvSpPr/>
            <p:nvPr/>
          </p:nvSpPr>
          <p:spPr>
            <a:xfrm>
              <a:off x="7744873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23" name="Group 323"/>
          <p:cNvGrpSpPr/>
          <p:nvPr/>
        </p:nvGrpSpPr>
        <p:grpSpPr>
          <a:xfrm>
            <a:off x="7769066" y="4785646"/>
            <a:ext cx="164211" cy="381952"/>
            <a:chOff x="7769066" y="4785646"/>
            <a:chExt cx="164211" cy="381952"/>
          </a:xfrm>
        </p:grpSpPr>
        <p:sp>
          <p:nvSpPr>
            <p:cNvPr id="324" name="AutoShape 324"/>
            <p:cNvSpPr/>
            <p:nvPr/>
          </p:nvSpPr>
          <p:spPr>
            <a:xfrm rot="21437230" flipH="1">
              <a:off x="7864221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5" name="AutoShape 325"/>
            <p:cNvSpPr/>
            <p:nvPr/>
          </p:nvSpPr>
          <p:spPr>
            <a:xfrm rot="162769">
              <a:off x="7769066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26" name="Group 326"/>
          <p:cNvGrpSpPr/>
          <p:nvPr/>
        </p:nvGrpSpPr>
        <p:grpSpPr>
          <a:xfrm>
            <a:off x="8197310" y="4424744"/>
            <a:ext cx="236316" cy="430911"/>
            <a:chOff x="8197310" y="4424744"/>
            <a:chExt cx="236316" cy="430911"/>
          </a:xfrm>
        </p:grpSpPr>
        <p:sp>
          <p:nvSpPr>
            <p:cNvPr id="327" name="AutoShape 327"/>
            <p:cNvSpPr/>
            <p:nvPr/>
          </p:nvSpPr>
          <p:spPr>
            <a:xfrm>
              <a:off x="8241030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8" name="AutoShape 328"/>
            <p:cNvSpPr/>
            <p:nvPr/>
          </p:nvSpPr>
          <p:spPr>
            <a:xfrm rot="457219">
              <a:off x="8197310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9" name="AutoShape 329"/>
            <p:cNvSpPr/>
            <p:nvPr/>
          </p:nvSpPr>
          <p:spPr>
            <a:xfrm rot="21142780" flipH="1">
              <a:off x="8390287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0" name="Freeform 330"/>
            <p:cNvSpPr/>
            <p:nvPr/>
          </p:nvSpPr>
          <p:spPr>
            <a:xfrm>
              <a:off x="8208073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1" name="Group 331"/>
          <p:cNvGrpSpPr/>
          <p:nvPr/>
        </p:nvGrpSpPr>
        <p:grpSpPr>
          <a:xfrm>
            <a:off x="8232267" y="4785646"/>
            <a:ext cx="164211" cy="381952"/>
            <a:chOff x="8232267" y="4785646"/>
            <a:chExt cx="164211" cy="381952"/>
          </a:xfrm>
        </p:grpSpPr>
        <p:sp>
          <p:nvSpPr>
            <p:cNvPr id="332" name="AutoShape 332"/>
            <p:cNvSpPr/>
            <p:nvPr/>
          </p:nvSpPr>
          <p:spPr>
            <a:xfrm rot="21437230" flipH="1">
              <a:off x="8327422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3" name="AutoShape 333"/>
            <p:cNvSpPr/>
            <p:nvPr/>
          </p:nvSpPr>
          <p:spPr>
            <a:xfrm rot="162769">
              <a:off x="8232267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4" name="Group 334"/>
          <p:cNvGrpSpPr/>
          <p:nvPr/>
        </p:nvGrpSpPr>
        <p:grpSpPr>
          <a:xfrm>
            <a:off x="8660511" y="4424744"/>
            <a:ext cx="236316" cy="430911"/>
            <a:chOff x="8660511" y="4424744"/>
            <a:chExt cx="236316" cy="430911"/>
          </a:xfrm>
        </p:grpSpPr>
        <p:sp>
          <p:nvSpPr>
            <p:cNvPr id="335" name="AutoShape 335"/>
            <p:cNvSpPr/>
            <p:nvPr/>
          </p:nvSpPr>
          <p:spPr>
            <a:xfrm>
              <a:off x="8704231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6" name="AutoShape 336"/>
            <p:cNvSpPr/>
            <p:nvPr/>
          </p:nvSpPr>
          <p:spPr>
            <a:xfrm rot="457219">
              <a:off x="8660511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7" name="AutoShape 337"/>
            <p:cNvSpPr/>
            <p:nvPr/>
          </p:nvSpPr>
          <p:spPr>
            <a:xfrm rot="21142780" flipH="1">
              <a:off x="8853488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8" name="Freeform 338"/>
            <p:cNvSpPr/>
            <p:nvPr/>
          </p:nvSpPr>
          <p:spPr>
            <a:xfrm>
              <a:off x="8671274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9" name="Group 339"/>
          <p:cNvGrpSpPr/>
          <p:nvPr/>
        </p:nvGrpSpPr>
        <p:grpSpPr>
          <a:xfrm>
            <a:off x="8695467" y="4785646"/>
            <a:ext cx="164212" cy="381952"/>
            <a:chOff x="8695467" y="4785646"/>
            <a:chExt cx="164212" cy="381952"/>
          </a:xfrm>
        </p:grpSpPr>
        <p:sp>
          <p:nvSpPr>
            <p:cNvPr id="340" name="AutoShape 340"/>
            <p:cNvSpPr/>
            <p:nvPr/>
          </p:nvSpPr>
          <p:spPr>
            <a:xfrm rot="21437230" flipH="1">
              <a:off x="8790623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1" name="AutoShape 341"/>
            <p:cNvSpPr/>
            <p:nvPr/>
          </p:nvSpPr>
          <p:spPr>
            <a:xfrm rot="162769">
              <a:off x="8695467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42" name="Group 342"/>
          <p:cNvGrpSpPr/>
          <p:nvPr/>
        </p:nvGrpSpPr>
        <p:grpSpPr>
          <a:xfrm>
            <a:off x="9123712" y="4424744"/>
            <a:ext cx="236315" cy="430911"/>
            <a:chOff x="9123712" y="4424744"/>
            <a:chExt cx="236315" cy="430911"/>
          </a:xfrm>
        </p:grpSpPr>
        <p:sp>
          <p:nvSpPr>
            <p:cNvPr id="343" name="AutoShape 343"/>
            <p:cNvSpPr/>
            <p:nvPr/>
          </p:nvSpPr>
          <p:spPr>
            <a:xfrm>
              <a:off x="9167432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4" name="AutoShape 344"/>
            <p:cNvSpPr/>
            <p:nvPr/>
          </p:nvSpPr>
          <p:spPr>
            <a:xfrm rot="457219">
              <a:off x="9123712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5" name="AutoShape 345"/>
            <p:cNvSpPr/>
            <p:nvPr/>
          </p:nvSpPr>
          <p:spPr>
            <a:xfrm rot="21142780" flipH="1">
              <a:off x="9316688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6" name="Freeform 346"/>
            <p:cNvSpPr/>
            <p:nvPr/>
          </p:nvSpPr>
          <p:spPr>
            <a:xfrm>
              <a:off x="9134475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47" name="Group 347"/>
          <p:cNvGrpSpPr/>
          <p:nvPr/>
        </p:nvGrpSpPr>
        <p:grpSpPr>
          <a:xfrm>
            <a:off x="9158668" y="4785646"/>
            <a:ext cx="164212" cy="381952"/>
            <a:chOff x="9158668" y="4785646"/>
            <a:chExt cx="164212" cy="381952"/>
          </a:xfrm>
        </p:grpSpPr>
        <p:sp>
          <p:nvSpPr>
            <p:cNvPr id="348" name="AutoShape 348"/>
            <p:cNvSpPr/>
            <p:nvPr/>
          </p:nvSpPr>
          <p:spPr>
            <a:xfrm rot="21437230" flipH="1">
              <a:off x="9253824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9" name="AutoShape 349"/>
            <p:cNvSpPr/>
            <p:nvPr/>
          </p:nvSpPr>
          <p:spPr>
            <a:xfrm rot="162769">
              <a:off x="9158668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50" name="Group 350"/>
          <p:cNvGrpSpPr/>
          <p:nvPr/>
        </p:nvGrpSpPr>
        <p:grpSpPr>
          <a:xfrm>
            <a:off x="9586913" y="4424744"/>
            <a:ext cx="236315" cy="430911"/>
            <a:chOff x="9586913" y="4424744"/>
            <a:chExt cx="236315" cy="430911"/>
          </a:xfrm>
        </p:grpSpPr>
        <p:sp>
          <p:nvSpPr>
            <p:cNvPr id="351" name="AutoShape 351"/>
            <p:cNvSpPr/>
            <p:nvPr/>
          </p:nvSpPr>
          <p:spPr>
            <a:xfrm>
              <a:off x="9630633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2" name="AutoShape 352"/>
            <p:cNvSpPr/>
            <p:nvPr/>
          </p:nvSpPr>
          <p:spPr>
            <a:xfrm rot="457219">
              <a:off x="9586913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3" name="AutoShape 353"/>
            <p:cNvSpPr/>
            <p:nvPr/>
          </p:nvSpPr>
          <p:spPr>
            <a:xfrm rot="21142780" flipH="1">
              <a:off x="9779889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4" name="Freeform 354"/>
            <p:cNvSpPr/>
            <p:nvPr/>
          </p:nvSpPr>
          <p:spPr>
            <a:xfrm>
              <a:off x="9597771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55" name="Group 355"/>
          <p:cNvGrpSpPr/>
          <p:nvPr/>
        </p:nvGrpSpPr>
        <p:grpSpPr>
          <a:xfrm>
            <a:off x="9621869" y="4785646"/>
            <a:ext cx="164211" cy="381952"/>
            <a:chOff x="9621869" y="4785646"/>
            <a:chExt cx="164211" cy="381952"/>
          </a:xfrm>
        </p:grpSpPr>
        <p:sp>
          <p:nvSpPr>
            <p:cNvPr id="356" name="AutoShape 356"/>
            <p:cNvSpPr/>
            <p:nvPr/>
          </p:nvSpPr>
          <p:spPr>
            <a:xfrm rot="21437230" flipH="1">
              <a:off x="9717024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7" name="AutoShape 357"/>
            <p:cNvSpPr/>
            <p:nvPr/>
          </p:nvSpPr>
          <p:spPr>
            <a:xfrm rot="162769">
              <a:off x="9621869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58" name="Group 358"/>
          <p:cNvGrpSpPr/>
          <p:nvPr/>
        </p:nvGrpSpPr>
        <p:grpSpPr>
          <a:xfrm>
            <a:off x="10050113" y="4424744"/>
            <a:ext cx="236316" cy="430911"/>
            <a:chOff x="10050113" y="4424744"/>
            <a:chExt cx="236316" cy="430911"/>
          </a:xfrm>
        </p:grpSpPr>
        <p:sp>
          <p:nvSpPr>
            <p:cNvPr id="359" name="AutoShape 359"/>
            <p:cNvSpPr/>
            <p:nvPr/>
          </p:nvSpPr>
          <p:spPr>
            <a:xfrm>
              <a:off x="10093833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0" name="AutoShape 360"/>
            <p:cNvSpPr/>
            <p:nvPr/>
          </p:nvSpPr>
          <p:spPr>
            <a:xfrm rot="457219">
              <a:off x="10050113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1" name="AutoShape 361"/>
            <p:cNvSpPr/>
            <p:nvPr/>
          </p:nvSpPr>
          <p:spPr>
            <a:xfrm rot="21142780" flipH="1">
              <a:off x="10243090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2" name="Freeform 362"/>
            <p:cNvSpPr/>
            <p:nvPr/>
          </p:nvSpPr>
          <p:spPr>
            <a:xfrm>
              <a:off x="10060972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63" name="Group 363"/>
          <p:cNvGrpSpPr/>
          <p:nvPr/>
        </p:nvGrpSpPr>
        <p:grpSpPr>
          <a:xfrm>
            <a:off x="10085070" y="4785646"/>
            <a:ext cx="164211" cy="381952"/>
            <a:chOff x="10085070" y="4785646"/>
            <a:chExt cx="164211" cy="381952"/>
          </a:xfrm>
        </p:grpSpPr>
        <p:sp>
          <p:nvSpPr>
            <p:cNvPr id="364" name="AutoShape 364"/>
            <p:cNvSpPr/>
            <p:nvPr/>
          </p:nvSpPr>
          <p:spPr>
            <a:xfrm rot="21437230" flipH="1">
              <a:off x="10180225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5" name="AutoShape 365"/>
            <p:cNvSpPr/>
            <p:nvPr/>
          </p:nvSpPr>
          <p:spPr>
            <a:xfrm rot="162769">
              <a:off x="10085070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66" name="Group 366"/>
          <p:cNvGrpSpPr/>
          <p:nvPr/>
        </p:nvGrpSpPr>
        <p:grpSpPr>
          <a:xfrm>
            <a:off x="10513409" y="4424744"/>
            <a:ext cx="236221" cy="430911"/>
            <a:chOff x="10513409" y="4424744"/>
            <a:chExt cx="236221" cy="430911"/>
          </a:xfrm>
        </p:grpSpPr>
        <p:sp>
          <p:nvSpPr>
            <p:cNvPr id="367" name="AutoShape 367"/>
            <p:cNvSpPr/>
            <p:nvPr/>
          </p:nvSpPr>
          <p:spPr>
            <a:xfrm>
              <a:off x="10557034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8" name="AutoShape 368"/>
            <p:cNvSpPr/>
            <p:nvPr/>
          </p:nvSpPr>
          <p:spPr>
            <a:xfrm rot="457219">
              <a:off x="10513409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9" name="AutoShape 369"/>
            <p:cNvSpPr/>
            <p:nvPr/>
          </p:nvSpPr>
          <p:spPr>
            <a:xfrm rot="21142780" flipH="1">
              <a:off x="10706291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0" name="Freeform 370"/>
            <p:cNvSpPr/>
            <p:nvPr/>
          </p:nvSpPr>
          <p:spPr>
            <a:xfrm>
              <a:off x="10524173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71" name="Group 371"/>
          <p:cNvGrpSpPr/>
          <p:nvPr/>
        </p:nvGrpSpPr>
        <p:grpSpPr>
          <a:xfrm>
            <a:off x="10548271" y="4785646"/>
            <a:ext cx="164211" cy="381952"/>
            <a:chOff x="10548271" y="4785646"/>
            <a:chExt cx="164211" cy="381952"/>
          </a:xfrm>
        </p:grpSpPr>
        <p:sp>
          <p:nvSpPr>
            <p:cNvPr id="372" name="AutoShape 372"/>
            <p:cNvSpPr/>
            <p:nvPr/>
          </p:nvSpPr>
          <p:spPr>
            <a:xfrm rot="21437230" flipH="1">
              <a:off x="10643426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3" name="AutoShape 373"/>
            <p:cNvSpPr/>
            <p:nvPr/>
          </p:nvSpPr>
          <p:spPr>
            <a:xfrm rot="162769">
              <a:off x="10548271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74" name="Group 374"/>
          <p:cNvGrpSpPr/>
          <p:nvPr/>
        </p:nvGrpSpPr>
        <p:grpSpPr>
          <a:xfrm>
            <a:off x="10976610" y="4424744"/>
            <a:ext cx="236220" cy="430911"/>
            <a:chOff x="10976610" y="4424744"/>
            <a:chExt cx="236220" cy="430911"/>
          </a:xfrm>
        </p:grpSpPr>
        <p:sp>
          <p:nvSpPr>
            <p:cNvPr id="375" name="AutoShape 375"/>
            <p:cNvSpPr/>
            <p:nvPr/>
          </p:nvSpPr>
          <p:spPr>
            <a:xfrm>
              <a:off x="11020234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6" name="AutoShape 376"/>
            <p:cNvSpPr/>
            <p:nvPr/>
          </p:nvSpPr>
          <p:spPr>
            <a:xfrm rot="457219">
              <a:off x="10976610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7" name="AutoShape 377"/>
            <p:cNvSpPr/>
            <p:nvPr/>
          </p:nvSpPr>
          <p:spPr>
            <a:xfrm rot="21142780" flipH="1">
              <a:off x="11169491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8" name="Freeform 378"/>
            <p:cNvSpPr/>
            <p:nvPr/>
          </p:nvSpPr>
          <p:spPr>
            <a:xfrm>
              <a:off x="10987374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79" name="Group 379"/>
          <p:cNvGrpSpPr/>
          <p:nvPr/>
        </p:nvGrpSpPr>
        <p:grpSpPr>
          <a:xfrm>
            <a:off x="11011472" y="4785646"/>
            <a:ext cx="164211" cy="381952"/>
            <a:chOff x="11011472" y="4785646"/>
            <a:chExt cx="164211" cy="381952"/>
          </a:xfrm>
        </p:grpSpPr>
        <p:sp>
          <p:nvSpPr>
            <p:cNvPr id="380" name="AutoShape 380"/>
            <p:cNvSpPr/>
            <p:nvPr/>
          </p:nvSpPr>
          <p:spPr>
            <a:xfrm rot="21437230" flipH="1">
              <a:off x="11106627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1" name="AutoShape 381"/>
            <p:cNvSpPr/>
            <p:nvPr/>
          </p:nvSpPr>
          <p:spPr>
            <a:xfrm rot="162769">
              <a:off x="11011472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82" name="AutoShape 382"/>
          <p:cNvSpPr/>
          <p:nvPr/>
        </p:nvSpPr>
        <p:spPr>
          <a:xfrm>
            <a:off x="692334" y="5368319"/>
            <a:ext cx="4775817" cy="9828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婴儿肠胀气是指由于肠道内气体过多而引起的腹部胀满、疼痛等症状，是婴儿期常见的消化系统问题之一。</a:t>
            </a:r>
            <a:endParaRPr lang="en-US" sz="1100"/>
          </a:p>
        </p:txBody>
      </p:sp>
      <p:sp>
        <p:nvSpPr>
          <p:cNvPr id="383" name="AutoShape 383"/>
          <p:cNvSpPr/>
          <p:nvPr/>
        </p:nvSpPr>
        <p:spPr>
          <a:xfrm>
            <a:off x="6723849" y="5368319"/>
            <a:ext cx="4775817" cy="904863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肠胀气通常是由于肠道功能发育尚未成熟，加上饮食不当、过敏、感染等因素影响所致。</a:t>
            </a:r>
            <a:endParaRPr lang="en-US" sz="1100"/>
          </a:p>
        </p:txBody>
      </p:sp>
      <p:grpSp>
        <p:nvGrpSpPr>
          <p:cNvPr id="384" name="Group 38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85" name="AutoShape 38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6" name="AutoShape 38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7" name="AutoShape 38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8" name="AutoShape 38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9" name="AutoShape 38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0" name="AutoShape 39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1" name="AutoShape 39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2" name="AutoShape 39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3" name="AutoShape 39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4" name="AutoShape 39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5" name="AutoShape 39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6" name="AutoShape 39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7" name="AutoShape 39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8" name="AutoShape 39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9" name="AutoShape 39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0" name="AutoShape 40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1" name="AutoShape 40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2" name="AutoShape 40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3" name="AutoShape 40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4" name="AutoShape 40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5" name="TextBox 40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婴儿肠胀气的定义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942376" y="2434470"/>
            <a:ext cx="3133738" cy="9945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如过度喂养、喂奶过急、食物不耐受等，导致宝宝消化不良，产生过多气体。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987195" y="1802035"/>
            <a:ext cx="561213" cy="56121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5121688" y="1936528"/>
            <a:ext cx="292227" cy="292227"/>
            <a:chOff x="5121688" y="1936528"/>
            <a:chExt cx="292227" cy="292227"/>
          </a:xfrm>
        </p:grpSpPr>
        <p:sp>
          <p:nvSpPr>
            <p:cNvPr id="5" name="Freeform 5"/>
            <p:cNvSpPr/>
            <p:nvPr/>
          </p:nvSpPr>
          <p:spPr>
            <a:xfrm>
              <a:off x="5175885" y="1990630"/>
              <a:ext cx="182880" cy="73533"/>
            </a:xfrm>
            <a:custGeom>
              <a:rect l="l" t="t" r="r" b="b"/>
              <a:pathLst>
                <a:path w="189" h="76">
                  <a:moveTo>
                    <a:pt x="189" y="76"/>
                  </a:moveTo>
                  <a:lnTo>
                    <a:pt x="0" y="76"/>
                  </a:lnTo>
                  <a:lnTo>
                    <a:pt x="0" y="0"/>
                  </a:lnTo>
                  <a:lnTo>
                    <a:pt x="19" y="0"/>
                  </a:lnTo>
                  <a:lnTo>
                    <a:pt x="19" y="57"/>
                  </a:lnTo>
                  <a:lnTo>
                    <a:pt x="170" y="57"/>
                  </a:lnTo>
                  <a:lnTo>
                    <a:pt x="170" y="0"/>
                  </a:lnTo>
                  <a:lnTo>
                    <a:pt x="189" y="0"/>
                  </a:lnTo>
                  <a:lnTo>
                    <a:pt x="189" y="76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5267801" y="1990630"/>
              <a:ext cx="54197" cy="36766"/>
            </a:xfrm>
            <a:custGeom>
              <a:rect l="l" t="t" r="r" b="b"/>
              <a:pathLst>
                <a:path w="56" h="38">
                  <a:moveTo>
                    <a:pt x="56" y="38"/>
                  </a:moveTo>
                  <a:lnTo>
                    <a:pt x="0" y="38"/>
                  </a:lnTo>
                  <a:lnTo>
                    <a:pt x="0" y="0"/>
                  </a:lnTo>
                  <a:lnTo>
                    <a:pt x="19" y="0"/>
                  </a:lnTo>
                  <a:lnTo>
                    <a:pt x="19" y="19"/>
                  </a:lnTo>
                  <a:lnTo>
                    <a:pt x="37" y="19"/>
                  </a:lnTo>
                  <a:lnTo>
                    <a:pt x="37" y="0"/>
                  </a:lnTo>
                  <a:lnTo>
                    <a:pt x="56" y="0"/>
                  </a:lnTo>
                  <a:lnTo>
                    <a:pt x="56" y="38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5121688" y="1936528"/>
              <a:ext cx="292227" cy="292227"/>
            </a:xfrm>
            <a:custGeom>
              <a:rect l="l" t="t" r="r" b="b"/>
              <a:pathLst>
                <a:path w="302" h="302">
                  <a:moveTo>
                    <a:pt x="302" y="302"/>
                  </a:moveTo>
                  <a:lnTo>
                    <a:pt x="0" y="302"/>
                  </a:lnTo>
                  <a:lnTo>
                    <a:pt x="0" y="0"/>
                  </a:lnTo>
                  <a:lnTo>
                    <a:pt x="245" y="0"/>
                  </a:lnTo>
                  <a:lnTo>
                    <a:pt x="245" y="18"/>
                  </a:lnTo>
                  <a:lnTo>
                    <a:pt x="18" y="18"/>
                  </a:lnTo>
                  <a:lnTo>
                    <a:pt x="18" y="283"/>
                  </a:lnTo>
                  <a:lnTo>
                    <a:pt x="283" y="283"/>
                  </a:lnTo>
                  <a:lnTo>
                    <a:pt x="283" y="56"/>
                  </a:lnTo>
                  <a:lnTo>
                    <a:pt x="302" y="56"/>
                  </a:lnTo>
                  <a:lnTo>
                    <a:pt x="302" y="302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175885" y="2100929"/>
              <a:ext cx="182880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175885" y="2136743"/>
              <a:ext cx="182880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175885" y="2173510"/>
              <a:ext cx="182880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1" name="AutoShape 11"/>
          <p:cNvSpPr/>
          <p:nvPr/>
        </p:nvSpPr>
        <p:spPr>
          <a:xfrm>
            <a:off x="5554409" y="1919002"/>
            <a:ext cx="1897189" cy="36804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饮食不当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8335955" y="2434470"/>
            <a:ext cx="3133738" cy="9945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肠道菌群失衡，有害菌增多，产生过多气体。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8948027" y="1918374"/>
            <a:ext cx="1897171" cy="36933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肠道菌群失调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8380762" y="1802035"/>
            <a:ext cx="561213" cy="56121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5" name="Group 15"/>
          <p:cNvGrpSpPr/>
          <p:nvPr/>
        </p:nvGrpSpPr>
        <p:grpSpPr>
          <a:xfrm>
            <a:off x="8515255" y="1990630"/>
            <a:ext cx="292227" cy="201263"/>
            <a:chOff x="8515255" y="1990630"/>
            <a:chExt cx="292227" cy="201263"/>
          </a:xfrm>
        </p:grpSpPr>
        <p:sp>
          <p:nvSpPr>
            <p:cNvPr id="16" name="AutoShape 16"/>
            <p:cNvSpPr/>
            <p:nvPr/>
          </p:nvSpPr>
          <p:spPr>
            <a:xfrm>
              <a:off x="8569452" y="2072926"/>
              <a:ext cx="18383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8624601" y="2072926"/>
              <a:ext cx="18383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8679752" y="2072926"/>
              <a:ext cx="18383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8734901" y="2072926"/>
              <a:ext cx="17431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8569452" y="2036159"/>
              <a:ext cx="18383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8624601" y="2036159"/>
              <a:ext cx="18383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8679752" y="2036159"/>
              <a:ext cx="18383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8734901" y="2036159"/>
              <a:ext cx="17431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8587835" y="2128075"/>
              <a:ext cx="147066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Freeform 25"/>
            <p:cNvSpPr/>
            <p:nvPr/>
          </p:nvSpPr>
          <p:spPr>
            <a:xfrm>
              <a:off x="8515255" y="1990630"/>
              <a:ext cx="292227" cy="201263"/>
            </a:xfrm>
            <a:custGeom>
              <a:rect l="l" t="t" r="r" b="b"/>
              <a:pathLst>
                <a:path w="302" h="208">
                  <a:moveTo>
                    <a:pt x="302" y="208"/>
                  </a:moveTo>
                  <a:lnTo>
                    <a:pt x="0" y="208"/>
                  </a:lnTo>
                  <a:lnTo>
                    <a:pt x="0" y="28"/>
                  </a:lnTo>
                  <a:lnTo>
                    <a:pt x="19" y="28"/>
                  </a:lnTo>
                  <a:lnTo>
                    <a:pt x="19" y="189"/>
                  </a:lnTo>
                  <a:lnTo>
                    <a:pt x="283" y="189"/>
                  </a:lnTo>
                  <a:lnTo>
                    <a:pt x="283" y="19"/>
                  </a:lnTo>
                  <a:lnTo>
                    <a:pt x="0" y="19"/>
                  </a:lnTo>
                  <a:lnTo>
                    <a:pt x="0" y="0"/>
                  </a:lnTo>
                  <a:lnTo>
                    <a:pt x="302" y="0"/>
                  </a:lnTo>
                  <a:lnTo>
                    <a:pt x="302" y="208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6" name="AutoShape 26"/>
          <p:cNvSpPr/>
          <p:nvPr/>
        </p:nvSpPr>
        <p:spPr>
          <a:xfrm>
            <a:off x="4942376" y="4809710"/>
            <a:ext cx="3133738" cy="101914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对某些食物或环境因素过敏，引发肠道炎症和胀气。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5554448" y="4293614"/>
            <a:ext cx="1897171" cy="36933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过敏反应</a:t>
            </a:r>
            <a:endParaRPr lang="en-US" sz="1100"/>
          </a:p>
        </p:txBody>
      </p:sp>
      <p:sp>
        <p:nvSpPr>
          <p:cNvPr id="28" name="AutoShape 28"/>
          <p:cNvSpPr/>
          <p:nvPr/>
        </p:nvSpPr>
        <p:spPr>
          <a:xfrm>
            <a:off x="4987195" y="4188148"/>
            <a:ext cx="561213" cy="56121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  <a:spcBef>
                <a:spcPts val="375"/>
              </a:spcBef>
              <a:defRPr/>
            </a:pPr>
            <a:endParaRPr lang="en-US" sz="1100"/>
          </a:p>
        </p:txBody>
      </p:sp>
      <p:grpSp>
        <p:nvGrpSpPr>
          <p:cNvPr id="29" name="Group 29"/>
          <p:cNvGrpSpPr/>
          <p:nvPr/>
        </p:nvGrpSpPr>
        <p:grpSpPr>
          <a:xfrm>
            <a:off x="5122640" y="4315015"/>
            <a:ext cx="290322" cy="285560"/>
            <a:chOff x="5122640" y="4315015"/>
            <a:chExt cx="290322" cy="285560"/>
          </a:xfrm>
        </p:grpSpPr>
        <p:sp>
          <p:nvSpPr>
            <p:cNvPr id="30" name="Freeform 30"/>
            <p:cNvSpPr/>
            <p:nvPr/>
          </p:nvSpPr>
          <p:spPr>
            <a:xfrm>
              <a:off x="5182267" y="4370832"/>
              <a:ext cx="176879" cy="175927"/>
            </a:xfrm>
            <a:custGeom>
              <a:rect l="l" t="t" r="r" b="b"/>
              <a:pathLst>
                <a:path w="187" h="186">
                  <a:moveTo>
                    <a:pt x="81" y="186"/>
                  </a:moveTo>
                  <a:lnTo>
                    <a:pt x="0" y="106"/>
                  </a:lnTo>
                  <a:lnTo>
                    <a:pt x="107" y="0"/>
                  </a:lnTo>
                  <a:lnTo>
                    <a:pt x="187" y="80"/>
                  </a:lnTo>
                  <a:lnTo>
                    <a:pt x="81" y="186"/>
                  </a:lnTo>
                  <a:close/>
                  <a:moveTo>
                    <a:pt x="26" y="106"/>
                  </a:moveTo>
                  <a:lnTo>
                    <a:pt x="81" y="158"/>
                  </a:lnTo>
                  <a:lnTo>
                    <a:pt x="159" y="80"/>
                  </a:lnTo>
                  <a:lnTo>
                    <a:pt x="107" y="26"/>
                  </a:lnTo>
                  <a:lnTo>
                    <a:pt x="26" y="106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Freeform 31"/>
            <p:cNvSpPr/>
            <p:nvPr/>
          </p:nvSpPr>
          <p:spPr>
            <a:xfrm>
              <a:off x="5122640" y="4484275"/>
              <a:ext cx="120110" cy="116300"/>
            </a:xfrm>
            <a:custGeom>
              <a:rect l="l" t="t" r="r" b="b"/>
              <a:pathLst>
                <a:path w="54" h="52">
                  <a:moveTo>
                    <a:pt x="26" y="52"/>
                  </a:moveTo>
                  <a:cubicBezTo>
                    <a:pt x="20" y="52"/>
                    <a:pt x="14" y="50"/>
                    <a:pt x="9" y="45"/>
                  </a:cubicBezTo>
                  <a:cubicBezTo>
                    <a:pt x="0" y="36"/>
                    <a:pt x="0" y="20"/>
                    <a:pt x="9" y="11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2" y="20"/>
                    <a:pt x="10" y="24"/>
                    <a:pt x="10" y="28"/>
                  </a:cubicBezTo>
                  <a:cubicBezTo>
                    <a:pt x="10" y="32"/>
                    <a:pt x="12" y="36"/>
                    <a:pt x="15" y="39"/>
                  </a:cubicBezTo>
                  <a:cubicBezTo>
                    <a:pt x="18" y="42"/>
                    <a:pt x="22" y="44"/>
                    <a:pt x="26" y="44"/>
                  </a:cubicBezTo>
                  <a:cubicBezTo>
                    <a:pt x="30" y="44"/>
                    <a:pt x="34" y="42"/>
                    <a:pt x="37" y="39"/>
                  </a:cubicBezTo>
                  <a:cubicBezTo>
                    <a:pt x="48" y="28"/>
                    <a:pt x="48" y="28"/>
                    <a:pt x="48" y="28"/>
                  </a:cubicBezTo>
                  <a:cubicBezTo>
                    <a:pt x="54" y="34"/>
                    <a:pt x="54" y="34"/>
                    <a:pt x="54" y="34"/>
                  </a:cubicBezTo>
                  <a:cubicBezTo>
                    <a:pt x="43" y="45"/>
                    <a:pt x="43" y="45"/>
                    <a:pt x="43" y="45"/>
                  </a:cubicBezTo>
                  <a:cubicBezTo>
                    <a:pt x="38" y="50"/>
                    <a:pt x="32" y="52"/>
                    <a:pt x="26" y="52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Freeform 32"/>
            <p:cNvSpPr/>
            <p:nvPr/>
          </p:nvSpPr>
          <p:spPr>
            <a:xfrm>
              <a:off x="5296662" y="4315015"/>
              <a:ext cx="116300" cy="115348"/>
            </a:xfrm>
            <a:custGeom>
              <a:rect l="l" t="t" r="r" b="b"/>
              <a:pathLst>
                <a:path w="52" h="52">
                  <a:moveTo>
                    <a:pt x="34" y="52"/>
                  </a:moveTo>
                  <a:cubicBezTo>
                    <a:pt x="28" y="46"/>
                    <a:pt x="28" y="46"/>
                    <a:pt x="28" y="46"/>
                  </a:cubicBezTo>
                  <a:cubicBezTo>
                    <a:pt x="39" y="35"/>
                    <a:pt x="39" y="35"/>
                    <a:pt x="39" y="35"/>
                  </a:cubicBezTo>
                  <a:cubicBezTo>
                    <a:pt x="42" y="32"/>
                    <a:pt x="44" y="28"/>
                    <a:pt x="44" y="24"/>
                  </a:cubicBezTo>
                  <a:cubicBezTo>
                    <a:pt x="44" y="20"/>
                    <a:pt x="42" y="16"/>
                    <a:pt x="39" y="13"/>
                  </a:cubicBezTo>
                  <a:cubicBezTo>
                    <a:pt x="33" y="7"/>
                    <a:pt x="23" y="7"/>
                    <a:pt x="17" y="13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6" y="2"/>
                    <a:pt x="22" y="0"/>
                    <a:pt x="28" y="0"/>
                  </a:cubicBezTo>
                  <a:cubicBezTo>
                    <a:pt x="34" y="0"/>
                    <a:pt x="40" y="2"/>
                    <a:pt x="45" y="7"/>
                  </a:cubicBezTo>
                  <a:cubicBezTo>
                    <a:pt x="50" y="12"/>
                    <a:pt x="52" y="18"/>
                    <a:pt x="52" y="24"/>
                  </a:cubicBezTo>
                  <a:cubicBezTo>
                    <a:pt x="52" y="30"/>
                    <a:pt x="50" y="36"/>
                    <a:pt x="45" y="41"/>
                  </a:cubicBezTo>
                  <a:lnTo>
                    <a:pt x="34" y="52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Freeform 33"/>
            <p:cNvSpPr/>
            <p:nvPr/>
          </p:nvSpPr>
          <p:spPr>
            <a:xfrm>
              <a:off x="5220081" y="4453128"/>
              <a:ext cx="27432" cy="26479"/>
            </a:xfrm>
            <a:custGeom>
              <a:rect l="l" t="t" r="r" b="b"/>
              <a:pathLst>
                <a:path w="28" h="28">
                  <a:moveTo>
                    <a:pt x="15" y="28"/>
                  </a:moveTo>
                  <a:lnTo>
                    <a:pt x="0" y="14"/>
                  </a:lnTo>
                  <a:lnTo>
                    <a:pt x="15" y="0"/>
                  </a:lnTo>
                  <a:lnTo>
                    <a:pt x="29" y="14"/>
                  </a:lnTo>
                  <a:lnTo>
                    <a:pt x="15" y="28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Freeform 34"/>
            <p:cNvSpPr/>
            <p:nvPr/>
          </p:nvSpPr>
          <p:spPr>
            <a:xfrm>
              <a:off x="5255990" y="4444555"/>
              <a:ext cx="27432" cy="26479"/>
            </a:xfrm>
            <a:custGeom>
              <a:rect l="l" t="t" r="r" b="b"/>
              <a:pathLst>
                <a:path w="28" h="28">
                  <a:moveTo>
                    <a:pt x="14" y="28"/>
                  </a:moveTo>
                  <a:lnTo>
                    <a:pt x="0" y="14"/>
                  </a:lnTo>
                  <a:lnTo>
                    <a:pt x="14" y="0"/>
                  </a:lnTo>
                  <a:lnTo>
                    <a:pt x="29" y="14"/>
                  </a:lnTo>
                  <a:lnTo>
                    <a:pt x="14" y="28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Freeform 35"/>
            <p:cNvSpPr/>
            <p:nvPr/>
          </p:nvSpPr>
          <p:spPr>
            <a:xfrm>
              <a:off x="5265420" y="4408646"/>
              <a:ext cx="26479" cy="26479"/>
            </a:xfrm>
            <a:custGeom>
              <a:rect l="l" t="t" r="r" b="b"/>
              <a:pathLst>
                <a:path w="28" h="28">
                  <a:moveTo>
                    <a:pt x="14" y="28"/>
                  </a:moveTo>
                  <a:lnTo>
                    <a:pt x="0" y="14"/>
                  </a:lnTo>
                  <a:lnTo>
                    <a:pt x="14" y="0"/>
                  </a:lnTo>
                  <a:lnTo>
                    <a:pt x="28" y="14"/>
                  </a:lnTo>
                  <a:lnTo>
                    <a:pt x="14" y="28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Freeform 36"/>
            <p:cNvSpPr/>
            <p:nvPr/>
          </p:nvSpPr>
          <p:spPr>
            <a:xfrm>
              <a:off x="5247513" y="4479607"/>
              <a:ext cx="26479" cy="27432"/>
            </a:xfrm>
            <a:custGeom>
              <a:rect l="l" t="t" r="r" b="b"/>
              <a:pathLst>
                <a:path w="28" h="28">
                  <a:moveTo>
                    <a:pt x="14" y="29"/>
                  </a:moveTo>
                  <a:lnTo>
                    <a:pt x="0" y="15"/>
                  </a:lnTo>
                  <a:lnTo>
                    <a:pt x="14" y="0"/>
                  </a:lnTo>
                  <a:lnTo>
                    <a:pt x="28" y="15"/>
                  </a:lnTo>
                  <a:lnTo>
                    <a:pt x="14" y="29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Freeform 37"/>
            <p:cNvSpPr/>
            <p:nvPr/>
          </p:nvSpPr>
          <p:spPr>
            <a:xfrm>
              <a:off x="5291900" y="4435126"/>
              <a:ext cx="26479" cy="27432"/>
            </a:xfrm>
            <a:custGeom>
              <a:rect l="l" t="t" r="r" b="b"/>
              <a:pathLst>
                <a:path w="28" h="28">
                  <a:moveTo>
                    <a:pt x="14" y="29"/>
                  </a:moveTo>
                  <a:lnTo>
                    <a:pt x="0" y="14"/>
                  </a:lnTo>
                  <a:lnTo>
                    <a:pt x="14" y="0"/>
                  </a:lnTo>
                  <a:lnTo>
                    <a:pt x="28" y="14"/>
                  </a:lnTo>
                  <a:lnTo>
                    <a:pt x="14" y="29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8" name="AutoShape 38"/>
          <p:cNvSpPr/>
          <p:nvPr/>
        </p:nvSpPr>
        <p:spPr>
          <a:xfrm>
            <a:off x="8335955" y="4809710"/>
            <a:ext cx="3133738" cy="101914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肠道感染可引起肠道功能紊乱，导致胀气。</a:t>
            </a:r>
            <a:endParaRPr lang="en-US" sz="1100"/>
          </a:p>
        </p:txBody>
      </p:sp>
      <p:sp>
        <p:nvSpPr>
          <p:cNvPr id="39" name="AutoShape 39"/>
          <p:cNvSpPr/>
          <p:nvPr/>
        </p:nvSpPr>
        <p:spPr>
          <a:xfrm>
            <a:off x="8948027" y="4293614"/>
            <a:ext cx="1897171" cy="36933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感染</a:t>
            </a:r>
            <a:endParaRPr lang="en-US" sz="1100"/>
          </a:p>
        </p:txBody>
      </p:sp>
      <p:sp>
        <p:nvSpPr>
          <p:cNvPr id="40" name="AutoShape 40"/>
          <p:cNvSpPr/>
          <p:nvPr/>
        </p:nvSpPr>
        <p:spPr>
          <a:xfrm>
            <a:off x="8380762" y="4177284"/>
            <a:ext cx="561213" cy="56121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1" name="Group 41"/>
          <p:cNvGrpSpPr/>
          <p:nvPr/>
        </p:nvGrpSpPr>
        <p:grpSpPr>
          <a:xfrm>
            <a:off x="8533542" y="4316063"/>
            <a:ext cx="282417" cy="283559"/>
            <a:chOff x="8533542" y="4316063"/>
            <a:chExt cx="282417" cy="283559"/>
          </a:xfrm>
        </p:grpSpPr>
        <p:sp>
          <p:nvSpPr>
            <p:cNvPr id="42" name="Freeform 42"/>
            <p:cNvSpPr/>
            <p:nvPr/>
          </p:nvSpPr>
          <p:spPr>
            <a:xfrm>
              <a:off x="8562499" y="4316063"/>
              <a:ext cx="253460" cy="254508"/>
            </a:xfrm>
            <a:custGeom>
              <a:rect l="l" t="t" r="r" b="b"/>
              <a:pathLst>
                <a:path w="262" h="263">
                  <a:moveTo>
                    <a:pt x="102" y="263"/>
                  </a:moveTo>
                  <a:lnTo>
                    <a:pt x="0" y="159"/>
                  </a:lnTo>
                  <a:lnTo>
                    <a:pt x="203" y="0"/>
                  </a:lnTo>
                  <a:lnTo>
                    <a:pt x="262" y="59"/>
                  </a:lnTo>
                  <a:lnTo>
                    <a:pt x="102" y="263"/>
                  </a:lnTo>
                  <a:close/>
                  <a:moveTo>
                    <a:pt x="29" y="161"/>
                  </a:moveTo>
                  <a:lnTo>
                    <a:pt x="100" y="234"/>
                  </a:lnTo>
                  <a:lnTo>
                    <a:pt x="237" y="62"/>
                  </a:lnTo>
                  <a:lnTo>
                    <a:pt x="201" y="26"/>
                  </a:lnTo>
                  <a:lnTo>
                    <a:pt x="29" y="16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Freeform 43"/>
            <p:cNvSpPr/>
            <p:nvPr/>
          </p:nvSpPr>
          <p:spPr>
            <a:xfrm>
              <a:off x="8624507" y="4371213"/>
              <a:ext cx="134493" cy="109347"/>
            </a:xfrm>
            <a:custGeom>
              <a:rect l="l" t="t" r="r" b="b"/>
              <a:pathLst>
                <a:path w="139" h="113">
                  <a:moveTo>
                    <a:pt x="12" y="113"/>
                  </a:moveTo>
                  <a:lnTo>
                    <a:pt x="0" y="99"/>
                  </a:lnTo>
                  <a:lnTo>
                    <a:pt x="128" y="0"/>
                  </a:lnTo>
                  <a:lnTo>
                    <a:pt x="139" y="14"/>
                  </a:lnTo>
                  <a:lnTo>
                    <a:pt x="12" y="113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Freeform 44"/>
            <p:cNvSpPr/>
            <p:nvPr/>
          </p:nvSpPr>
          <p:spPr>
            <a:xfrm>
              <a:off x="8540305" y="4495038"/>
              <a:ext cx="97727" cy="97727"/>
            </a:xfrm>
            <a:custGeom>
              <a:rect l="l" t="t" r="r" b="b"/>
              <a:pathLst>
                <a:path w="43" h="43">
                  <a:moveTo>
                    <a:pt x="12" y="43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8" y="24"/>
                    <a:pt x="8" y="16"/>
                    <a:pt x="3" y="12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6" y="16"/>
                    <a:pt x="16" y="25"/>
                    <a:pt x="11" y="31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8" y="27"/>
                    <a:pt x="27" y="27"/>
                    <a:pt x="34" y="32"/>
                  </a:cubicBezTo>
                  <a:cubicBezTo>
                    <a:pt x="37" y="29"/>
                    <a:pt x="37" y="29"/>
                    <a:pt x="37" y="29"/>
                  </a:cubicBezTo>
                  <a:cubicBezTo>
                    <a:pt x="43" y="34"/>
                    <a:pt x="43" y="34"/>
                    <a:pt x="43" y="34"/>
                  </a:cubicBezTo>
                  <a:cubicBezTo>
                    <a:pt x="34" y="43"/>
                    <a:pt x="34" y="43"/>
                    <a:pt x="34" y="43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27" y="35"/>
                    <a:pt x="19" y="35"/>
                    <a:pt x="14" y="40"/>
                  </a:cubicBezTo>
                  <a:lnTo>
                    <a:pt x="12" y="43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Freeform 45"/>
            <p:cNvSpPr/>
            <p:nvPr/>
          </p:nvSpPr>
          <p:spPr>
            <a:xfrm>
              <a:off x="8533542" y="4565713"/>
              <a:ext cx="33909" cy="33909"/>
            </a:xfrm>
            <a:custGeom>
              <a:rect l="l" t="t" r="r" b="b"/>
              <a:pathLst>
                <a:path w="35" h="35">
                  <a:moveTo>
                    <a:pt x="14" y="35"/>
                  </a:moveTo>
                  <a:lnTo>
                    <a:pt x="0" y="21"/>
                  </a:lnTo>
                  <a:lnTo>
                    <a:pt x="21" y="0"/>
                  </a:lnTo>
                  <a:lnTo>
                    <a:pt x="35" y="14"/>
                  </a:lnTo>
                  <a:lnTo>
                    <a:pt x="14" y="3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46" name="Picture 46"/>
          <p:cNvPicPr>
            <a:picLocks noChangeAspect="1"/>
          </p:cNvPicPr>
          <p:nvPr/>
        </p:nvPicPr>
        <p:blipFill>
          <a:blip r:embed="rId2"/>
          <a:srcRect l="8306" r="8306"/>
          <a:stretch>
            <a:fillRect/>
          </a:stretch>
        </p:blipFill>
        <p:spPr>
          <a:xfrm>
            <a:off x="706988" y="1587639"/>
            <a:ext cx="3579894" cy="3867314"/>
          </a:xfrm>
          <a:prstGeom prst="rect">
            <a:avLst/>
          </a:prstGeom>
        </p:spPr>
      </p:pic>
      <p:grpSp>
        <p:nvGrpSpPr>
          <p:cNvPr id="47" name="Group 4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8" name="AutoShape 4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AutoShape 6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AutoShape 6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AutoShape 6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AutoShape 6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TextBox 6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婴儿肠胀气的常见原因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婴儿肠胀气的症状及影响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563014" y="1906186"/>
            <a:ext cx="5065972" cy="823690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4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579263" y="4571047"/>
            <a:ext cx="67723" cy="683704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8242745" y="4378452"/>
            <a:ext cx="753523" cy="75561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255413" y="4571047"/>
            <a:ext cx="50768" cy="683704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8016240" y="4120229"/>
            <a:ext cx="541877" cy="84877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3536537" y="5126260"/>
            <a:ext cx="67723" cy="205359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877342" y="4571047"/>
            <a:ext cx="67723" cy="683704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3629692" y="4168902"/>
            <a:ext cx="546068" cy="846677"/>
          </a:xfrm>
          <a:prstGeom prst="ellipse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3375660" y="4061555"/>
            <a:ext cx="391573" cy="1106996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974913" y="4801457"/>
            <a:ext cx="67723" cy="683704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332672" y="4978336"/>
            <a:ext cx="50768" cy="461391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655350" y="4291394"/>
            <a:ext cx="694277" cy="69846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093500" y="4563428"/>
            <a:ext cx="546068" cy="54606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9576054" y="4826318"/>
            <a:ext cx="67723" cy="582073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345359" y="4728877"/>
            <a:ext cx="541877" cy="54606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9890188" y="5023771"/>
            <a:ext cx="50768" cy="461391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595961" y="4604671"/>
            <a:ext cx="647700" cy="64560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710475" y="1613860"/>
            <a:ext cx="1113973" cy="1113971"/>
          </a:xfrm>
          <a:prstGeom prst="ellipse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367552" y="1613860"/>
            <a:ext cx="1113973" cy="1113971"/>
          </a:xfrm>
          <a:prstGeom prst="ellipse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5173137" y="2190165"/>
            <a:ext cx="1845725" cy="3371817"/>
          </a:xfrm>
          <a:custGeom>
            <a:rect l="l" t="t" r="r" b="b"/>
            <a:pathLst>
              <a:path w="496" h="906">
                <a:moveTo>
                  <a:pt x="173" y="908"/>
                </a:moveTo>
                <a:cubicBezTo>
                  <a:pt x="173" y="908"/>
                  <a:pt x="208" y="680"/>
                  <a:pt x="187" y="613"/>
                </a:cubicBezTo>
                <a:cubicBezTo>
                  <a:pt x="0" y="357"/>
                  <a:pt x="0" y="357"/>
                  <a:pt x="0" y="357"/>
                </a:cubicBezTo>
                <a:cubicBezTo>
                  <a:pt x="0" y="357"/>
                  <a:pt x="0" y="357"/>
                  <a:pt x="0" y="357"/>
                </a:cubicBezTo>
                <a:cubicBezTo>
                  <a:pt x="203" y="547"/>
                  <a:pt x="203" y="547"/>
                  <a:pt x="203" y="547"/>
                </a:cubicBezTo>
                <a:cubicBezTo>
                  <a:pt x="230" y="0"/>
                  <a:pt x="230" y="0"/>
                  <a:pt x="230" y="0"/>
                </a:cubicBezTo>
                <a:cubicBezTo>
                  <a:pt x="255" y="237"/>
                  <a:pt x="255" y="237"/>
                  <a:pt x="255" y="237"/>
                </a:cubicBezTo>
                <a:cubicBezTo>
                  <a:pt x="271" y="439"/>
                  <a:pt x="271" y="439"/>
                  <a:pt x="271" y="439"/>
                </a:cubicBezTo>
                <a:cubicBezTo>
                  <a:pt x="496" y="295"/>
                  <a:pt x="496" y="295"/>
                  <a:pt x="496" y="295"/>
                </a:cubicBezTo>
                <a:cubicBezTo>
                  <a:pt x="496" y="295"/>
                  <a:pt x="496" y="295"/>
                  <a:pt x="496" y="295"/>
                </a:cubicBezTo>
                <a:cubicBezTo>
                  <a:pt x="291" y="500"/>
                  <a:pt x="291" y="500"/>
                  <a:pt x="291" y="500"/>
                </a:cubicBezTo>
                <a:cubicBezTo>
                  <a:pt x="291" y="500"/>
                  <a:pt x="268" y="500"/>
                  <a:pt x="282" y="660"/>
                </a:cubicBezTo>
                <a:cubicBezTo>
                  <a:pt x="295" y="819"/>
                  <a:pt x="307" y="905"/>
                  <a:pt x="307" y="905"/>
                </a:cubicBezTo>
                <a:lnTo>
                  <a:pt x="173" y="908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0" y="5151966"/>
            <a:ext cx="12192000" cy="1706034"/>
          </a:xfrm>
          <a:custGeom>
            <a:rect l="l" t="t" r="r" b="b"/>
            <a:pathLst>
              <a:path w="7680" h="1506">
                <a:moveTo>
                  <a:pt x="0" y="1489"/>
                </a:moveTo>
                <a:cubicBezTo>
                  <a:pt x="0" y="700"/>
                  <a:pt x="0" y="700"/>
                  <a:pt x="0" y="700"/>
                </a:cubicBezTo>
                <a:cubicBezTo>
                  <a:pt x="199" y="561"/>
                  <a:pt x="512" y="434"/>
                  <a:pt x="940" y="320"/>
                </a:cubicBezTo>
                <a:cubicBezTo>
                  <a:pt x="1741" y="107"/>
                  <a:pt x="2709" y="0"/>
                  <a:pt x="3842" y="0"/>
                </a:cubicBezTo>
                <a:cubicBezTo>
                  <a:pt x="4976" y="0"/>
                  <a:pt x="5943" y="107"/>
                  <a:pt x="6745" y="320"/>
                </a:cubicBezTo>
                <a:cubicBezTo>
                  <a:pt x="7168" y="433"/>
                  <a:pt x="7480" y="559"/>
                  <a:pt x="7680" y="696"/>
                </a:cubicBezTo>
                <a:cubicBezTo>
                  <a:pt x="7680" y="1492"/>
                  <a:pt x="7680" y="1492"/>
                  <a:pt x="7680" y="1492"/>
                </a:cubicBezTo>
                <a:cubicBezTo>
                  <a:pt x="7673" y="1497"/>
                  <a:pt x="7666" y="1501"/>
                  <a:pt x="7659" y="1506"/>
                </a:cubicBezTo>
                <a:cubicBezTo>
                  <a:pt x="25" y="1506"/>
                  <a:pt x="25" y="1506"/>
                  <a:pt x="25" y="1506"/>
                </a:cubicBezTo>
                <a:cubicBezTo>
                  <a:pt x="16" y="1500"/>
                  <a:pt x="8" y="1494"/>
                  <a:pt x="0" y="1489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173137" y="1048536"/>
            <a:ext cx="1788893" cy="178889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339022" y="2482025"/>
            <a:ext cx="1459644" cy="145964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379102" y="2482025"/>
            <a:ext cx="1459644" cy="145964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1318965" y="1702027"/>
            <a:ext cx="2919889" cy="64964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婴儿肠胀气时，腹部会显得鼓胀，触感较硬。</a:t>
            </a:r>
            <a:endParaRPr lang="en-US" sz="1100"/>
          </a:p>
        </p:txBody>
      </p:sp>
      <p:sp>
        <p:nvSpPr>
          <p:cNvPr id="26" name="TextBox 26"/>
          <p:cNvSpPr txBox="1"/>
          <p:nvPr/>
        </p:nvSpPr>
        <p:spPr>
          <a:xfrm>
            <a:off x="1318965" y="1393788"/>
            <a:ext cx="2916555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腹部肿胀</a:t>
            </a:r>
          </a:p>
        </p:txBody>
      </p:sp>
      <p:sp>
        <p:nvSpPr>
          <p:cNvPr id="27" name="AutoShape 27"/>
          <p:cNvSpPr/>
          <p:nvPr/>
        </p:nvSpPr>
        <p:spPr>
          <a:xfrm>
            <a:off x="1318965" y="3024253"/>
            <a:ext cx="2919889" cy="64964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肠胀气会导致婴儿感到不适，表现为长时间、难以安抚的哭闹。</a:t>
            </a:r>
            <a:endParaRPr lang="en-US" sz="1100"/>
          </a:p>
        </p:txBody>
      </p:sp>
      <p:sp>
        <p:nvSpPr>
          <p:cNvPr id="28" name="TextBox 28"/>
          <p:cNvSpPr txBox="1"/>
          <p:nvPr/>
        </p:nvSpPr>
        <p:spPr>
          <a:xfrm>
            <a:off x="1318965" y="2716014"/>
            <a:ext cx="2916555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哭闹不止</a:t>
            </a:r>
          </a:p>
        </p:txBody>
      </p:sp>
      <p:sp>
        <p:nvSpPr>
          <p:cNvPr id="29" name="AutoShape 29"/>
          <p:cNvSpPr/>
          <p:nvPr/>
        </p:nvSpPr>
        <p:spPr>
          <a:xfrm>
            <a:off x="8016240" y="1702027"/>
            <a:ext cx="2919889" cy="64964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由于腹部不适，婴儿可能会出现食欲减退，甚至拒绝吃奶的情况。</a:t>
            </a:r>
            <a:endParaRPr lang="en-US" sz="1100"/>
          </a:p>
        </p:txBody>
      </p:sp>
      <p:sp>
        <p:nvSpPr>
          <p:cNvPr id="30" name="TextBox 30"/>
          <p:cNvSpPr txBox="1"/>
          <p:nvPr/>
        </p:nvSpPr>
        <p:spPr>
          <a:xfrm>
            <a:off x="8016240" y="1393788"/>
            <a:ext cx="2916555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食欲减退</a:t>
            </a:r>
          </a:p>
        </p:txBody>
      </p:sp>
      <p:sp>
        <p:nvSpPr>
          <p:cNvPr id="31" name="AutoShape 31"/>
          <p:cNvSpPr/>
          <p:nvPr/>
        </p:nvSpPr>
        <p:spPr>
          <a:xfrm>
            <a:off x="8016240" y="3064629"/>
            <a:ext cx="2919889" cy="62108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胀气可能影响婴儿的睡眠质量，导致睡眠时间缩短、易醒。</a:t>
            </a:r>
            <a:endParaRPr lang="en-US" sz="1100"/>
          </a:p>
        </p:txBody>
      </p:sp>
      <p:sp>
        <p:nvSpPr>
          <p:cNvPr id="32" name="TextBox 32"/>
          <p:cNvSpPr txBox="1"/>
          <p:nvPr/>
        </p:nvSpPr>
        <p:spPr>
          <a:xfrm>
            <a:off x="8016240" y="2727831"/>
            <a:ext cx="2916555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睡眠不安</a:t>
            </a:r>
          </a:p>
        </p:txBody>
      </p:sp>
      <p:grpSp>
        <p:nvGrpSpPr>
          <p:cNvPr id="33" name="Group 3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4" name="AutoShape 3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TextBox 5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症状描述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6094413" y="2032650"/>
            <a:ext cx="2205363" cy="2203315"/>
          </a:xfrm>
          <a:custGeom>
            <a:rect l="l" t="t" r="r" b="b"/>
            <a:pathLst>
              <a:path w="819" h="819">
                <a:moveTo>
                  <a:pt x="183" y="603"/>
                </a:moveTo>
                <a:cubicBezTo>
                  <a:pt x="249" y="603"/>
                  <a:pt x="265" y="619"/>
                  <a:pt x="256" y="638"/>
                </a:cubicBezTo>
                <a:cubicBezTo>
                  <a:pt x="239" y="675"/>
                  <a:pt x="210" y="680"/>
                  <a:pt x="218" y="731"/>
                </a:cubicBezTo>
                <a:cubicBezTo>
                  <a:pt x="231" y="819"/>
                  <a:pt x="372" y="819"/>
                  <a:pt x="386" y="731"/>
                </a:cubicBezTo>
                <a:cubicBezTo>
                  <a:pt x="394" y="680"/>
                  <a:pt x="364" y="675"/>
                  <a:pt x="347" y="638"/>
                </a:cubicBezTo>
                <a:cubicBezTo>
                  <a:pt x="339" y="619"/>
                  <a:pt x="354" y="603"/>
                  <a:pt x="420" y="603"/>
                </a:cubicBezTo>
                <a:cubicBezTo>
                  <a:pt x="603" y="603"/>
                  <a:pt x="603" y="603"/>
                  <a:pt x="603" y="603"/>
                </a:cubicBezTo>
                <a:cubicBezTo>
                  <a:pt x="603" y="420"/>
                  <a:pt x="603" y="420"/>
                  <a:pt x="603" y="420"/>
                </a:cubicBezTo>
                <a:cubicBezTo>
                  <a:pt x="603" y="354"/>
                  <a:pt x="619" y="338"/>
                  <a:pt x="639" y="347"/>
                </a:cubicBezTo>
                <a:cubicBezTo>
                  <a:pt x="675" y="364"/>
                  <a:pt x="680" y="393"/>
                  <a:pt x="731" y="385"/>
                </a:cubicBezTo>
                <a:cubicBezTo>
                  <a:pt x="819" y="372"/>
                  <a:pt x="819" y="231"/>
                  <a:pt x="731" y="217"/>
                </a:cubicBezTo>
                <a:cubicBezTo>
                  <a:pt x="680" y="209"/>
                  <a:pt x="675" y="239"/>
                  <a:pt x="639" y="256"/>
                </a:cubicBezTo>
                <a:cubicBezTo>
                  <a:pt x="619" y="264"/>
                  <a:pt x="603" y="249"/>
                  <a:pt x="603" y="183"/>
                </a:cubicBezTo>
                <a:cubicBezTo>
                  <a:pt x="603" y="0"/>
                  <a:pt x="603" y="0"/>
                  <a:pt x="603" y="0"/>
                </a:cubicBezTo>
                <a:cubicBezTo>
                  <a:pt x="420" y="0"/>
                  <a:pt x="420" y="0"/>
                  <a:pt x="420" y="0"/>
                </a:cubicBezTo>
                <a:cubicBezTo>
                  <a:pt x="354" y="0"/>
                  <a:pt x="339" y="16"/>
                  <a:pt x="347" y="35"/>
                </a:cubicBezTo>
                <a:cubicBezTo>
                  <a:pt x="364" y="72"/>
                  <a:pt x="394" y="76"/>
                  <a:pt x="386" y="128"/>
                </a:cubicBezTo>
                <a:cubicBezTo>
                  <a:pt x="372" y="216"/>
                  <a:pt x="231" y="216"/>
                  <a:pt x="218" y="128"/>
                </a:cubicBezTo>
                <a:cubicBezTo>
                  <a:pt x="210" y="76"/>
                  <a:pt x="239" y="72"/>
                  <a:pt x="256" y="35"/>
                </a:cubicBezTo>
                <a:cubicBezTo>
                  <a:pt x="265" y="16"/>
                  <a:pt x="249" y="0"/>
                  <a:pt x="183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83"/>
                  <a:pt x="0" y="183"/>
                  <a:pt x="0" y="183"/>
                </a:cubicBezTo>
                <a:cubicBezTo>
                  <a:pt x="0" y="249"/>
                  <a:pt x="16" y="264"/>
                  <a:pt x="35" y="256"/>
                </a:cubicBezTo>
                <a:cubicBezTo>
                  <a:pt x="72" y="239"/>
                  <a:pt x="77" y="209"/>
                  <a:pt x="128" y="217"/>
                </a:cubicBezTo>
                <a:cubicBezTo>
                  <a:pt x="216" y="231"/>
                  <a:pt x="216" y="372"/>
                  <a:pt x="128" y="385"/>
                </a:cubicBezTo>
                <a:cubicBezTo>
                  <a:pt x="77" y="393"/>
                  <a:pt x="72" y="364"/>
                  <a:pt x="35" y="347"/>
                </a:cubicBezTo>
                <a:cubicBezTo>
                  <a:pt x="16" y="338"/>
                  <a:pt x="0" y="354"/>
                  <a:pt x="0" y="420"/>
                </a:cubicBezTo>
                <a:cubicBezTo>
                  <a:pt x="0" y="603"/>
                  <a:pt x="0" y="603"/>
                  <a:pt x="0" y="603"/>
                </a:cubicBezTo>
                <a:lnTo>
                  <a:pt x="183" y="603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4471134" y="1450565"/>
            <a:ext cx="2205363" cy="2203315"/>
          </a:xfrm>
          <a:custGeom>
            <a:rect l="l" t="t" r="r" b="b"/>
            <a:pathLst>
              <a:path w="819" h="819">
                <a:moveTo>
                  <a:pt x="183" y="216"/>
                </a:moveTo>
                <a:cubicBezTo>
                  <a:pt x="249" y="216"/>
                  <a:pt x="264" y="200"/>
                  <a:pt x="256" y="180"/>
                </a:cubicBezTo>
                <a:cubicBezTo>
                  <a:pt x="239" y="144"/>
                  <a:pt x="209" y="139"/>
                  <a:pt x="217" y="88"/>
                </a:cubicBezTo>
                <a:cubicBezTo>
                  <a:pt x="231" y="0"/>
                  <a:pt x="372" y="0"/>
                  <a:pt x="385" y="88"/>
                </a:cubicBezTo>
                <a:cubicBezTo>
                  <a:pt x="393" y="139"/>
                  <a:pt x="364" y="144"/>
                  <a:pt x="347" y="180"/>
                </a:cubicBezTo>
                <a:cubicBezTo>
                  <a:pt x="338" y="200"/>
                  <a:pt x="354" y="216"/>
                  <a:pt x="420" y="216"/>
                </a:cubicBezTo>
                <a:cubicBezTo>
                  <a:pt x="603" y="216"/>
                  <a:pt x="603" y="216"/>
                  <a:pt x="603" y="216"/>
                </a:cubicBezTo>
                <a:cubicBezTo>
                  <a:pt x="603" y="399"/>
                  <a:pt x="603" y="399"/>
                  <a:pt x="603" y="399"/>
                </a:cubicBezTo>
                <a:cubicBezTo>
                  <a:pt x="603" y="465"/>
                  <a:pt x="619" y="480"/>
                  <a:pt x="638" y="472"/>
                </a:cubicBezTo>
                <a:cubicBezTo>
                  <a:pt x="675" y="455"/>
                  <a:pt x="680" y="425"/>
                  <a:pt x="731" y="433"/>
                </a:cubicBezTo>
                <a:cubicBezTo>
                  <a:pt x="819" y="447"/>
                  <a:pt x="819" y="588"/>
                  <a:pt x="731" y="601"/>
                </a:cubicBezTo>
                <a:cubicBezTo>
                  <a:pt x="680" y="609"/>
                  <a:pt x="675" y="580"/>
                  <a:pt x="638" y="563"/>
                </a:cubicBezTo>
                <a:cubicBezTo>
                  <a:pt x="619" y="554"/>
                  <a:pt x="603" y="570"/>
                  <a:pt x="603" y="636"/>
                </a:cubicBezTo>
                <a:cubicBezTo>
                  <a:pt x="603" y="819"/>
                  <a:pt x="603" y="819"/>
                  <a:pt x="603" y="819"/>
                </a:cubicBezTo>
                <a:cubicBezTo>
                  <a:pt x="420" y="819"/>
                  <a:pt x="420" y="819"/>
                  <a:pt x="420" y="819"/>
                </a:cubicBezTo>
                <a:cubicBezTo>
                  <a:pt x="354" y="819"/>
                  <a:pt x="338" y="803"/>
                  <a:pt x="347" y="784"/>
                </a:cubicBezTo>
                <a:cubicBezTo>
                  <a:pt x="364" y="747"/>
                  <a:pt x="393" y="742"/>
                  <a:pt x="385" y="691"/>
                </a:cubicBezTo>
                <a:cubicBezTo>
                  <a:pt x="372" y="603"/>
                  <a:pt x="231" y="603"/>
                  <a:pt x="217" y="691"/>
                </a:cubicBezTo>
                <a:cubicBezTo>
                  <a:pt x="209" y="742"/>
                  <a:pt x="239" y="747"/>
                  <a:pt x="256" y="784"/>
                </a:cubicBezTo>
                <a:cubicBezTo>
                  <a:pt x="264" y="803"/>
                  <a:pt x="249" y="819"/>
                  <a:pt x="183" y="819"/>
                </a:cubicBezTo>
                <a:cubicBezTo>
                  <a:pt x="0" y="819"/>
                  <a:pt x="0" y="819"/>
                  <a:pt x="0" y="819"/>
                </a:cubicBezTo>
                <a:cubicBezTo>
                  <a:pt x="0" y="636"/>
                  <a:pt x="0" y="636"/>
                  <a:pt x="0" y="636"/>
                </a:cubicBezTo>
                <a:cubicBezTo>
                  <a:pt x="0" y="570"/>
                  <a:pt x="16" y="554"/>
                  <a:pt x="35" y="563"/>
                </a:cubicBezTo>
                <a:cubicBezTo>
                  <a:pt x="72" y="580"/>
                  <a:pt x="76" y="609"/>
                  <a:pt x="128" y="601"/>
                </a:cubicBezTo>
                <a:cubicBezTo>
                  <a:pt x="216" y="588"/>
                  <a:pt x="216" y="447"/>
                  <a:pt x="128" y="433"/>
                </a:cubicBezTo>
                <a:cubicBezTo>
                  <a:pt x="76" y="425"/>
                  <a:pt x="72" y="455"/>
                  <a:pt x="35" y="472"/>
                </a:cubicBezTo>
                <a:cubicBezTo>
                  <a:pt x="16" y="480"/>
                  <a:pt x="0" y="465"/>
                  <a:pt x="0" y="399"/>
                </a:cubicBezTo>
                <a:cubicBezTo>
                  <a:pt x="0" y="216"/>
                  <a:pt x="0" y="216"/>
                  <a:pt x="0" y="216"/>
                </a:cubicBezTo>
                <a:lnTo>
                  <a:pt x="183" y="216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673654" y="2016804"/>
            <a:ext cx="2532763" cy="318180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生长发育减缓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1673654" y="2271013"/>
            <a:ext cx="2532763" cy="1241899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长期肠胀气会影响婴儿的营养吸收，从而影响其正常的生长发育。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1067480" y="3781051"/>
            <a:ext cx="2532763" cy="318180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情绪不稳定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067480" y="4035260"/>
            <a:ext cx="2532763" cy="1241899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肠胀气带来的不适会使婴儿情绪变得不稳定，容易烦躁和哭闹。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402519" y="2032650"/>
            <a:ext cx="2532763" cy="318180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消化系统问题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2519" y="2286858"/>
            <a:ext cx="2532763" cy="1241899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肠胀气可能是消化系统问题的征兆，如肠道感染或乳糖不耐受等。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7901767" y="3781052"/>
            <a:ext cx="2532763" cy="318180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影响家庭生活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7901767" y="4035260"/>
            <a:ext cx="2532763" cy="1241899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婴儿肠胀气容易引发家庭成员的担忧和焦虑，影响家庭生活质量和亲子关系。</a:t>
            </a:r>
            <a:endParaRPr lang="en-US" sz="1100"/>
          </a:p>
        </p:txBody>
      </p:sp>
      <p:sp>
        <p:nvSpPr>
          <p:cNvPr id="12" name="Freeform 12"/>
          <p:cNvSpPr/>
          <p:nvPr/>
        </p:nvSpPr>
        <p:spPr>
          <a:xfrm>
            <a:off x="3889049" y="3073844"/>
            <a:ext cx="2205363" cy="2203315"/>
          </a:xfrm>
          <a:custGeom>
            <a:rect l="l" t="t" r="r" b="b"/>
            <a:pathLst>
              <a:path w="819" h="819">
                <a:moveTo>
                  <a:pt x="399" y="216"/>
                </a:moveTo>
                <a:cubicBezTo>
                  <a:pt x="465" y="216"/>
                  <a:pt x="480" y="200"/>
                  <a:pt x="472" y="181"/>
                </a:cubicBezTo>
                <a:cubicBezTo>
                  <a:pt x="455" y="144"/>
                  <a:pt x="425" y="139"/>
                  <a:pt x="433" y="88"/>
                </a:cubicBezTo>
                <a:cubicBezTo>
                  <a:pt x="447" y="0"/>
                  <a:pt x="588" y="0"/>
                  <a:pt x="601" y="88"/>
                </a:cubicBezTo>
                <a:cubicBezTo>
                  <a:pt x="609" y="139"/>
                  <a:pt x="580" y="144"/>
                  <a:pt x="563" y="181"/>
                </a:cubicBezTo>
                <a:cubicBezTo>
                  <a:pt x="554" y="200"/>
                  <a:pt x="570" y="216"/>
                  <a:pt x="636" y="216"/>
                </a:cubicBezTo>
                <a:cubicBezTo>
                  <a:pt x="819" y="216"/>
                  <a:pt x="819" y="216"/>
                  <a:pt x="819" y="216"/>
                </a:cubicBezTo>
                <a:cubicBezTo>
                  <a:pt x="819" y="399"/>
                  <a:pt x="819" y="399"/>
                  <a:pt x="819" y="399"/>
                </a:cubicBezTo>
                <a:cubicBezTo>
                  <a:pt x="819" y="465"/>
                  <a:pt x="803" y="481"/>
                  <a:pt x="784" y="472"/>
                </a:cubicBezTo>
                <a:cubicBezTo>
                  <a:pt x="747" y="455"/>
                  <a:pt x="742" y="426"/>
                  <a:pt x="691" y="434"/>
                </a:cubicBezTo>
                <a:cubicBezTo>
                  <a:pt x="603" y="447"/>
                  <a:pt x="603" y="588"/>
                  <a:pt x="691" y="602"/>
                </a:cubicBezTo>
                <a:cubicBezTo>
                  <a:pt x="742" y="610"/>
                  <a:pt x="747" y="580"/>
                  <a:pt x="784" y="563"/>
                </a:cubicBezTo>
                <a:cubicBezTo>
                  <a:pt x="803" y="555"/>
                  <a:pt x="819" y="570"/>
                  <a:pt x="819" y="636"/>
                </a:cubicBezTo>
                <a:cubicBezTo>
                  <a:pt x="819" y="819"/>
                  <a:pt x="819" y="819"/>
                  <a:pt x="819" y="819"/>
                </a:cubicBezTo>
                <a:cubicBezTo>
                  <a:pt x="636" y="819"/>
                  <a:pt x="636" y="819"/>
                  <a:pt x="636" y="819"/>
                </a:cubicBezTo>
                <a:cubicBezTo>
                  <a:pt x="570" y="819"/>
                  <a:pt x="554" y="803"/>
                  <a:pt x="563" y="784"/>
                </a:cubicBezTo>
                <a:cubicBezTo>
                  <a:pt x="580" y="747"/>
                  <a:pt x="609" y="743"/>
                  <a:pt x="601" y="691"/>
                </a:cubicBezTo>
                <a:cubicBezTo>
                  <a:pt x="588" y="603"/>
                  <a:pt x="447" y="603"/>
                  <a:pt x="433" y="691"/>
                </a:cubicBezTo>
                <a:cubicBezTo>
                  <a:pt x="425" y="743"/>
                  <a:pt x="455" y="747"/>
                  <a:pt x="472" y="784"/>
                </a:cubicBezTo>
                <a:cubicBezTo>
                  <a:pt x="480" y="803"/>
                  <a:pt x="465" y="819"/>
                  <a:pt x="399" y="819"/>
                </a:cubicBezTo>
                <a:cubicBezTo>
                  <a:pt x="216" y="819"/>
                  <a:pt x="216" y="819"/>
                  <a:pt x="216" y="819"/>
                </a:cubicBezTo>
                <a:cubicBezTo>
                  <a:pt x="216" y="636"/>
                  <a:pt x="216" y="636"/>
                  <a:pt x="216" y="636"/>
                </a:cubicBezTo>
                <a:cubicBezTo>
                  <a:pt x="216" y="570"/>
                  <a:pt x="200" y="555"/>
                  <a:pt x="180" y="563"/>
                </a:cubicBezTo>
                <a:cubicBezTo>
                  <a:pt x="144" y="580"/>
                  <a:pt x="139" y="610"/>
                  <a:pt x="88" y="602"/>
                </a:cubicBezTo>
                <a:cubicBezTo>
                  <a:pt x="0" y="588"/>
                  <a:pt x="0" y="447"/>
                  <a:pt x="88" y="434"/>
                </a:cubicBezTo>
                <a:cubicBezTo>
                  <a:pt x="139" y="426"/>
                  <a:pt x="144" y="455"/>
                  <a:pt x="180" y="472"/>
                </a:cubicBezTo>
                <a:cubicBezTo>
                  <a:pt x="200" y="481"/>
                  <a:pt x="216" y="465"/>
                  <a:pt x="216" y="399"/>
                </a:cubicBezTo>
                <a:cubicBezTo>
                  <a:pt x="216" y="216"/>
                  <a:pt x="216" y="216"/>
                  <a:pt x="216" y="216"/>
                </a:cubicBezTo>
                <a:lnTo>
                  <a:pt x="399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5512328" y="3653879"/>
            <a:ext cx="2205363" cy="2205364"/>
          </a:xfrm>
          <a:custGeom>
            <a:rect l="l" t="t" r="r" b="b"/>
            <a:pathLst>
              <a:path w="819" h="819">
                <a:moveTo>
                  <a:pt x="216" y="420"/>
                </a:moveTo>
                <a:cubicBezTo>
                  <a:pt x="216" y="354"/>
                  <a:pt x="200" y="339"/>
                  <a:pt x="181" y="347"/>
                </a:cubicBezTo>
                <a:cubicBezTo>
                  <a:pt x="144" y="364"/>
                  <a:pt x="139" y="394"/>
                  <a:pt x="88" y="386"/>
                </a:cubicBezTo>
                <a:cubicBezTo>
                  <a:pt x="0" y="372"/>
                  <a:pt x="0" y="231"/>
                  <a:pt x="88" y="218"/>
                </a:cubicBezTo>
                <a:cubicBezTo>
                  <a:pt x="139" y="210"/>
                  <a:pt x="144" y="239"/>
                  <a:pt x="181" y="256"/>
                </a:cubicBezTo>
                <a:cubicBezTo>
                  <a:pt x="200" y="265"/>
                  <a:pt x="216" y="249"/>
                  <a:pt x="216" y="183"/>
                </a:cubicBezTo>
                <a:cubicBezTo>
                  <a:pt x="216" y="0"/>
                  <a:pt x="216" y="0"/>
                  <a:pt x="216" y="0"/>
                </a:cubicBezTo>
                <a:cubicBezTo>
                  <a:pt x="399" y="0"/>
                  <a:pt x="399" y="0"/>
                  <a:pt x="399" y="0"/>
                </a:cubicBezTo>
                <a:cubicBezTo>
                  <a:pt x="465" y="0"/>
                  <a:pt x="481" y="16"/>
                  <a:pt x="472" y="35"/>
                </a:cubicBezTo>
                <a:cubicBezTo>
                  <a:pt x="455" y="72"/>
                  <a:pt x="426" y="77"/>
                  <a:pt x="434" y="128"/>
                </a:cubicBezTo>
                <a:cubicBezTo>
                  <a:pt x="447" y="216"/>
                  <a:pt x="588" y="216"/>
                  <a:pt x="602" y="128"/>
                </a:cubicBezTo>
                <a:cubicBezTo>
                  <a:pt x="610" y="77"/>
                  <a:pt x="580" y="72"/>
                  <a:pt x="563" y="35"/>
                </a:cubicBezTo>
                <a:cubicBezTo>
                  <a:pt x="555" y="16"/>
                  <a:pt x="570" y="0"/>
                  <a:pt x="636" y="0"/>
                </a:cubicBezTo>
                <a:cubicBezTo>
                  <a:pt x="819" y="0"/>
                  <a:pt x="819" y="0"/>
                  <a:pt x="819" y="0"/>
                </a:cubicBezTo>
                <a:cubicBezTo>
                  <a:pt x="819" y="183"/>
                  <a:pt x="819" y="183"/>
                  <a:pt x="819" y="183"/>
                </a:cubicBezTo>
                <a:cubicBezTo>
                  <a:pt x="819" y="249"/>
                  <a:pt x="803" y="265"/>
                  <a:pt x="784" y="256"/>
                </a:cubicBezTo>
                <a:cubicBezTo>
                  <a:pt x="747" y="239"/>
                  <a:pt x="743" y="210"/>
                  <a:pt x="691" y="218"/>
                </a:cubicBezTo>
                <a:cubicBezTo>
                  <a:pt x="603" y="231"/>
                  <a:pt x="603" y="372"/>
                  <a:pt x="691" y="386"/>
                </a:cubicBezTo>
                <a:cubicBezTo>
                  <a:pt x="743" y="394"/>
                  <a:pt x="747" y="364"/>
                  <a:pt x="784" y="347"/>
                </a:cubicBezTo>
                <a:cubicBezTo>
                  <a:pt x="803" y="339"/>
                  <a:pt x="819" y="354"/>
                  <a:pt x="819" y="420"/>
                </a:cubicBezTo>
                <a:cubicBezTo>
                  <a:pt x="819" y="603"/>
                  <a:pt x="819" y="603"/>
                  <a:pt x="819" y="603"/>
                </a:cubicBezTo>
                <a:cubicBezTo>
                  <a:pt x="636" y="603"/>
                  <a:pt x="636" y="603"/>
                  <a:pt x="636" y="603"/>
                </a:cubicBezTo>
                <a:cubicBezTo>
                  <a:pt x="570" y="603"/>
                  <a:pt x="555" y="619"/>
                  <a:pt x="563" y="639"/>
                </a:cubicBezTo>
                <a:cubicBezTo>
                  <a:pt x="580" y="675"/>
                  <a:pt x="610" y="680"/>
                  <a:pt x="602" y="731"/>
                </a:cubicBezTo>
                <a:cubicBezTo>
                  <a:pt x="588" y="819"/>
                  <a:pt x="447" y="819"/>
                  <a:pt x="434" y="731"/>
                </a:cubicBezTo>
                <a:cubicBezTo>
                  <a:pt x="426" y="680"/>
                  <a:pt x="455" y="675"/>
                  <a:pt x="472" y="639"/>
                </a:cubicBezTo>
                <a:cubicBezTo>
                  <a:pt x="481" y="619"/>
                  <a:pt x="465" y="603"/>
                  <a:pt x="399" y="603"/>
                </a:cubicBezTo>
                <a:cubicBezTo>
                  <a:pt x="216" y="603"/>
                  <a:pt x="216" y="603"/>
                  <a:pt x="216" y="603"/>
                </a:cubicBezTo>
                <a:lnTo>
                  <a:pt x="216" y="42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对婴儿的影响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婴儿肠胀气的护理方法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563014" y="1906186"/>
            <a:ext cx="5065972" cy="823690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4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66968" y="1809010"/>
            <a:ext cx="2240823" cy="2240824"/>
          </a:xfrm>
          <a:prstGeom prst="ellipse">
            <a:avLst/>
          </a:prstGeom>
          <a:solidFill>
            <a:schemeClr val="accent2">
              <a:alpha val="100000"/>
            </a:schemeClr>
          </a:solidFill>
          <a:ln w="3143">
            <a:solidFill>
              <a:srgbClr val="53BAE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21935" y="2454645"/>
            <a:ext cx="1930890" cy="6463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4975588" y="1809010"/>
            <a:ext cx="2240823" cy="2240824"/>
          </a:xfrm>
          <a:prstGeom prst="ellipse">
            <a:avLst/>
          </a:prstGeom>
          <a:solidFill>
            <a:schemeClr val="accent2">
              <a:alpha val="100000"/>
            </a:schemeClr>
          </a:solidFill>
          <a:ln w="3143">
            <a:solidFill>
              <a:srgbClr val="53BAE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8984208" y="1809010"/>
            <a:ext cx="2240823" cy="2240824"/>
          </a:xfrm>
          <a:prstGeom prst="ellipse">
            <a:avLst/>
          </a:prstGeom>
          <a:solidFill>
            <a:schemeClr val="accent2">
              <a:alpha val="100000"/>
            </a:schemeClr>
          </a:solidFill>
          <a:ln w="3143">
            <a:solidFill>
              <a:srgbClr val="53BAE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986561" y="3181627"/>
            <a:ext cx="2221230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母乳喂养</a:t>
            </a:r>
          </a:p>
        </p:txBody>
      </p:sp>
      <p:sp>
        <p:nvSpPr>
          <p:cNvPr id="7" name="AutoShape 7"/>
          <p:cNvSpPr/>
          <p:nvPr/>
        </p:nvSpPr>
        <p:spPr>
          <a:xfrm>
            <a:off x="830323" y="4523956"/>
            <a:ext cx="2514113" cy="132846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母乳喂养的妈妈应避免摄入容易引起胀气的食物，如豆类、十字花科蔬菜等。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5130555" y="2454645"/>
            <a:ext cx="1930890" cy="6463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9" name="TextBox 9"/>
          <p:cNvSpPr txBox="1"/>
          <p:nvPr/>
        </p:nvSpPr>
        <p:spPr>
          <a:xfrm>
            <a:off x="4995181" y="3181627"/>
            <a:ext cx="2221230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配方奶喂养</a:t>
            </a:r>
          </a:p>
        </p:txBody>
      </p:sp>
      <p:sp>
        <p:nvSpPr>
          <p:cNvPr id="10" name="AutoShape 10"/>
          <p:cNvSpPr/>
          <p:nvPr/>
        </p:nvSpPr>
        <p:spPr>
          <a:xfrm>
            <a:off x="4838943" y="4523956"/>
            <a:ext cx="2514113" cy="132846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选择适合宝宝的配方奶，避免过浓或过稀，同时注意奶瓶和奶嘴的消毒。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9139175" y="2454645"/>
            <a:ext cx="1930890" cy="6463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12" name="TextBox 12"/>
          <p:cNvSpPr txBox="1"/>
          <p:nvPr/>
        </p:nvSpPr>
        <p:spPr>
          <a:xfrm>
            <a:off x="9003801" y="3181627"/>
            <a:ext cx="2221230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辅食添加</a:t>
            </a:r>
          </a:p>
        </p:txBody>
      </p:sp>
      <p:sp>
        <p:nvSpPr>
          <p:cNvPr id="13" name="AutoShape 13"/>
          <p:cNvSpPr/>
          <p:nvPr/>
        </p:nvSpPr>
        <p:spPr>
          <a:xfrm>
            <a:off x="8847563" y="4523956"/>
            <a:ext cx="2514113" cy="132846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在宝宝开始添加辅食时，应逐渐引入各种食物，避免单一食物摄入过多。</a:t>
            </a:r>
            <a:endParaRPr lang="en-US" sz="1100"/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饮食调整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https://d.book118.com/317200123012006055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1C7EBD"/>
      </a:dk1>
      <a:lt1>
        <a:srgbClr val="F4FBFF"/>
      </a:lt1>
      <a:dk2>
        <a:srgbClr val="5CACDF"/>
      </a:dk2>
      <a:lt2>
        <a:srgbClr val="E0F4FF"/>
      </a:lt2>
      <a:accent1>
        <a:srgbClr val="43AEF2"/>
      </a:accent1>
      <a:accent2>
        <a:srgbClr val="64BDF5"/>
      </a:accent2>
      <a:accent3>
        <a:srgbClr val="84CDFA"/>
      </a:accent3>
      <a:accent4>
        <a:srgbClr val="87DDF1"/>
      </a:accent4>
      <a:accent5>
        <a:srgbClr val="7AAED5"/>
      </a:accent5>
      <a:accent6>
        <a:srgbClr val="C7E1F0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56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5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2024-09-29T15:45:23.070</cp:lastPrinted>
  <dcterms:created xsi:type="dcterms:W3CDTF">2024-09-29T07:45:23Z</dcterms:created>
  <dcterms:modified xsi:type="dcterms:W3CDTF">2024-09-29T07:45:24Z</dcterms:modified>
</cp:coreProperties>
</file>