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ED4FD-696A-4BCE-B3DF-68DFFF507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87F325-4E61-4DC8-B1C7-83913A709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C4DC9-4C66-42A2-9377-5CCCE5A60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BAAE54-03B2-4B96-BA73-67D2A18BD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3F5436-115F-4743-BEAB-DF8D878D6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6FD8CA-623A-4BE7-A7AC-DECFE3EB1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7A671C-9D8C-4250-A084-4CD6C4C49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1FEAAF-D32F-45E7-BE64-70883AF9B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CA017E-6115-41F7-9D7D-9E6FDE014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4DC97-0C46-4A5E-8C8D-B766DF930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2B59B-B2DF-41EC-A808-E5BC10BB1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9.jpeg" /><Relationship Id="rId7" Type="http://schemas.openxmlformats.org/officeDocument/2006/relationships/image" Target="../media/image10.jpeg" /><Relationship Id="rId8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04071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股骨粗隆间骨折护理查房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术前护理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出院指导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8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27963" y="1186098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8937" y="3649495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29015" y="3637737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09643" y="2018637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09643" y="3649495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628937" y="2018637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1994082" y="3799593"/>
            <a:ext cx="1133881" cy="1197322"/>
            <a:chOff x="1994082" y="3799593"/>
            <a:chExt cx="1133881" cy="1197322"/>
          </a:xfrm>
        </p:grpSpPr>
        <p:sp>
          <p:nvSpPr>
            <p:cNvPr id="31" name="TextBox 31"/>
            <p:cNvSpPr txBox="1"/>
            <p:nvPr/>
          </p:nvSpPr>
          <p:spPr>
            <a:xfrm>
              <a:off x="1994082" y="3799593"/>
              <a:ext cx="1133881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身高：170cm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3473025" y="1373644"/>
            <a:ext cx="1133881" cy="1197322"/>
            <a:chOff x="3473025" y="1373644"/>
            <a:chExt cx="1133881" cy="1197322"/>
          </a:xfrm>
        </p:grpSpPr>
        <p:sp>
          <p:nvSpPr>
            <p:cNvPr id="33" name="TextBox 33"/>
            <p:cNvSpPr txBox="1"/>
            <p:nvPr/>
          </p:nvSpPr>
          <p:spPr>
            <a:xfrm>
              <a:off x="3473025" y="1373644"/>
              <a:ext cx="1133881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患者姓名：张三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4962123" y="2185765"/>
            <a:ext cx="1133881" cy="1197322"/>
            <a:chOff x="4962123" y="2185765"/>
            <a:chExt cx="1133881" cy="1197322"/>
          </a:xfrm>
        </p:grpSpPr>
        <p:sp>
          <p:nvSpPr>
            <p:cNvPr id="35" name="TextBox 35"/>
            <p:cNvSpPr txBox="1"/>
            <p:nvPr/>
          </p:nvSpPr>
          <p:spPr>
            <a:xfrm>
              <a:off x="4962123" y="2185765"/>
              <a:ext cx="1133881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年龄：78岁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4962123" y="3799593"/>
            <a:ext cx="1133881" cy="1197322"/>
            <a:chOff x="4962123" y="3799593"/>
            <a:chExt cx="1133881" cy="1197322"/>
          </a:xfrm>
        </p:grpSpPr>
        <p:sp>
          <p:nvSpPr>
            <p:cNvPr id="37" name="TextBox 37"/>
            <p:cNvSpPr txBox="1"/>
            <p:nvPr/>
          </p:nvSpPr>
          <p:spPr>
            <a:xfrm>
              <a:off x="4962123" y="3799593"/>
              <a:ext cx="1133881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体重：65kg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7948979" y="2204631"/>
            <a:ext cx="1133881" cy="1197322"/>
            <a:chOff x="7948979" y="2204631"/>
            <a:chExt cx="1133881" cy="1197322"/>
          </a:xfrm>
        </p:grpSpPr>
        <p:sp>
          <p:nvSpPr>
            <p:cNvPr id="39" name="TextBox 39"/>
            <p:cNvSpPr txBox="1"/>
            <p:nvPr/>
          </p:nvSpPr>
          <p:spPr>
            <a:xfrm>
              <a:off x="7948979" y="2204631"/>
              <a:ext cx="1133881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性别：男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7948979" y="3799593"/>
            <a:ext cx="1133881" cy="1197322"/>
            <a:chOff x="7948979" y="3799593"/>
            <a:chExt cx="1133881" cy="1197322"/>
          </a:xfrm>
        </p:grpSpPr>
        <p:sp>
          <p:nvSpPr>
            <p:cNvPr id="41" name="TextBox 41"/>
            <p:cNvSpPr txBox="1"/>
            <p:nvPr/>
          </p:nvSpPr>
          <p:spPr>
            <a:xfrm>
              <a:off x="7948979" y="3799593"/>
              <a:ext cx="1133881" cy="119732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职业：退休教师</a:t>
              </a:r>
            </a:p>
          </p:txBody>
        </p:sp>
      </p:grp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t="6897" b="6897"/>
          <a:stretch>
            <a:fillRect/>
          </a:stretch>
        </p:blipFill>
        <p:spPr>
          <a:xfrm>
            <a:off x="1575775" y="2039633"/>
            <a:ext cx="1824006" cy="1572414"/>
          </a:xfrm>
          <a:prstGeom prst="hexagon">
            <a:avLst/>
          </a:prstGeom>
        </p:spPr>
      </p:pic>
      <p:pic>
        <p:nvPicPr>
          <p:cNvPr id="43" name="Picture 43"/>
          <p:cNvPicPr>
            <a:picLocks noChangeAspect="1"/>
          </p:cNvPicPr>
          <p:nvPr/>
        </p:nvPicPr>
        <p:blipFill>
          <a:blip r:embed="rId3"/>
          <a:srcRect t="2196" b="2196"/>
          <a:stretch>
            <a:fillRect/>
          </a:stretch>
        </p:blipFill>
        <p:spPr>
          <a:xfrm>
            <a:off x="3127963" y="2851530"/>
            <a:ext cx="1824006" cy="1572414"/>
          </a:xfrm>
          <a:prstGeom prst="hexagon">
            <a:avLst/>
          </a:prstGeom>
        </p:spPr>
      </p:pic>
      <p:pic>
        <p:nvPicPr>
          <p:cNvPr id="44" name="Picture 44"/>
          <p:cNvPicPr>
            <a:picLocks noChangeAspect="1"/>
          </p:cNvPicPr>
          <p:nvPr/>
        </p:nvPicPr>
        <p:blipFill>
          <a:blip r:embed="rId4"/>
          <a:srcRect t="6897" b="6897"/>
          <a:stretch>
            <a:fillRect/>
          </a:stretch>
        </p:blipFill>
        <p:spPr>
          <a:xfrm>
            <a:off x="3127963" y="4495197"/>
            <a:ext cx="1824006" cy="1572414"/>
          </a:xfrm>
          <a:prstGeom prst="hexagon">
            <a:avLst/>
          </a:prstGeom>
        </p:spPr>
      </p:pic>
      <p:pic>
        <p:nvPicPr>
          <p:cNvPr id="45" name="Picture 45"/>
          <p:cNvPicPr>
            <a:picLocks noChangeAspect="1"/>
          </p:cNvPicPr>
          <p:nvPr/>
        </p:nvPicPr>
        <p:blipFill>
          <a:blip r:embed="rId5"/>
          <a:srcRect t="6897" b="6897"/>
          <a:stretch>
            <a:fillRect/>
          </a:stretch>
        </p:blipFill>
        <p:spPr>
          <a:xfrm>
            <a:off x="6124973" y="2863288"/>
            <a:ext cx="1824006" cy="1572414"/>
          </a:xfrm>
          <a:prstGeom prst="hexagon">
            <a:avLst/>
          </a:prstGeom>
        </p:spPr>
      </p:pic>
      <p:pic>
        <p:nvPicPr>
          <p:cNvPr id="46" name="Picture 46"/>
          <p:cNvPicPr>
            <a:picLocks noChangeAspect="1"/>
          </p:cNvPicPr>
          <p:nvPr/>
        </p:nvPicPr>
        <p:blipFill>
          <a:blip r:embed="rId6"/>
          <a:srcRect t="6897" b="6897"/>
          <a:stretch>
            <a:fillRect/>
          </a:stretch>
        </p:blipFill>
        <p:spPr>
          <a:xfrm>
            <a:off x="6096005" y="1186098"/>
            <a:ext cx="1824006" cy="1572414"/>
          </a:xfrm>
          <a:prstGeom prst="hexagon">
            <a:avLst/>
          </a:prstGeom>
        </p:spPr>
      </p:pic>
      <p:pic>
        <p:nvPicPr>
          <p:cNvPr id="47" name="Picture 47"/>
          <p:cNvPicPr>
            <a:picLocks noChangeAspect="1"/>
          </p:cNvPicPr>
          <p:nvPr/>
        </p:nvPicPr>
        <p:blipFill>
          <a:blip r:embed="rId7"/>
          <a:srcRect l="6500" r="6500"/>
          <a:stretch>
            <a:fillRect/>
          </a:stretch>
        </p:blipFill>
        <p:spPr>
          <a:xfrm>
            <a:off x="9142396" y="2863288"/>
            <a:ext cx="1824006" cy="1572414"/>
          </a:xfrm>
          <a:prstGeom prst="hexagon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主诉：跌倒后左髋部疼痛、肿胀、活动受限2小时。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现病史：患者于2小时前不慎跌倒，左侧髋部着地，即感左髋部疼痛、肿胀，活动受限，无昏迷、呕吐等不适，由家人送至我院急诊就诊，行X线检查示“左股骨粗隆间骨折”。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既往史：患者有高血压病史10余年，平时服用降压药，血压控制良好；否认糖尿病、心脏病等慢性病史。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个人史：无特殊。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家族史：无特殊。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49" r="2184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532" r="1053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患者年龄较大，骨折类型为稳定性骨折，可采用保守治疗，予患肢牵引制动，预防卧床并发症等处理。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保守治疗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对于不稳定性骨折或有明显移位的患者，可考虑手术治疗，如闭合复位髓内钉内固定术等。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手术治疗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治疗方案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术前护理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了解患者对手术的恐惧、焦虑等情绪，评估其心理状况。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评估患者心理状态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向患者及家属解释手术的必要性、手术过程及注意事项，鼓励患者表达自己的感受，给予安慰和支持。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给予心理支持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通过放松训练、音乐疗法等手段，帮助患者缓解紧张情绪，减轻焦虑和恐惧。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减轻焦虑和恐惧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了解患者的年龄、性别、体重、生命体征等基本信息，评估其身体状况。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评估患者身体状况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术前评估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评估患者的营养状况、皮肤状况、有无感染等情况，以便更好地为患者制定护理计划。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协助医生完成各项术前检查，如心电图、血常规、尿常规等，确保患者身体状况适合手术。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向患者及家属介绍手术前的注意事项，如禁食、禁水时间、手术当天穿着要求等。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042" r="170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术前宣教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清洁患者的手术部位，清除毛发和污垢，预防术后感染。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术前备皮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根据医嘱为患者提供术前用药，确保手术顺利进行。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术前用药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https://d.book118.com/318004071106006024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2024-08-31T22:11:09.977</cp:lastPrinted>
  <dcterms:created xsi:type="dcterms:W3CDTF">2024-08-31T14:11:09Z</dcterms:created>
  <dcterms:modified xsi:type="dcterms:W3CDTF">2024-08-31T14:11:12Z</dcterms:modified>
</cp:coreProperties>
</file>