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2019/6/3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1584" y="1279287"/>
            <a:ext cx="6140577" cy="345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0375" y="4925254"/>
            <a:ext cx="5682996" cy="40297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altLang="zh-CN" smtClean="0"/>
              <a:t>.</a:t>
            </a: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B6590-0EDA-4563-9BEA-88C73CD76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A1B24-1197-4615-8992-D2684623F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CB41E-0C10-4A15-9CFE-F39DA971A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339D2-F0C0-4B8F-A496-9F009C535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5A50E6-9D28-42A4-8023-B829B0DC7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13F3D7-7FB6-4950-BC04-7858F5AB4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4D9DBF-AE2A-4D85-B7BA-55D46D20A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81C54-FA4C-4E2D-926E-661429D26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43C13-F72D-4F79-8357-4E9130EBA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EE8A5-4FA2-4EFA-9D63-80A57F14D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20046-E91C-4607-BD07-F21B59B12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1173158"/>
            <a:ext cx="10363200" cy="1470025"/>
          </a:xfrm>
        </p:spPr>
        <p:txBody>
          <a:bodyPr anchor="b"/>
          <a:lstStyle>
            <a:lvl1pPr algn="l">
              <a:defRPr sz="480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916955" y="2643182"/>
            <a:ext cx="8893821" cy="1752600"/>
          </a:xfrm>
        </p:spPr>
        <p:txBody>
          <a:bodyPr/>
          <a:lstStyle>
            <a:lvl1pPr marL="0" indent="0" algn="l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2019/6/3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2019/6/3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924181"/>
            <a:ext cx="10363200" cy="1362075"/>
          </a:xfrm>
        </p:spPr>
        <p:txBody>
          <a:bodyPr anchor="t"/>
          <a:lstStyle>
            <a:lvl1pPr algn="l">
              <a:defRPr sz="4400" b="0" cap="all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14400" y="1428748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2019/6/3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2019/6/3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2019/6/3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2019/6/3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2019/6/3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13842" y="1071546"/>
            <a:ext cx="6815667" cy="50497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7572111" y="1071547"/>
            <a:ext cx="4011084" cy="342902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2019/6/3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8" y="285728"/>
            <a:ext cx="10974657" cy="696626"/>
          </a:xfrm>
        </p:spPr>
        <p:txBody>
          <a:bodyPr anchor="ctr"/>
          <a:lstStyle>
            <a:lvl1pPr algn="ctr">
              <a:defRPr sz="36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668032" y="642918"/>
            <a:ext cx="1047757" cy="4572032"/>
          </a:xfrm>
        </p:spPr>
        <p:txBody>
          <a:bodyPr vert="eaVert" anchor="ctr"/>
          <a:lstStyle>
            <a:lvl1pPr algn="l">
              <a:defRPr sz="24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90562" y="541340"/>
            <a:ext cx="8553459" cy="5459428"/>
          </a:xfrm>
          <a:prstGeom prst="roundRect">
            <a:avLst>
              <a:gd name="adj" fmla="val 4800"/>
            </a:avLst>
          </a:prstGeom>
          <a:solidFill>
            <a:schemeClr val="accent1">
              <a:tint val="20000"/>
            </a:schemeClr>
          </a:solidFill>
          <a:ln w="38100"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tint val="20000"/>
                  </a:schemeClr>
                </a:gs>
              </a:gsLst>
              <a:lin ang="16200000" scaled="1"/>
            </a:gradFill>
          </a:ln>
          <a:effectLst>
            <a:outerShdw blurRad="76200" dist="38100" dir="5400000" sx="100500" sy="100500" algn="tl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zh-CN" altLang="en-US" smtClean="0"/>
              <a:t>单击图标添加图片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9429774" y="1000108"/>
            <a:ext cx="1219157" cy="4214842"/>
          </a:xfrm>
        </p:spPr>
        <p:txBody>
          <a:bodyPr vert="eaVert"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2019/6/3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2019/6/3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525024" y="274639"/>
            <a:ext cx="2057376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820173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2019/6/3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12">
            <a:duotone>
              <a:schemeClr val="accent1"/>
              <a:srgbClr val="FFFFFF"/>
            </a:duotone>
            <a:lum bright="12000" contrast="40000"/>
          </a:blip>
          <a:stretch>
            <a:fillRect/>
          </a:stretch>
        </p:blipFill>
        <p:spPr>
          <a:xfrm>
            <a:off x="8890413" y="4915144"/>
            <a:ext cx="3301588" cy="1942857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矩形 9"/>
          <p:cNvSpPr/>
          <p:nvPr/>
        </p:nvSpPr>
        <p:spPr>
          <a:xfrm>
            <a:off x="0" y="0"/>
            <a:ext cx="12192000" cy="7143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50000"/>
                  <a:hueMod val="100000"/>
                  <a:satMod val="250000"/>
                  <a:alpha val="0"/>
                </a:schemeClr>
              </a:gs>
              <a:gs pos="75000">
                <a:schemeClr val="accent1">
                  <a:tint val="80000"/>
                  <a:shade val="100000"/>
                  <a:hueMod val="100000"/>
                  <a:satMod val="375000"/>
                  <a:alpha val="20000"/>
                </a:schemeClr>
              </a:gs>
              <a:gs pos="100000">
                <a:schemeClr val="accent1">
                  <a:tint val="50000"/>
                  <a:shade val="100000"/>
                  <a:hueMod val="100000"/>
                  <a:satMod val="500000"/>
                </a:schemeClr>
              </a:gs>
            </a:gsLst>
            <a:lin ang="18900000" scaled="1"/>
          </a:gradFill>
          <a:ln w="12700" cap="rnd" cmpd="sng" algn="ctr">
            <a:noFill/>
            <a:prstDash val="solid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0" y="40951"/>
            <a:ext cx="6096000" cy="7143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100000"/>
                  <a:shade val="50000"/>
                  <a:hueMod val="100000"/>
                  <a:satMod val="250000"/>
                  <a:alpha val="0"/>
                </a:schemeClr>
              </a:gs>
              <a:gs pos="75000">
                <a:schemeClr val="accent1">
                  <a:tint val="80000"/>
                  <a:shade val="100000"/>
                  <a:hueMod val="100000"/>
                  <a:satMod val="375000"/>
                  <a:alpha val="5000"/>
                </a:schemeClr>
              </a:gs>
              <a:gs pos="100000">
                <a:schemeClr val="accent1">
                  <a:tint val="50000"/>
                  <a:shade val="100000"/>
                  <a:hueMod val="100000"/>
                  <a:satMod val="500000"/>
                  <a:alpha val="60000"/>
                </a:schemeClr>
              </a:gs>
            </a:gsLst>
            <a:lin ang="8100000" scaled="1"/>
          </a:gradFill>
          <a:ln w="12700" cap="rnd" cmpd="sng" algn="ctr">
            <a:noFill/>
            <a:prstDash val="solid"/>
          </a:ln>
          <a:effectLst>
            <a:glow>
              <a:schemeClr val="accent1">
                <a:tint val="100000"/>
                <a:shade val="100000"/>
                <a:hueMod val="100000"/>
                <a:satMod val="100000"/>
              </a:schemeClr>
            </a:glow>
            <a:softEdge rad="1270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zh-CN" altLang="en-US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13">
            <a:duotone>
              <a:schemeClr val="accent1"/>
              <a:srgbClr val="FFFFFF"/>
            </a:duotone>
            <a:lum bright="35000" contrast="40000"/>
          </a:blip>
          <a:stretch>
            <a:fillRect/>
          </a:stretch>
        </p:blipFill>
        <p:spPr>
          <a:xfrm>
            <a:off x="0" y="6420446"/>
            <a:ext cx="12192000" cy="437555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rtlCol="0" anchor="ctr"/>
          <a:lstStyle>
            <a:defPPr>
              <a:defRPr lang="zh-CN"/>
            </a:defPPr>
            <a:lvl1pPr marL="0" algn="l" defTabSz="914400" rtl="0" eaLnBrk="1" latinLnBrk="0" hangingPunct="1">
              <a:defRPr kumimoji="0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>2019/6/3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rtlCol="0" anchor="ctr"/>
          <a:lstStyle>
            <a:defPPr>
              <a:defRPr lang="zh-CN"/>
            </a:defPPr>
            <a:lvl1pPr marL="0" algn="ctr" defTabSz="914400" rtl="0" eaLnBrk="1" latinLnBrk="0" hangingPunct="1">
              <a:defRPr kumimoji="0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rtlCol="0" anchor="ctr"/>
          <a:lstStyle>
            <a:defPPr>
              <a:defRPr lang="zh-CN"/>
            </a:defPPr>
            <a:lvl1pPr marL="0" algn="r" defTabSz="914400" rtl="0" eaLnBrk="1" latinLnBrk="0" hangingPunct="1">
              <a:defRPr kumimoji="0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ctr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50000"/>
        <a:buFont typeface="Wingdings 2"/>
        <a:buChar char="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 2"/>
        <a:buChar char="³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60000"/>
        <a:buFont typeface="Wingdings 2"/>
        <a:buChar char="®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5"/>
        </a:buClr>
        <a:buSzPct val="45000"/>
        <a:buFont typeface="Wingdings 2"/>
        <a:buChar char="¯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413002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/>
              <a:t>19.</a:t>
            </a:r>
            <a:r>
              <a:rPr lang="zh-CN" altLang="en-US"/>
              <a:t>商业论证</a:t>
            </a: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概述</a:t>
            </a:r>
          </a:p>
          <a:p>
            <a:pPr lvl="1"/>
            <a:r>
              <a:rPr lang="zh-CN" altLang="en-US" sz="2400"/>
              <a:t>目的</a:t>
            </a:r>
          </a:p>
          <a:p>
            <a:pPr lvl="1"/>
            <a:r>
              <a:rPr lang="zh-CN" altLang="en-US" sz="2400"/>
              <a:t>时机</a:t>
            </a:r>
          </a:p>
          <a:p>
            <a:pPr lvl="1"/>
            <a:r>
              <a:rPr lang="zh-CN" altLang="en-US" sz="2400"/>
              <a:t>价值</a:t>
            </a:r>
          </a:p>
          <a:p>
            <a:r>
              <a:rPr lang="zh-CN" altLang="en-US"/>
              <a:t>商业论证构成</a:t>
            </a:r>
            <a:r>
              <a:rPr lang="en-US" altLang="zh-CN"/>
              <a:t>&amp;</a:t>
            </a:r>
            <a:r>
              <a:rPr lang="zh-CN" altLang="en-US"/>
              <a:t>制作步骤</a:t>
            </a:r>
          </a:p>
          <a:p>
            <a:pPr lvl="1"/>
            <a:r>
              <a:rPr lang="zh-CN" altLang="en-US" sz="2400"/>
              <a:t>问题</a:t>
            </a:r>
            <a:r>
              <a:rPr lang="en-US" altLang="zh-CN" sz="2400"/>
              <a:t>/</a:t>
            </a:r>
            <a:r>
              <a:rPr lang="zh-CN" altLang="en-US" sz="2400"/>
              <a:t>机会</a:t>
            </a:r>
          </a:p>
          <a:p>
            <a:pPr lvl="1"/>
            <a:r>
              <a:rPr lang="zh-CN" altLang="en-US" sz="2400"/>
              <a:t>情景分析</a:t>
            </a:r>
          </a:p>
          <a:p>
            <a:pPr lvl="1"/>
            <a:r>
              <a:rPr lang="zh-CN" altLang="en-US" sz="2400"/>
              <a:t>建议方案</a:t>
            </a:r>
          </a:p>
          <a:p>
            <a:pPr lvl="1"/>
            <a:r>
              <a:rPr lang="zh-CN" altLang="en-US" sz="2400"/>
              <a:t>成本效益估算</a:t>
            </a: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概述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2500" lnSpcReduction="10000"/>
          </a:bodyPr>
          <a:lstStyle/>
          <a:p>
            <a:r>
              <a:rPr lang="zh-CN" altLang="en-US"/>
              <a:t>目的：</a:t>
            </a:r>
          </a:p>
          <a:p>
            <a:pPr lvl="1"/>
            <a:r>
              <a:rPr lang="zh-CN" altLang="en-US"/>
              <a:t>输出可行性方案，确认是否立项</a:t>
            </a:r>
          </a:p>
          <a:p>
            <a:pPr lvl="0"/>
            <a:r>
              <a:rPr lang="zh-CN" altLang="en-US"/>
              <a:t>时机：</a:t>
            </a:r>
          </a:p>
          <a:p>
            <a:pPr lvl="1"/>
            <a:r>
              <a:rPr lang="zh-CN" altLang="en-US"/>
              <a:t>一般在项目群或项目开始之前开展；</a:t>
            </a:r>
          </a:p>
          <a:p>
            <a:pPr lvl="1"/>
            <a:r>
              <a:rPr lang="zh-CN" altLang="en-US"/>
              <a:t>也可以在外部环境变化后开展。</a:t>
            </a:r>
          </a:p>
          <a:p>
            <a:pPr lvl="1"/>
            <a:r>
              <a:rPr lang="zh-CN" altLang="en-US"/>
              <a:t>应保证商业论证在整个项目生命周期中都成立，否则应重新审核商业论证</a:t>
            </a:r>
          </a:p>
          <a:p>
            <a:pPr lvl="0"/>
            <a:r>
              <a:rPr lang="zh-CN" altLang="en-US"/>
              <a:t>价值：</a:t>
            </a:r>
          </a:p>
          <a:p>
            <a:pPr lvl="1"/>
            <a:r>
              <a:rPr lang="zh-CN" altLang="en-US"/>
              <a:t>启动项目的输入；</a:t>
            </a:r>
          </a:p>
          <a:p>
            <a:pPr lvl="1"/>
            <a:r>
              <a:rPr lang="zh-CN" altLang="en-US"/>
              <a:t>避免项目脱轨；</a:t>
            </a:r>
          </a:p>
          <a:p>
            <a:pPr lvl="1"/>
            <a:r>
              <a:rPr lang="zh-CN" altLang="en-US"/>
              <a:t>避免项目因缺少干系人支持而取消；</a:t>
            </a:r>
          </a:p>
          <a:p>
            <a:pPr lvl="1"/>
            <a:r>
              <a:rPr lang="zh-CN" altLang="en-US"/>
              <a:t>避免做无用的项目造成的浪费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37043"/>
            <a:ext cx="10515600" cy="2852737"/>
          </a:xfrm>
        </p:spPr>
        <p:txBody>
          <a:bodyPr/>
          <a:lstStyle/>
          <a:p>
            <a:r>
              <a:rPr lang="zh-CN" sz="4800"/>
              <a:t>确认情景（问题</a:t>
            </a:r>
            <a:r>
              <a:rPr lang="en-US" altLang="zh-CN" sz="4800"/>
              <a:t>/</a:t>
            </a:r>
            <a:r>
              <a:rPr lang="zh-CN" altLang="en-US" sz="4800"/>
              <a:t>机会</a:t>
            </a:r>
            <a:r>
              <a:rPr lang="zh-CN" sz="4800"/>
              <a:t>）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——</a:t>
            </a:r>
            <a:r>
              <a:rPr lang="zh-CN" altLang="en-US"/>
              <a:t>第一轮沟通</a:t>
            </a:r>
            <a:r>
              <a:rPr lang="en-US" altLang="zh-CN"/>
              <a:t>(</a:t>
            </a:r>
            <a:r>
              <a:rPr lang="zh-CN" altLang="en-US"/>
              <a:t>高级需求</a:t>
            </a:r>
            <a:r>
              <a:rPr lang="en-US" altLang="zh-CN"/>
              <a:t>)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步骤</a:t>
            </a:r>
          </a:p>
        </p:txBody>
      </p:sp>
      <p:sp>
        <p:nvSpPr>
          <p:cNvPr id="5" name="内容占位符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1.</a:t>
            </a:r>
            <a:r>
              <a:rPr lang="zh-CN" altLang="en-US">
                <a:solidFill>
                  <a:srgbClr val="FF0000"/>
                </a:solidFill>
              </a:rPr>
              <a:t>识别干系人（who）</a:t>
            </a:r>
          </a:p>
          <a:p>
            <a:pPr lvl="1"/>
            <a:r>
              <a:rPr lang="zh-CN" altLang="en-US" sz="2400"/>
              <a:t>定位组织</a:t>
            </a:r>
            <a:r>
              <a:rPr lang="en-US" altLang="zh-CN" sz="2400"/>
              <a:t>/</a:t>
            </a:r>
            <a:r>
              <a:rPr lang="zh-CN" altLang="en-US" sz="2400"/>
              <a:t>人群</a:t>
            </a:r>
          </a:p>
          <a:p>
            <a:pPr lvl="1"/>
            <a:r>
              <a:rPr lang="zh-CN" altLang="en-US" sz="2400"/>
              <a:t>定位老大</a:t>
            </a:r>
          </a:p>
          <a:p>
            <a:r>
              <a:rPr lang="zh-CN" altLang="en-US"/>
              <a:t>2.调查问题或机会(situation)</a:t>
            </a:r>
            <a:endParaRPr lang="zh-CN" altLang="en-US" sz="2400"/>
          </a:p>
          <a:p>
            <a:r>
              <a:rPr lang="zh-CN" altLang="en-US"/>
              <a:t>3.确认情景(situation statement)</a:t>
            </a:r>
            <a:endParaRPr lang="zh-CN" altLang="en-US" sz="2800"/>
          </a:p>
          <a:p>
            <a:pPr marL="0" indent="0">
              <a:buNone/>
            </a:pPr>
            <a:endParaRPr lang="zh-CN" altLang="en-US"/>
          </a:p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STEP 1.1.1</a:t>
            </a:r>
            <a:r>
              <a:rPr lang="zh-CN" altLang="en-US"/>
              <a:t>：定位人群</a:t>
            </a:r>
            <a:r>
              <a:rPr lang="en-US" altLang="zh-CN"/>
              <a:t>——</a:t>
            </a:r>
            <a:r>
              <a:rPr lang="zh-CN" altLang="en-US"/>
              <a:t>比较法定位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针对</a:t>
            </a:r>
            <a:r>
              <a:rPr lang="en-US" altLang="zh-CN"/>
              <a:t>2C</a:t>
            </a:r>
            <a:r>
              <a:rPr lang="zh-CN" altLang="en-US"/>
              <a:t>产品</a:t>
            </a:r>
            <a:r>
              <a:rPr lang="en-US" altLang="zh-CN"/>
              <a:t>/</a:t>
            </a:r>
            <a:r>
              <a:rPr lang="zh-CN" altLang="en-US"/>
              <a:t>项目</a:t>
            </a:r>
          </a:p>
          <a:p>
            <a:r>
              <a:rPr lang="zh-CN" altLang="en-US"/>
              <a:t>谁比谁更像？为什么像？逐步逼近</a:t>
            </a:r>
            <a:r>
              <a:rPr lang="en-US" altLang="zh-CN"/>
              <a:t>!</a:t>
            </a:r>
          </a:p>
          <a:p>
            <a:endParaRPr lang="zh-CN" altLang="en-US"/>
          </a:p>
        </p:txBody>
      </p:sp>
      <p:pic>
        <p:nvPicPr>
          <p:cNvPr id="6" name="内容占位符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0050" y="2858135"/>
            <a:ext cx="5844540" cy="2164080"/>
          </a:xfrm>
          <a:prstGeom prst="rect">
            <a:avLst/>
          </a:prstGeom>
        </p:spPr>
      </p:pic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STEP 1.1.1</a:t>
            </a:r>
            <a:r>
              <a:rPr lang="zh-CN" altLang="en-US">
                <a:sym typeface="+mn-ea"/>
              </a:rPr>
              <a:t>：定位人群</a:t>
            </a:r>
            <a:r>
              <a:rPr lang="en-US" altLang="zh-CN">
                <a:sym typeface="+mn-ea"/>
              </a:rPr>
              <a:t>——</a:t>
            </a:r>
            <a:r>
              <a:rPr lang="zh-CN" altLang="en-US">
                <a:sym typeface="+mn-ea"/>
              </a:rPr>
              <a:t>比较法定位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通过类图帮助比较</a:t>
            </a:r>
          </a:p>
          <a:p>
            <a:pPr marL="0" indent="0">
              <a:buNone/>
            </a:pPr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rcRect l="1307" t="1504"/>
          <a:stretch>
            <a:fillRect/>
          </a:stretch>
        </p:blipFill>
        <p:spPr>
          <a:xfrm>
            <a:off x="3947795" y="2666365"/>
            <a:ext cx="3547745" cy="3660775"/>
          </a:xfrm>
          <a:prstGeom prst="rect">
            <a:avLst/>
          </a:prstGeom>
        </p:spPr>
      </p:pic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STEP 1.1.1</a:t>
            </a:r>
            <a:r>
              <a:rPr lang="zh-CN" altLang="en-US">
                <a:sym typeface="+mn-ea"/>
              </a:rPr>
              <a:t>：</a:t>
            </a:r>
            <a:r>
              <a:rPr lang="zh-CN" altLang="en-US"/>
              <a:t>定位人群的误区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从功能直接推导</a:t>
            </a:r>
          </a:p>
        </p:txBody>
      </p:sp>
      <p:pic>
        <p:nvPicPr>
          <p:cNvPr id="14" name="内容占位符 3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186815" y="2602230"/>
            <a:ext cx="4873625" cy="202120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zh-CN" altLang="en-US"/>
              <a:t>吃窝边草</a:t>
            </a:r>
          </a:p>
        </p:txBody>
      </p:sp>
      <p:sp>
        <p:nvSpPr>
          <p:cNvPr id="15" name="内容占位符 1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zh-CN" altLang="en-US"/>
              <a:t>我要卖相机给欧美的</a:t>
            </a:r>
            <a:r>
              <a:rPr lang="en-US" altLang="zh-CN"/>
              <a:t>VR</a:t>
            </a:r>
            <a:r>
              <a:rPr lang="zh-CN" altLang="en-US"/>
              <a:t>摄影工作室，但是太远了，还是找国内的工作室聊需求吧！</a:t>
            </a: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STEP 1.1.2</a:t>
            </a:r>
            <a:r>
              <a:rPr lang="zh-CN" altLang="en-US">
                <a:sym typeface="+mn-ea"/>
              </a:rPr>
              <a:t>：</a:t>
            </a:r>
            <a:r>
              <a:rPr lang="zh-CN" altLang="en-US"/>
              <a:t>定位机构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针对</a:t>
            </a:r>
            <a:r>
              <a:rPr lang="en-US" altLang="zh-CN"/>
              <a:t>2B</a:t>
            </a:r>
            <a:r>
              <a:rPr lang="zh-CN" altLang="en-US"/>
              <a:t>产品</a:t>
            </a:r>
            <a:r>
              <a:rPr lang="en-US" altLang="zh-CN"/>
              <a:t>/</a:t>
            </a:r>
            <a:r>
              <a:rPr lang="zh-CN" altLang="en-US"/>
              <a:t>项目</a:t>
            </a:r>
          </a:p>
          <a:p>
            <a:r>
              <a:rPr lang="zh-CN" altLang="en-US"/>
              <a:t>方法：</a:t>
            </a:r>
          </a:p>
          <a:p>
            <a:pPr lvl="1"/>
            <a:r>
              <a:rPr lang="zh-CN" altLang="en-US" sz="2400"/>
              <a:t>从名字推测</a:t>
            </a:r>
          </a:p>
          <a:p>
            <a:pPr lvl="2"/>
            <a:r>
              <a:rPr lang="en-US" altLang="zh-CN" sz="2000"/>
              <a:t>XX</a:t>
            </a:r>
            <a:r>
              <a:rPr lang="zh-CN" altLang="en-US" sz="2000"/>
              <a:t>企业管理系统</a:t>
            </a:r>
            <a:r>
              <a:rPr lang="en-US" altLang="zh-CN" sz="2000"/>
              <a:t>——</a:t>
            </a:r>
            <a:r>
              <a:rPr lang="zh-CN" altLang="en-US" sz="2000"/>
              <a:t>企业</a:t>
            </a:r>
          </a:p>
          <a:p>
            <a:pPr lvl="2"/>
            <a:r>
              <a:rPr lang="en-US" altLang="zh-CN" sz="2000"/>
              <a:t>XX</a:t>
            </a:r>
            <a:r>
              <a:rPr lang="zh-CN" altLang="en-US" sz="2000"/>
              <a:t>营销管理系统</a:t>
            </a:r>
            <a:r>
              <a:rPr lang="en-US" altLang="zh-CN" sz="2000"/>
              <a:t>——</a:t>
            </a:r>
            <a:r>
              <a:rPr lang="zh-CN" altLang="en-US" sz="2000"/>
              <a:t>市场营销部</a:t>
            </a:r>
          </a:p>
          <a:p>
            <a:pPr lvl="1"/>
            <a:r>
              <a:rPr lang="zh-CN" altLang="en-US" sz="2400"/>
              <a:t>多次调整</a:t>
            </a:r>
          </a:p>
          <a:p>
            <a:pPr lvl="2"/>
            <a:r>
              <a:rPr lang="zh-CN" altLang="en-US" sz="2000"/>
              <a:t>大多数流程和改进不相干</a:t>
            </a:r>
            <a:r>
              <a:rPr lang="en-US" altLang="zh-CN" sz="2000"/>
              <a:t>——</a:t>
            </a:r>
            <a:r>
              <a:rPr lang="zh-CN" altLang="en-US" sz="2000"/>
              <a:t>大了</a:t>
            </a:r>
          </a:p>
          <a:p>
            <a:pPr lvl="2"/>
            <a:r>
              <a:rPr lang="zh-CN" altLang="en-US" sz="2000"/>
              <a:t>很多要改进的流程未涉及</a:t>
            </a:r>
            <a:r>
              <a:rPr lang="en-US" altLang="zh-CN" sz="2000"/>
              <a:t>——</a:t>
            </a:r>
            <a:r>
              <a:rPr lang="zh-CN" altLang="en-US" sz="2000"/>
              <a:t>小了</a:t>
            </a:r>
          </a:p>
          <a:p>
            <a:pPr lvl="1"/>
            <a:r>
              <a:rPr lang="zh-CN" altLang="en-US" sz="2400"/>
              <a:t>把大多数可能被替换责任的系统圈在里面</a:t>
            </a:r>
          </a:p>
          <a:p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l="271" t="2429" b="-400"/>
          <a:stretch>
            <a:fillRect/>
          </a:stretch>
        </p:blipFill>
        <p:spPr>
          <a:xfrm>
            <a:off x="6177915" y="2384425"/>
            <a:ext cx="5601335" cy="2331085"/>
          </a:xfrm>
          <a:prstGeom prst="rect">
            <a:avLst/>
          </a:prstGeom>
        </p:spPr>
      </p:pic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Step 1.2</a:t>
            </a:r>
            <a:r>
              <a:rPr lang="zh-CN" altLang="en-US"/>
              <a:t>：在特定机构</a:t>
            </a:r>
            <a:r>
              <a:rPr lang="en-US" altLang="zh-CN"/>
              <a:t>/</a:t>
            </a:r>
            <a:r>
              <a:rPr lang="zh-CN" altLang="en-US"/>
              <a:t>人群内找老大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zh-CN" altLang="en-US"/>
              <a:t>主要判断标准：</a:t>
            </a:r>
          </a:p>
          <a:p>
            <a:pPr lvl="1"/>
            <a:r>
              <a:rPr lang="zh-CN" altLang="en-US"/>
              <a:t>要解决谁的问题？</a:t>
            </a:r>
          </a:p>
          <a:p>
            <a:pPr lvl="1"/>
            <a:r>
              <a:rPr lang="zh-CN" altLang="en-US"/>
              <a:t>要让谁感兴趣？</a:t>
            </a:r>
          </a:p>
          <a:p>
            <a:r>
              <a:rPr lang="zh-CN" altLang="en-US"/>
              <a:t>误区：</a:t>
            </a:r>
          </a:p>
          <a:p>
            <a:pPr lvl="1"/>
            <a:r>
              <a:rPr lang="zh-CN" altLang="en-US"/>
              <a:t>把机构的</a:t>
            </a:r>
            <a:r>
              <a:rPr lang="en-US" altLang="zh-CN"/>
              <a:t>IT</a:t>
            </a:r>
            <a:r>
              <a:rPr lang="zh-CN" altLang="en-US"/>
              <a:t>主管当做老大</a:t>
            </a:r>
            <a:r>
              <a:rPr lang="en-US" altLang="zh-CN"/>
              <a:t>——</a:t>
            </a:r>
            <a:r>
              <a:rPr lang="zh-CN" altLang="en-US"/>
              <a:t>通常只是执行者，并非被业务问题困扰者</a:t>
            </a:r>
          </a:p>
          <a:p>
            <a:pPr lvl="1"/>
            <a:r>
              <a:rPr lang="zh-CN" altLang="en-US"/>
              <a:t>把机构之上的大领导当做老大</a:t>
            </a:r>
          </a:p>
          <a:p>
            <a:pPr lvl="2"/>
            <a:r>
              <a:rPr lang="zh-CN" altLang="en-US"/>
              <a:t>改进某大型电商仓储部门的拣货效率</a:t>
            </a:r>
          </a:p>
          <a:p>
            <a:pPr lvl="2"/>
            <a:r>
              <a:rPr lang="zh-CN" altLang="en-US"/>
              <a:t>老大：大型电商总经理刘总</a:t>
            </a:r>
            <a:endParaRPr lang="en-US" altLang="zh-CN"/>
          </a:p>
          <a:p>
            <a:pPr lvl="1"/>
            <a:r>
              <a:rPr lang="zh-CN" altLang="en-US"/>
              <a:t>谁出钱谁是老大</a:t>
            </a:r>
          </a:p>
          <a:p>
            <a:pPr lvl="2"/>
            <a:r>
              <a:rPr lang="zh-CN" altLang="en-US"/>
              <a:t>无论谁出钱，都不影响</a:t>
            </a:r>
            <a:r>
              <a:rPr lang="en-US" altLang="zh-CN"/>
              <a:t>“</a:t>
            </a:r>
            <a:r>
              <a:rPr lang="zh-CN" altLang="en-US"/>
              <a:t>谁有病</a:t>
            </a:r>
            <a:r>
              <a:rPr lang="en-US" altLang="zh-CN"/>
              <a:t>”</a:t>
            </a:r>
          </a:p>
          <a:p>
            <a:pPr lvl="2"/>
            <a:r>
              <a:rPr lang="zh-CN" altLang="en-US"/>
              <a:t>家长买玩具给小朋友，小朋友是老大，家长是老二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Step 2+3:</a:t>
            </a:r>
            <a:r>
              <a:rPr lang="zh-CN" altLang="en-US"/>
              <a:t>沟通以确认情景（问题</a:t>
            </a:r>
            <a:r>
              <a:rPr lang="en-US" altLang="zh-CN"/>
              <a:t>/</a:t>
            </a:r>
            <a:r>
              <a:rPr lang="zh-CN" altLang="en-US"/>
              <a:t>机会）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800">
                <a:sym typeface="+mn-ea"/>
              </a:rPr>
              <a:t>Step 2</a:t>
            </a:r>
            <a:r>
              <a:rPr lang="zh-CN" altLang="en-US" sz="2800">
                <a:sym typeface="+mn-ea"/>
              </a:rPr>
              <a:t>.调查问题或机会(situation)</a:t>
            </a:r>
            <a:endParaRPr lang="zh-CN" altLang="en-US" sz="2800"/>
          </a:p>
          <a:p>
            <a:pPr lvl="1"/>
            <a:r>
              <a:rPr lang="zh-CN" altLang="en-US" sz="2800">
                <a:sym typeface="+mn-ea"/>
              </a:rPr>
              <a:t>访谈</a:t>
            </a:r>
            <a:endParaRPr lang="zh-CN" altLang="en-US" sz="2800"/>
          </a:p>
          <a:p>
            <a:pPr lvl="1"/>
            <a:r>
              <a:rPr lang="zh-CN" altLang="en-US" sz="2800">
                <a:sym typeface="+mn-ea"/>
              </a:rPr>
              <a:t>观察</a:t>
            </a:r>
            <a:endParaRPr lang="zh-CN" altLang="en-US" sz="2800"/>
          </a:p>
          <a:p>
            <a:r>
              <a:rPr lang="en-US" altLang="zh-CN" sz="2800">
                <a:sym typeface="+mn-ea"/>
              </a:rPr>
              <a:t>Step 3</a:t>
            </a:r>
            <a:r>
              <a:rPr lang="zh-CN" altLang="en-US" sz="2800">
                <a:sym typeface="+mn-ea"/>
              </a:rPr>
              <a:t>.定位情景(situation statement)</a:t>
            </a:r>
            <a:endParaRPr lang="zh-CN" altLang="en-US" sz="2800"/>
          </a:p>
          <a:p>
            <a:pPr lvl="1"/>
            <a:r>
              <a:rPr lang="zh-CN" altLang="en-US" sz="2800">
                <a:sym typeface="+mn-ea"/>
              </a:rPr>
              <a:t>问题：通过电话或网络提交理赔要求的方法存在重大过程延迟；</a:t>
            </a:r>
            <a:endParaRPr lang="zh-CN" altLang="en-US" sz="2800"/>
          </a:p>
          <a:p>
            <a:pPr lvl="1"/>
            <a:r>
              <a:rPr lang="zh-CN" altLang="en-US" sz="2800">
                <a:sym typeface="+mn-ea"/>
              </a:rPr>
              <a:t>效果：导致需要增加员工来处理热线电话和亲自到现场处理</a:t>
            </a:r>
            <a:endParaRPr lang="zh-CN" altLang="en-US" sz="2800"/>
          </a:p>
          <a:p>
            <a:pPr lvl="1"/>
            <a:r>
              <a:rPr lang="zh-CN" altLang="en-US" sz="2800">
                <a:sym typeface="+mn-ea"/>
              </a:rPr>
              <a:t>影响：理赔程序的成本持续稳步提高， 过去三年平均增长7%；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情景分析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步骤</a:t>
            </a:r>
          </a:p>
        </p:txBody>
      </p:sp>
      <p:sp>
        <p:nvSpPr>
          <p:cNvPr id="5" name="内容占位符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1.识别改进目标（愿景）</a:t>
            </a:r>
          </a:p>
          <a:p>
            <a:r>
              <a:rPr lang="zh-CN" altLang="en-US"/>
              <a:t>2.制定衡量的标准</a:t>
            </a:r>
          </a:p>
          <a:p>
            <a:r>
              <a:rPr lang="zh-CN" altLang="en-US"/>
              <a:t>3.对情境进行根本原因分析</a:t>
            </a:r>
          </a:p>
          <a:p>
            <a:r>
              <a:rPr lang="zh-CN" altLang="en-US"/>
              <a:t>4.识别组织能力的差距</a:t>
            </a:r>
          </a:p>
          <a:p>
            <a:r>
              <a:rPr lang="en-US" altLang="zh-CN"/>
              <a:t>5.</a:t>
            </a:r>
            <a:r>
              <a:rPr lang="zh-CN" altLang="en-US">
                <a:sym typeface="+mn-ea"/>
              </a:rPr>
              <a:t>找到系统能改进的问题</a:t>
            </a: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Step 1.</a:t>
            </a:r>
            <a:r>
              <a:rPr lang="zh-CN" altLang="en-US"/>
              <a:t>识别愿景（改进目标）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定义：</a:t>
            </a:r>
          </a:p>
          <a:p>
            <a:pPr lvl="1"/>
            <a:r>
              <a:rPr lang="zh-CN" altLang="en-US"/>
              <a:t>在目标组织负责人（老大）看来，引进某系统给该组织带来的改进</a:t>
            </a:r>
          </a:p>
          <a:p>
            <a:pPr lvl="0"/>
            <a:r>
              <a:rPr lang="zh-CN" altLang="en-US"/>
              <a:t>重要性：</a:t>
            </a:r>
          </a:p>
          <a:p>
            <a:pPr lvl="1"/>
            <a:r>
              <a:rPr lang="zh-CN" altLang="en-US"/>
              <a:t>没有愿景，所有需求都没有依据</a:t>
            </a:r>
          </a:p>
          <a:p>
            <a:pPr lvl="1"/>
            <a:r>
              <a:rPr lang="zh-CN" altLang="en-US"/>
              <a:t>过滤与愿景无关的需求</a:t>
            </a:r>
          </a:p>
          <a:p>
            <a:pPr lvl="0"/>
            <a:r>
              <a:rPr lang="zh-CN" altLang="en-US"/>
              <a:t>格式：</a:t>
            </a:r>
          </a:p>
          <a:p>
            <a:pPr marL="457200" lvl="1" indent="0">
              <a:buNone/>
            </a:pPr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30" y="4501515"/>
            <a:ext cx="4976495" cy="1310640"/>
          </a:xfrm>
          <a:prstGeom prst="rect">
            <a:avLst/>
          </a:prstGeom>
        </p:spPr>
      </p:pic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改进目标不是开发团队的愿望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一年以内，网站的会员达到一千万</a:t>
            </a:r>
          </a:p>
          <a:p>
            <a:r>
              <a:rPr lang="zh-CN" altLang="en-US"/>
              <a:t>系统的市场占有率达到</a:t>
            </a:r>
            <a:r>
              <a:rPr lang="en-US" altLang="zh-CN"/>
              <a:t>40%</a:t>
            </a:r>
          </a:p>
          <a:p>
            <a:r>
              <a:rPr lang="zh-CN" altLang="en-US"/>
              <a:t>男屌丝在</a:t>
            </a:r>
            <a:r>
              <a:rPr lang="en-US" altLang="zh-CN"/>
              <a:t>“PY</a:t>
            </a:r>
            <a:r>
              <a:rPr lang="zh-CN" altLang="en-US"/>
              <a:t>网</a:t>
            </a:r>
            <a:r>
              <a:rPr lang="en-US" altLang="zh-CN"/>
              <a:t>”</a:t>
            </a:r>
            <a:r>
              <a:rPr lang="zh-CN" altLang="en-US"/>
              <a:t>约会的成功率达到</a:t>
            </a:r>
            <a:r>
              <a:rPr lang="en-US" altLang="zh-CN"/>
              <a:t>**% 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老大不会表达愿景，所以要靠揣摩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老大是机构负责人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zh-CN" altLang="en-US"/>
              <a:t>接触不到</a:t>
            </a:r>
          </a:p>
          <a:p>
            <a:r>
              <a:rPr lang="zh-CN" altLang="en-US"/>
              <a:t>说话</a:t>
            </a:r>
            <a:r>
              <a:rPr lang="en-US" altLang="zh-CN"/>
              <a:t>“</a:t>
            </a:r>
            <a:r>
              <a:rPr lang="zh-CN" altLang="en-US"/>
              <a:t>艺术</a:t>
            </a:r>
            <a:r>
              <a:rPr lang="en-US" altLang="zh-CN"/>
              <a:t>”——</a:t>
            </a:r>
            <a:r>
              <a:rPr lang="zh-CN" altLang="en-US"/>
              <a:t>控制权</a:t>
            </a:r>
          </a:p>
          <a:p>
            <a:r>
              <a:rPr lang="zh-CN" altLang="en-US"/>
              <a:t>主要渠道：讲话、报告、接口人、本方高层</a:t>
            </a:r>
          </a:p>
          <a:p>
            <a:pPr marL="0" indent="0">
              <a:buNone/>
            </a:pP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zh-CN" altLang="en-US"/>
              <a:t>老大是人群代表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zh-CN" altLang="en-US"/>
              <a:t>好接触</a:t>
            </a:r>
          </a:p>
          <a:p>
            <a:r>
              <a:rPr lang="zh-CN" altLang="en-US"/>
              <a:t>可能是屌丝，表达水平不够</a:t>
            </a:r>
          </a:p>
          <a:p>
            <a:r>
              <a:rPr lang="zh-CN" altLang="en-US"/>
              <a:t>主要手段：倾听和观察</a:t>
            </a: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愿景是</a:t>
            </a:r>
            <a:r>
              <a:rPr lang="en-US" altLang="zh-CN"/>
              <a:t>“</a:t>
            </a:r>
            <a:r>
              <a:rPr lang="zh-CN" altLang="en-US"/>
              <a:t>改善组织指标</a:t>
            </a:r>
            <a:r>
              <a:rPr lang="en-US" altLang="zh-CN"/>
              <a:t>”</a:t>
            </a:r>
            <a:r>
              <a:rPr lang="zh-CN" altLang="en-US"/>
              <a:t>，不是</a:t>
            </a:r>
            <a:r>
              <a:rPr lang="en-US" altLang="zh-CN"/>
              <a:t>“</a:t>
            </a:r>
            <a:r>
              <a:rPr lang="zh-CN" altLang="en-US"/>
              <a:t>在某事</a:t>
            </a:r>
            <a:r>
              <a:rPr lang="en-US" altLang="zh-CN"/>
              <a:t>”</a:t>
            </a:r>
          </a:p>
        </p:txBody>
      </p:sp>
      <p:graphicFrame>
        <p:nvGraphicFramePr>
          <p:cNvPr id="9" name="内容占位符 8"/>
          <p:cNvGraphicFramePr>
            <a:graphicFrameLocks noGrp="1"/>
          </p:cNvGraphicFramePr>
          <p:nvPr>
            <p:ph idx="1"/>
          </p:nvPr>
        </p:nvGraphicFramePr>
        <p:xfrm>
          <a:off x="609600" y="1600200"/>
          <a:ext cx="10972800" cy="45259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86400"/>
                <a:gridCol w="5486400"/>
              </a:tblGrid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愿景表述</a:t>
                      </a:r>
                    </a:p>
                  </a:txBody>
                  <a:tcPr marL="95416" marR="95416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不像愿景的表述</a:t>
                      </a:r>
                    </a:p>
                  </a:txBody>
                  <a:tcPr marL="95416" marR="95416"/>
                </a:tc>
              </a:tr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提高回访订单转化率</a:t>
                      </a:r>
                    </a:p>
                  </a:txBody>
                  <a:tcPr marL="95416" marR="95416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建立一个</a:t>
                      </a:r>
                      <a:r>
                        <a:rPr lang="en-US" altLang="zh-CN"/>
                        <a:t>CRM</a:t>
                      </a:r>
                      <a:r>
                        <a:rPr lang="zh-CN" altLang="en-US"/>
                        <a:t>系统</a:t>
                      </a:r>
                    </a:p>
                  </a:txBody>
                  <a:tcPr marL="95416" marR="95416"/>
                </a:tc>
              </a:tr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减少每张处理订单需要的人力</a:t>
                      </a:r>
                    </a:p>
                  </a:txBody>
                  <a:tcPr marL="95416" marR="95416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提供自助下单功能</a:t>
                      </a:r>
                    </a:p>
                  </a:txBody>
                  <a:tcPr marL="95416" marR="95416"/>
                </a:tc>
              </a:tr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缩短评估带宽风险的周期</a:t>
                      </a:r>
                    </a:p>
                  </a:txBody>
                  <a:tcPr marL="95416" marR="95416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能够对贷款申请做风险评估</a:t>
                      </a:r>
                    </a:p>
                  </a:txBody>
                  <a:tcPr marL="95416" marR="95416"/>
                </a:tc>
              </a:tr>
            </a:tbl>
          </a:graphicData>
        </a:graphic>
      </p:graphicFrame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Step 2.1:</a:t>
            </a:r>
            <a:r>
              <a:rPr lang="zh-CN" altLang="en-US">
                <a:sym typeface="+mn-ea"/>
              </a:rPr>
              <a:t>制定衡量的标准</a:t>
            </a:r>
            <a:r>
              <a:rPr lang="en-US" altLang="zh-CN"/>
              <a:t>——</a:t>
            </a:r>
            <a:r>
              <a:rPr lang="zh-CN" altLang="en-US"/>
              <a:t>寻找形容词做度量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方便</a:t>
            </a:r>
            <a:r>
              <a:rPr lang="en-US" altLang="zh-CN"/>
              <a:t>——</a:t>
            </a:r>
            <a:r>
              <a:rPr lang="zh-CN" altLang="en-US"/>
              <a:t>平均</a:t>
            </a:r>
            <a:r>
              <a:rPr lang="en-US" altLang="zh-CN"/>
              <a:t>5</a:t>
            </a:r>
            <a:r>
              <a:rPr lang="zh-CN" altLang="en-US"/>
              <a:t>次操作完成一张订单</a:t>
            </a:r>
          </a:p>
          <a:p>
            <a:r>
              <a:rPr lang="zh-CN" altLang="en-US"/>
              <a:t>规范</a:t>
            </a:r>
            <a:r>
              <a:rPr lang="en-US" altLang="zh-CN"/>
              <a:t>——</a:t>
            </a:r>
            <a:r>
              <a:rPr lang="zh-CN" altLang="en-US"/>
              <a:t>降低形式不合格报表的比例</a:t>
            </a:r>
          </a:p>
          <a:p>
            <a:r>
              <a:rPr lang="zh-CN" altLang="en-US"/>
              <a:t>高效</a:t>
            </a:r>
            <a:r>
              <a:rPr lang="en-US" altLang="zh-CN"/>
              <a:t>——</a:t>
            </a:r>
            <a:r>
              <a:rPr lang="zh-CN" altLang="en-US"/>
              <a:t>缩短从受理到发证的时间周期</a:t>
            </a: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Step 2.2:</a:t>
            </a:r>
            <a:r>
              <a:rPr lang="zh-CN" altLang="en-US"/>
              <a:t>寻找度量指标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34365" y="1825625"/>
            <a:ext cx="10719435" cy="3606165"/>
          </a:xfrm>
        </p:spPr>
        <p:txBody>
          <a:bodyPr>
            <a:normAutofit fontScale="92500"/>
          </a:bodyPr>
          <a:lstStyle/>
          <a:p>
            <a:r>
              <a:rPr lang="zh-CN" altLang="en-US"/>
              <a:t>比较法：哪一种情况更接近形容词？</a:t>
            </a:r>
          </a:p>
          <a:p>
            <a:pPr lvl="1"/>
            <a:r>
              <a:rPr lang="zh-CN" altLang="en-US" sz="2400"/>
              <a:t>漂亮：三围？脸蛋？年龄？</a:t>
            </a:r>
          </a:p>
          <a:p>
            <a:r>
              <a:rPr lang="zh-CN" altLang="en-US"/>
              <a:t>具体化：举一个符合形容词的例子</a:t>
            </a:r>
          </a:p>
          <a:p>
            <a:pPr lvl="1"/>
            <a:r>
              <a:rPr lang="zh-CN" altLang="en-US"/>
              <a:t>规范：不规范的话具体是什么样子的？举一个最头痛的例子？</a:t>
            </a:r>
          </a:p>
          <a:p>
            <a:pPr lvl="0"/>
            <a:r>
              <a:rPr lang="zh-CN" altLang="en-US" sz="2800"/>
              <a:t>倒推法：从解决方案倒推</a:t>
            </a:r>
          </a:p>
          <a:p>
            <a:pPr lvl="1"/>
            <a:r>
              <a:rPr lang="zh-CN" altLang="en-US" sz="2400"/>
              <a:t>如果没有这个解决方案，他要付出什么代价？</a:t>
            </a:r>
          </a:p>
          <a:p>
            <a:pPr lvl="0"/>
            <a:r>
              <a:rPr lang="en-US" altLang="zh-CN" sz="2800"/>
              <a:t>KPI:</a:t>
            </a:r>
            <a:r>
              <a:rPr lang="zh-CN" altLang="en-US" sz="2800"/>
              <a:t>关键绩效指标</a:t>
            </a:r>
          </a:p>
          <a:p>
            <a:pPr lvl="1"/>
            <a:r>
              <a:rPr lang="zh-CN" altLang="en-US" sz="2400"/>
              <a:t>正式机构已经列出关键绩效指标，定位到哪些度量？</a:t>
            </a:r>
          </a:p>
          <a:p>
            <a:pPr lvl="1"/>
            <a:r>
              <a:rPr lang="zh-CN" altLang="en-US" sz="2400"/>
              <a:t>工艺试验及时完成率</a:t>
            </a:r>
            <a:r>
              <a:rPr lang="en-US" altLang="zh-CN" sz="2400"/>
              <a:t>=</a:t>
            </a:r>
            <a:r>
              <a:rPr lang="zh-CN" altLang="en-US" sz="2400"/>
              <a:t>（按时完成工艺试验次数</a:t>
            </a:r>
            <a:r>
              <a:rPr lang="en-US" altLang="zh-CN" sz="2400"/>
              <a:t>/</a:t>
            </a:r>
            <a:r>
              <a:rPr lang="zh-CN" altLang="en-US" sz="2400"/>
              <a:t>工艺试验总次数）</a:t>
            </a:r>
            <a:r>
              <a:rPr lang="en-US" altLang="zh-CN" sz="2400"/>
              <a:t>x 100%</a:t>
            </a:r>
          </a:p>
          <a:p>
            <a:pPr lvl="1"/>
            <a:endParaRPr lang="zh-CN" altLang="en-US"/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政治工程也有度量指标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/>
              <a:t>“XX</a:t>
            </a:r>
            <a:r>
              <a:rPr lang="zh-CN" altLang="en-US"/>
              <a:t>省有一套这个系统，我们也要有！</a:t>
            </a:r>
            <a:r>
              <a:rPr lang="en-US" altLang="zh-CN"/>
              <a:t>”</a:t>
            </a:r>
          </a:p>
          <a:p>
            <a:r>
              <a:rPr lang="zh-CN" altLang="en-US"/>
              <a:t>仍然需要去揣摩老大的度量指标</a:t>
            </a: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愿景目标！</a:t>
            </a:r>
            <a:r>
              <a:rPr lang="en-US" altLang="zh-CN"/>
              <a:t>=</a:t>
            </a:r>
            <a:r>
              <a:rPr lang="zh-CN" altLang="en-US"/>
              <a:t>性能需求</a:t>
            </a:r>
          </a:p>
        </p:txBody>
      </p:sp>
      <p:graphicFrame>
        <p:nvGraphicFramePr>
          <p:cNvPr id="5" name="内容占位符 4"/>
          <p:cNvGraphicFramePr>
            <a:graphicFrameLocks noGrp="1"/>
          </p:cNvGraphicFramePr>
          <p:nvPr>
            <p:ph idx="1"/>
          </p:nvPr>
        </p:nvGraphicFramePr>
        <p:xfrm>
          <a:off x="609600" y="1600200"/>
          <a:ext cx="10972800" cy="45259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0301"/>
                <a:gridCol w="2975113"/>
                <a:gridCol w="6087386"/>
              </a:tblGrid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5416" marR="95416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度量对象</a:t>
                      </a:r>
                    </a:p>
                  </a:txBody>
                  <a:tcPr marL="95416" marR="95416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例子</a:t>
                      </a:r>
                    </a:p>
                  </a:txBody>
                  <a:tcPr marL="95416" marR="95416"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愿景目标</a:t>
                      </a:r>
                    </a:p>
                  </a:txBody>
                  <a:tcPr marL="95416" marR="95416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组织</a:t>
                      </a:r>
                    </a:p>
                  </a:txBody>
                  <a:tcPr marL="95416" marR="95416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缩短办证的平均周期</a:t>
                      </a:r>
                    </a:p>
                  </a:txBody>
                  <a:tcPr marL="95416" marR="95416"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性能需求</a:t>
                      </a:r>
                    </a:p>
                  </a:txBody>
                  <a:tcPr marL="95416" marR="95416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系统</a:t>
                      </a:r>
                    </a:p>
                  </a:txBody>
                  <a:tcPr marL="95416" marR="95416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/>
                        <a:t>3</a:t>
                      </a:r>
                      <a:r>
                        <a:rPr lang="zh-CN" altLang="en-US"/>
                        <a:t>秒内返回结果</a:t>
                      </a:r>
                    </a:p>
                  </a:txBody>
                  <a:tcPr marL="95416" marR="95416"/>
                </a:tc>
              </a:tr>
            </a:tbl>
          </a:graphicData>
        </a:graphic>
      </p:graphicFrame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Step2.3:</a:t>
            </a:r>
            <a:r>
              <a:rPr lang="zh-CN" altLang="en-US"/>
              <a:t>不同维度度量指标之间的排序和平衡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建立一个佣金计算系统：</a:t>
            </a:r>
          </a:p>
          <a:p>
            <a:pPr lvl="1"/>
            <a:r>
              <a:rPr lang="zh-CN" altLang="en-US" sz="2400"/>
              <a:t>在尽可能</a:t>
            </a:r>
            <a:r>
              <a:rPr lang="zh-CN" altLang="en-US" sz="2400">
                <a:solidFill>
                  <a:srgbClr val="FF0000"/>
                </a:solidFill>
              </a:rPr>
              <a:t>短的时间</a:t>
            </a:r>
            <a:r>
              <a:rPr lang="zh-CN" altLang="en-US" sz="2400"/>
              <a:t>内计算出佣金</a:t>
            </a:r>
          </a:p>
          <a:p>
            <a:pPr lvl="1"/>
            <a:r>
              <a:rPr lang="zh-CN" altLang="en-US" sz="2400"/>
              <a:t>同时计算要</a:t>
            </a:r>
            <a:r>
              <a:rPr lang="zh-CN" altLang="en-US" sz="2400">
                <a:solidFill>
                  <a:srgbClr val="FF0000"/>
                </a:solidFill>
              </a:rPr>
              <a:t>准确</a:t>
            </a:r>
          </a:p>
          <a:p>
            <a:pPr lvl="1"/>
            <a:r>
              <a:rPr lang="zh-CN" altLang="en-US" sz="2400"/>
              <a:t>每一步的操作过程时候都要</a:t>
            </a:r>
            <a:r>
              <a:rPr lang="zh-CN" altLang="en-US" sz="2400">
                <a:solidFill>
                  <a:srgbClr val="FF0000"/>
                </a:solidFill>
              </a:rPr>
              <a:t>可以追究</a:t>
            </a: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https://d.book118.com/318014130021006033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image" Target="../media/image4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龙腾四海">
  <a:themeElements>
    <a:clrScheme name="龙腾四海">
      <a:dk1>
        <a:sysClr val="windowText" lastClr="000000"/>
      </a:dk1>
      <a:lt1>
        <a:sysClr val="window" lastClr="FFFFFF"/>
      </a:lt1>
      <a:dk2>
        <a:srgbClr val="001B36"/>
      </a:dk2>
      <a:lt2>
        <a:srgbClr val="EDF8FE"/>
      </a:lt2>
      <a:accent1>
        <a:srgbClr val="477AB1"/>
      </a:accent1>
      <a:accent2>
        <a:srgbClr val="51848E"/>
      </a:accent2>
      <a:accent3>
        <a:srgbClr val="7B9B57"/>
      </a:accent3>
      <a:accent4>
        <a:srgbClr val="8B8D8C"/>
      </a:accent4>
      <a:accent5>
        <a:srgbClr val="8B7396"/>
      </a:accent5>
      <a:accent6>
        <a:srgbClr val="E89A53"/>
      </a:accent6>
      <a:hlink>
        <a:srgbClr val="0080FF"/>
      </a:hlink>
      <a:folHlink>
        <a:srgbClr val="FF00FF"/>
      </a:folHlink>
    </a:clrScheme>
    <a:fontScheme name="龙腾四海">
      <a:majorFont>
        <a:latin typeface="Maiandra GD"/>
        <a:ea typeface="隶书"/>
        <a:cs typeface="Arial"/>
        <a:font script="CYRL" typeface="Times New Roman"/>
        <a:font script="GREK" typeface="Times New Roman"/>
        <a:font script="Jpan" typeface="ＭＳ Ｐゴシック"/>
        <a:font script="Hang" typeface="HY중고딕"/>
        <a:font script="Hans" typeface="隶书"/>
        <a:font script="Hant" typeface="微軟正黑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mbria"/>
        <a:ea typeface="华文楷体"/>
        <a:cs typeface="Arial"/>
        <a:font script="Jpan" typeface="ＭＳ Ｐ明朝"/>
        <a:font script="Hang" typeface="HY견명조"/>
        <a:font script="Hans" typeface="华文楷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龙腾四海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250000"/>
              </a:schemeClr>
            </a:gs>
            <a:gs pos="75000">
              <a:schemeClr val="phClr">
                <a:tint val="80000"/>
                <a:shade val="100000"/>
                <a:hueMod val="100000"/>
                <a:satMod val="375000"/>
              </a:schemeClr>
            </a:gs>
            <a:gs pos="100000">
              <a:schemeClr val="phClr">
                <a:tint val="50000"/>
                <a:shade val="100000"/>
                <a:hueMod val="100000"/>
                <a:satMod val="500000"/>
              </a:schemeClr>
            </a:gs>
          </a:gsLst>
          <a:lin ang="16200000" scaled="1"/>
        </a:gradFill>
        <a:blipFill>
          <a:blip r:embed="rId1">
            <a:duotone>
              <a:schemeClr val="phClr">
                <a:tint val="100000"/>
                <a:shade val="50000"/>
                <a:hueMod val="100000"/>
                <a:satMod val="100000"/>
              </a:schemeClr>
              <a:schemeClr val="phClr">
                <a:tint val="100000"/>
                <a:shade val="75000"/>
                <a:hueMod val="100000"/>
                <a:satMod val="100000"/>
              </a:schemeClr>
            </a:duotone>
          </a:blip>
          <a:tile tx="0" ty="0" sx="50000" sy="50000" flip="none" algn="ctr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 fov="0">
              <a:rot lat="0" lon="0" rev="0"/>
            </a:camera>
            <a:lightRig rig="threePt" dir="tl"/>
          </a:scene3d>
          <a:sp3d prstMaterial="metal">
            <a:bevelT w="12700" h="12700" prst="relaxedInset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  <a:outerShdw blurRad="44450" dist="50800" dir="3300000" sx="99000" sy="99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contrasting" dir="tl">
              <a:rot lat="0" lon="0" rev="14220000"/>
            </a:lightRig>
          </a:scene3d>
          <a:sp3d prstMaterial="dkEdge">
            <a:bevelT w="63500" h="63500"/>
            <a:bevelB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bg1">
                <a:tint val="100000"/>
                <a:shade val="100000"/>
                <a:hueMod val="100000"/>
                <a:satMod val="150000"/>
              </a:schemeClr>
            </a:gs>
            <a:gs pos="55000">
              <a:schemeClr val="bg1">
                <a:tint val="100000"/>
                <a:shade val="90000"/>
                <a:hueMod val="100000"/>
                <a:satMod val="375000"/>
              </a:schemeClr>
            </a:gs>
            <a:gs pos="100000">
              <a:schemeClr val="phClr">
                <a:tint val="88000"/>
                <a:shade val="100000"/>
                <a:hueMod val="100000"/>
                <a:satMod val="500000"/>
              </a:schemeClr>
            </a:gs>
          </a:gsLst>
          <a:lin ang="5400000" scaled="1"/>
        </a:gradFill>
        <a:blipFill>
          <a:blip r:embed="rId2">
            <a:duotone>
              <a:schemeClr val="phClr">
                <a:shade val="30000"/>
                <a:satMod val="555000"/>
              </a:schemeClr>
              <a:schemeClr val="phClr">
                <a:tint val="96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2">
      <vt:lpstr>Arial</vt:lpstr>
      <vt:lpstr>Calibri</vt:lpstr>
      <vt:lpstr>Maiandra GD</vt:lpstr>
      <vt:lpstr>隶书</vt:lpstr>
      <vt:lpstr>Cambria</vt:lpstr>
      <vt:lpstr>华文楷体</vt:lpstr>
      <vt:lpstr>Wingdings 2</vt:lpstr>
      <vt:lpstr>Calibri Light</vt:lpstr>
      <vt:lpstr>Office Theme</vt:lpstr>
      <vt:lpstr>19.商业论证</vt:lpstr>
      <vt:lpstr>目录</vt:lpstr>
      <vt:lpstr>概述</vt:lpstr>
      <vt:lpstr>确认情景（问题/机会）</vt:lpstr>
      <vt:lpstr>步骤</vt:lpstr>
      <vt:lpstr>STEP 1.1.1：定位人群——比较法定位</vt:lpstr>
      <vt:lpstr>STEP 1.1.1：定位人群——比较法定位</vt:lpstr>
      <vt:lpstr>STEP 1.1.1：定位人群的误区</vt:lpstr>
      <vt:lpstr>STEP 1.1.2：定位机构</vt:lpstr>
      <vt:lpstr>Step 1.2：在特定机构/人群内找老大</vt:lpstr>
      <vt:lpstr>Step 2+3:沟通以确认情景（问题/机会）</vt:lpstr>
      <vt:lpstr>情景分析</vt:lpstr>
      <vt:lpstr>步骤</vt:lpstr>
      <vt:lpstr>Step 1.识别愿景（改进目标）</vt:lpstr>
      <vt:lpstr>改进目标不是开发团队的愿望</vt:lpstr>
      <vt:lpstr>老大不会表达愿景，所以要靠揣摩</vt:lpstr>
      <vt:lpstr>愿景是“改善组织指标”，不是“在某事”</vt:lpstr>
      <vt:lpstr>Step 2.1:制定衡量的标准——寻找形容词做度量</vt:lpstr>
      <vt:lpstr>Step 2.2:寻找度量指标</vt:lpstr>
      <vt:lpstr>政治工程也有度量指标</vt:lpstr>
      <vt:lpstr>愿景目标！=性能需求</vt:lpstr>
      <vt:lpstr>Step2.3:不同维度度量指标之间的排序和平衡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2024-09-10T23:10:39.911</cp:lastPrinted>
  <dcterms:created xsi:type="dcterms:W3CDTF">2024-09-10T15:10:39Z</dcterms:created>
  <dcterms:modified xsi:type="dcterms:W3CDTF">2024-09-10T15:10:45Z</dcterms:modified>
</cp:coreProperties>
</file>