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PMJRID+MS-UIGothic"/>
      <p:regular r:id="rId16"/>
    </p:embeddedFont>
    <p:embeddedFont>
      <p:font typeface="SKMSSL+ABCMGS+ArialMT"/>
      <p:regular r:id="rId17"/>
    </p:embeddedFont>
    <p:embeddedFont>
      <p:font typeface="DALFIA+WJAACL+MicrosoftYaHei-Bold"/>
      <p:regular r:id="rId18"/>
    </p:embeddedFont>
    <p:embeddedFont>
      <p:font typeface="STUVBQ+UNDDBW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FC95E-9BA2-456C-BE55-5685FC9D6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C275B-0A68-4531-A1C2-40EC1372A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877A6-4A92-496A-9CDA-12D57C757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D7265-7762-4D07-84D8-33AE8EAF3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64D83C-3A82-40E6-8AC4-253C45F60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C6A59-9987-4CD7-B786-68AAC443C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17EAE-985E-4D46-B447-A1967F658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86B7B-A19C-40E8-BC58-CBAC73071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EC248-F4D4-4303-854C-93AB8963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05F52-013D-4078-B819-D1968A872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818F4-B837-4793-92F8-428FA0F92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201051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29050" y="599507"/>
            <a:ext cx="5400675" cy="27666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领导</a:t>
            </a:r>
            <a:r>
              <a:rPr sz="4050">
                <a:solidFill>
                  <a:srgbClr val="FFFEFE"/>
                </a:solidFill>
                <a:latin typeface="PMJRID+MS-UIGothic"/>
                <a:cs typeface="PMJRID+MS-UIGothic"/>
              </a:rPr>
              <a:t>理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论组织</a:t>
            </a:r>
            <a:r>
              <a:rPr sz="4050">
                <a:solidFill>
                  <a:srgbClr val="FFFEFE"/>
                </a:solidFill>
                <a:latin typeface="PMJRID+MS-UIGothic"/>
                <a:cs typeface="PMJRID+MS-UIGothic"/>
              </a:rPr>
              <a:t>行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为</a:t>
            </a:r>
            <a:r>
              <a:rPr sz="4050">
                <a:solidFill>
                  <a:srgbClr val="FFFEFE"/>
                </a:solidFill>
                <a:latin typeface="PMJRID+MS-UIGothic"/>
                <a:cs typeface="PMJRID+MS-UIGothic"/>
              </a:rPr>
              <a:t>学</a:t>
            </a:r>
          </a:p>
          <a:p>
            <a:pPr marL="0" marR="0">
              <a:lnSpc>
                <a:spcPts val="4050"/>
              </a:lnSpc>
              <a:spcBef>
                <a:spcPts val="1779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PMJRID+MS-UIGothic"/>
                <a:cs typeface="PMJRID+MS-UIGothic"/>
              </a:rPr>
              <a:t>武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汉</a:t>
            </a:r>
            <a:r>
              <a:rPr sz="4050">
                <a:solidFill>
                  <a:srgbClr val="FFFEFE"/>
                </a:solidFill>
                <a:latin typeface="PMJRID+MS-UIGothic"/>
                <a:cs typeface="PMJRID+MS-UIGothic"/>
              </a:rPr>
              <a:t>科技大学周勇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课</a:t>
            </a:r>
          </a:p>
          <a:p>
            <a:pPr marL="2057400" marR="0">
              <a:lnSpc>
                <a:spcPts val="4050"/>
              </a:lnSpc>
              <a:spcBef>
                <a:spcPts val="1779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PMJRID+MS-UIGothic"/>
                <a:cs typeface="PMJRI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1414" y="717772"/>
            <a:ext cx="2122322" cy="139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EFE"/>
                </a:solidFill>
                <a:latin typeface="PMJRID+MS-UIGothic"/>
                <a:cs typeface="PMJRID+MS-UIGothic"/>
              </a:rPr>
              <a:t>目</a:t>
            </a:r>
            <a:r>
              <a:rPr sz="4400" spc="21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FFFEFE"/>
                </a:solidFill>
                <a:latin typeface="SimSun"/>
                <a:cs typeface="SimSun"/>
              </a:rPr>
              <a:t>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9975" y="24208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SKMSSL+ABCMGS+ArialMT"/>
                <a:cs typeface="SKMSSL+ABCMGS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8D3300"/>
                </a:solidFill>
                <a:latin typeface="PMJRID+MS-UIGothic"/>
                <a:cs typeface="PMJRID+MS-UIGothic"/>
              </a:rPr>
              <a:t>理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9975" y="3017075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SKMSSL+ABCMGS+ArialMT"/>
                <a:cs typeface="SKMSSL+ABCMGS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8D3300"/>
                </a:solidFill>
                <a:latin typeface="PMJRID+MS-UIGothic"/>
                <a:cs typeface="PMJRID+MS-UIGothic"/>
              </a:rPr>
              <a:t>行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8D3300"/>
                </a:solidFill>
                <a:latin typeface="PMJRID+MS-UIGothic"/>
                <a:cs typeface="PMJRID+MS-UIGothic"/>
              </a:rPr>
              <a:t>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9975" y="3613340"/>
            <a:ext cx="4439861" cy="137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SKMSSL+ABCMGS+ArialMT"/>
                <a:cs typeface="SKMSSL+ABCMGS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PMJRID+MS-UIGothic"/>
                <a:cs typeface="PMJRID+MS-UIGothic"/>
              </a:rPr>
              <a:t>武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汉</a:t>
            </a:r>
            <a:r>
              <a:rPr sz="2400">
                <a:solidFill>
                  <a:srgbClr val="8D3300"/>
                </a:solidFill>
                <a:latin typeface="PMJRID+MS-UIGothic"/>
                <a:cs typeface="PMJRID+MS-UIGothic"/>
              </a:rPr>
              <a:t>科技大学周勇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8D3300"/>
                </a:solidFill>
                <a:latin typeface="PMJRID+MS-UIGothic"/>
                <a:cs typeface="PMJRID+MS-UIGothic"/>
              </a:rPr>
              <a:t>件介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SKMSSL+ABCMGS+ArialMT"/>
                <a:cs typeface="SKMSSL+ABCMGS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8D3300"/>
                </a:solidFill>
                <a:latin typeface="PMJRID+MS-UIGothic"/>
                <a:cs typeface="PMJRID+MS-UIGothic"/>
              </a:rPr>
              <a:t>与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8D3300"/>
                </a:solidFill>
                <a:latin typeface="PMJRID+MS-UIGothic"/>
                <a:cs typeface="PMJRID+MS-UIGothic"/>
              </a:rPr>
              <a:t>行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为实</a:t>
            </a:r>
            <a:r>
              <a:rPr sz="2400">
                <a:solidFill>
                  <a:srgbClr val="8D3300"/>
                </a:solidFill>
                <a:latin typeface="PMJRID+MS-UIGothic"/>
                <a:cs typeface="PMJRID+MS-UIGothic"/>
              </a:rPr>
              <a:t>践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8D3300"/>
                </a:solidFill>
                <a:latin typeface="PMJRID+MS-UIGothic"/>
                <a:cs typeface="PMJRID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领导</a:t>
            </a:r>
            <a:r>
              <a:rPr sz="3600">
                <a:solidFill>
                  <a:srgbClr val="C76900"/>
                </a:solidFill>
                <a:latin typeface="PMJRID+MS-UIGothic"/>
                <a:cs typeface="PMJRID+MS-UIGothic"/>
              </a:rPr>
              <a:t>理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DALFIA+WJAACL+MicrosoftYaHei-Bold"/>
                <a:cs typeface="DALFIA+WJAACL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与角色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领导</a:t>
            </a:r>
            <a:r>
              <a:rPr sz="2000" spc="25">
                <a:solidFill>
                  <a:srgbClr val="FF6D1B"/>
                </a:solidFill>
                <a:latin typeface="PMJRID+MS-UIGothic"/>
                <a:cs typeface="PMJRID+MS-UIGothic"/>
              </a:rPr>
              <a:t>的定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是指一种影响群体或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程，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程涉及到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与被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者之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的互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和影响。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领导</a:t>
            </a:r>
            <a:r>
              <a:rPr sz="2000" spc="25">
                <a:solidFill>
                  <a:srgbClr val="FF6D1B"/>
                </a:solidFill>
                <a:latin typeface="PMJRID+MS-UIGothic"/>
                <a:cs typeface="PMJRID+MS-UIGothic"/>
              </a:rPr>
              <a:t>的角色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600947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者在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中扮演着决策、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激励和沟通等角色，他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需要引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朝着目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，解决冲突，并激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的潜力。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特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论认为领导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者具有某些内在特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些特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使他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有效地影响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和激励他人。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包括自信、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情、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任心、沟通能力等，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些特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有助于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者在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发挥积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极作用。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领导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关注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者的行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认为领导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者的行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是影响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团队绩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效和成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意度的关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因素。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有效的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者通常表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出关心和支持下属、明确目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和期望、提供反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可等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极行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MJRID+MS-UIGothic"/>
                <a:cs typeface="PMJRI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领导权变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29244" y="2518783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领导权变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论认为领导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的有效性取决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者与情境之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的匹配程度。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4429497"/>
            <a:ext cx="3577083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权变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者需要根据不同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的情境采取不同的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领导风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格，如民主、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放任、指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者需要灵活适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不同的情境和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需求，以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最佳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团队绩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2971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组织</a:t>
            </a:r>
            <a:r>
              <a:rPr sz="3600">
                <a:solidFill>
                  <a:srgbClr val="C76900"/>
                </a:solidFill>
                <a:latin typeface="PMJRID+MS-UIGothic"/>
                <a:cs typeface="PMJRID+MS-UIGothic"/>
              </a:rPr>
              <a:t>行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为</a:t>
            </a:r>
            <a:r>
              <a:rPr sz="3600">
                <a:solidFill>
                  <a:srgbClr val="C76900"/>
                </a:solidFill>
                <a:latin typeface="PMJRID+MS-UIGothic"/>
                <a:cs typeface="PMJRID+MS-UIGothic"/>
              </a:rPr>
              <a:t>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DALFIA+WJAACL+MicrosoftYaHei-Bold"/>
                <a:cs typeface="DALFIA+WJAACL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学概述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4460" y="21486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FFFFFF"/>
                </a:solidFill>
                <a:latin typeface="PMJRID+MS-UIGothic"/>
                <a:cs typeface="PMJRID+MS-UIGothic"/>
              </a:rPr>
              <a:t>行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2300" spc="25">
                <a:solidFill>
                  <a:srgbClr val="FFFFFF"/>
                </a:solidFill>
                <a:latin typeface="PMJRID+MS-UIGothic"/>
                <a:cs typeface="PMJRID+MS-UIGothic"/>
              </a:rPr>
              <a:t>学定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13959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FFFFFF"/>
                </a:solidFill>
                <a:latin typeface="PMJRID+MS-UIGothic"/>
                <a:cs typeface="PMJRID+MS-UIGothic"/>
              </a:rPr>
              <a:t>行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2300" spc="25">
                <a:solidFill>
                  <a:srgbClr val="FFFFFF"/>
                </a:solidFill>
                <a:latin typeface="PMJRID+MS-UIGothic"/>
                <a:cs typeface="PMJRID+MS-UIGothic"/>
              </a:rPr>
              <a:t>学的研究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81415" y="21486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FFFFFF"/>
                </a:solidFill>
                <a:latin typeface="PMJRID+MS-UIGothic"/>
                <a:cs typeface="PMJRID+MS-UIGothic"/>
              </a:rPr>
              <a:t>行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2300" spc="25">
                <a:solidFill>
                  <a:srgbClr val="FFFFFF"/>
                </a:solidFill>
                <a:latin typeface="PMJRID+MS-UIGothic"/>
                <a:cs typeface="PMJRID+MS-UIGothic"/>
              </a:rPr>
              <a:t>学的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FFFFFF"/>
                </a:solidFill>
                <a:latin typeface="PMJRID+MS-UIGothic"/>
                <a:cs typeface="PMJRID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85995" y="2807771"/>
            <a:ext cx="2993454" cy="8927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1378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MJRID+MS-UIGothic"/>
                <a:cs typeface="PMJRID+MS-UIGothic"/>
              </a:rPr>
              <a:t>范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围</a:t>
            </a:r>
          </a:p>
          <a:p>
            <a:pPr marL="0" marR="0">
              <a:lnSpc>
                <a:spcPts val="1500"/>
              </a:lnSpc>
              <a:spcBef>
                <a:spcPts val="491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包括个体、群体和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三个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面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8539" y="3148067"/>
            <a:ext cx="30670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学是一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研究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中人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和心理活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的学科，旨在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效和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工的工作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意度。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3450" y="31480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学的理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和方法可以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用于企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管理、人力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源管理、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等多个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85995" y="3490968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和心理活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，以及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革和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PMJRID+MS-UIGothic"/>
                <a:cs typeface="PMJRID+MS-UIGothic"/>
              </a:rPr>
              <a:t>展等方面的研究。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个体行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56425" y="157479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PMJRID+MS-UIGothic"/>
                <a:cs typeface="PMJRID+MS-UIGothic"/>
              </a:rPr>
              <a:t>个体行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4540" y="18008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TUVBQ+UNDDBW+MicrosoftYaHei"/>
                <a:cs typeface="STUVBQ+UNDDBW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52615" y="1931523"/>
            <a:ext cx="45995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个体行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是指个人在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中的表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，包括个性、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能力、价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等方面。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73925" y="33305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000"/>
                </a:solidFill>
                <a:latin typeface="SimSun"/>
                <a:cs typeface="SimSun"/>
              </a:rPr>
              <a:t>组织</a:t>
            </a:r>
            <a:r>
              <a:rPr sz="1550" spc="25">
                <a:solidFill>
                  <a:srgbClr val="FF9000"/>
                </a:solidFill>
                <a:latin typeface="PMJRID+MS-UIGothic"/>
                <a:cs typeface="PMJRID+MS-UIGothic"/>
              </a:rPr>
              <a:t>行</a:t>
            </a:r>
            <a:r>
              <a:rPr sz="1550">
                <a:solidFill>
                  <a:srgbClr val="FF9000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67450" y="355151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TUVBQ+UNDDBW+MicrosoftYaHei"/>
                <a:cs typeface="STUVBQ+UNDDBW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70115" y="3687298"/>
            <a:ext cx="459954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整体的表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，包括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构、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文化、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组织战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略等方面。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2540" y="5032371"/>
            <a:ext cx="275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76900"/>
                </a:solidFill>
                <a:latin typeface="PMJRID+MS-UIGothic"/>
                <a:cs typeface="PMJRID+MS-UIGothic"/>
              </a:rPr>
              <a:t>个体行</a:t>
            </a:r>
            <a:r>
              <a:rPr sz="1550" spc="25">
                <a:solidFill>
                  <a:srgbClr val="C76900"/>
                </a:solidFill>
                <a:latin typeface="SimSun"/>
                <a:cs typeface="SimSun"/>
              </a:rPr>
              <a:t>为</a:t>
            </a:r>
            <a:r>
              <a:rPr sz="1550" spc="25">
                <a:solidFill>
                  <a:srgbClr val="C76900"/>
                </a:solidFill>
                <a:latin typeface="PMJRID+MS-UIGothic"/>
                <a:cs typeface="PMJRID+MS-UIGothic"/>
              </a:rPr>
              <a:t>与</a:t>
            </a:r>
            <a:r>
              <a:rPr sz="1550" spc="25">
                <a:solidFill>
                  <a:srgbClr val="C76900"/>
                </a:solidFill>
                <a:latin typeface="SimSun"/>
                <a:cs typeface="SimSun"/>
              </a:rPr>
              <a:t>组织</a:t>
            </a:r>
            <a:r>
              <a:rPr sz="1550" spc="25">
                <a:solidFill>
                  <a:srgbClr val="C76900"/>
                </a:solidFill>
                <a:latin typeface="PMJRID+MS-UIGothic"/>
                <a:cs typeface="PMJRID+MS-UIGothic"/>
              </a:rPr>
              <a:t>行</a:t>
            </a:r>
            <a:r>
              <a:rPr sz="1550" spc="25">
                <a:solidFill>
                  <a:srgbClr val="C76900"/>
                </a:solidFill>
                <a:latin typeface="SimSun"/>
                <a:cs typeface="SimSun"/>
              </a:rPr>
              <a:t>为</a:t>
            </a:r>
            <a:r>
              <a:rPr sz="1550" spc="25">
                <a:solidFill>
                  <a:srgbClr val="C76900"/>
                </a:solidFill>
                <a:latin typeface="PMJRID+MS-UIGothic"/>
                <a:cs typeface="PMJRID+MS-UIGothic"/>
              </a:rPr>
              <a:t>的关系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10175" y="523236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TUVBQ+UNDDBW+MicrosoftYaHei"/>
                <a:cs typeface="STUVBQ+UNDDBW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348729" y="5389098"/>
            <a:ext cx="46657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个体行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是构成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，而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为则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是个体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的集合和体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PMJRID+MS-UIGothic"/>
                <a:cs typeface="PMJRI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群体行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FF6D1B"/>
                </a:solidFill>
                <a:latin typeface="PMJRID+MS-UIGothic"/>
                <a:cs typeface="PMJRID+MS-UIGothic"/>
              </a:rPr>
              <a:t>行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PMJRID+MS-UIGothic"/>
                <a:cs typeface="PMJRID+MS-UIGothic"/>
              </a:rPr>
              <a:t>群体行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DALFIA+WJAACL+MicrosoftYaHei-Bold"/>
                <a:cs typeface="DALFIA+WJAACL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DALFIA+WJAACL+MicrosoftYaHei-Bold"/>
                <a:cs typeface="DALFIA+WJAACL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DALFIA+WJAACL+MicrosoftYaHei-Bold"/>
                <a:cs typeface="DALFIA+WJAACL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群体行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是指一群人在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中的表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，包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2281928"/>
            <a:ext cx="39416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括群体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力、群体决策、群体沟通等方面。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16039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组织</a:t>
            </a:r>
            <a:r>
              <a:rPr sz="1600">
                <a:solidFill>
                  <a:srgbClr val="FF6D1B"/>
                </a:solidFill>
                <a:latin typeface="PMJRID+MS-UIGothic"/>
                <a:cs typeface="PMJRID+MS-UIGothic"/>
              </a:rPr>
              <a:t>行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3592568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如前所述，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整体的表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4926329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PMJRID+MS-UIGothic"/>
                <a:cs typeface="PMJRID+MS-UIGothic"/>
              </a:rPr>
              <a:t>群体行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1600">
                <a:solidFill>
                  <a:srgbClr val="FF6D1B"/>
                </a:solidFill>
                <a:latin typeface="PMJRID+MS-UIGothic"/>
                <a:cs typeface="PMJRID+MS-UIGothic"/>
              </a:rPr>
              <a:t>与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组织</a:t>
            </a:r>
            <a:r>
              <a:rPr sz="1600">
                <a:solidFill>
                  <a:srgbClr val="FF6D1B"/>
                </a:solidFill>
                <a:latin typeface="PMJRID+MS-UIGothic"/>
                <a:cs typeface="PMJRID+MS-UIGothic"/>
              </a:rPr>
              <a:t>行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1600">
                <a:solidFill>
                  <a:srgbClr val="FF6D1B"/>
                </a:solidFill>
                <a:latin typeface="PMJRID+MS-UIGothic"/>
                <a:cs typeface="PMJRID+MS-UIGothic"/>
              </a:rPr>
              <a:t>的关系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5358503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群体行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成部分，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对组织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生重要影响，而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为则对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群体行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起到引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MJRID+MS-UIGothic"/>
                <a:cs typeface="PMJRID+MS-UIGothic"/>
              </a:rPr>
              <a:t>和支持的作用。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https://d.book118.com/318020105107006035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SimSun</vt:lpstr>
      <vt:lpstr>PMJRID+MS-UIGothic</vt:lpstr>
      <vt:lpstr>Times New Roman</vt:lpstr>
      <vt:lpstr>SKMSSL+ABCMGS+ArialMT</vt:lpstr>
      <vt:lpstr>DALFIA+WJAACL+MicrosoftYaHei-Bold</vt:lpstr>
      <vt:lpstr>STUVBQ+UNDDBW+MicrosoftYaHei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2024-09-14T15:04:47.855</cp:lastPrinted>
  <dcterms:created xsi:type="dcterms:W3CDTF">2024-09-14T07:04:47Z</dcterms:created>
  <dcterms:modified xsi:type="dcterms:W3CDTF">2024-09-14T07:04:49Z</dcterms:modified>
</cp:coreProperties>
</file>