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doc" ContentType="application/msword"/>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wmf" /><Relationship Id="rId2" Type="http://schemas.openxmlformats.org/officeDocument/2006/relationships/image" Target="../media/image3.wmf" /><Relationship Id="rId3" Type="http://schemas.openxmlformats.org/officeDocument/2006/relationships/image" Target="../media/image4.wmf" /><Relationship Id="rId4" Type="http://schemas.openxmlformats.org/officeDocument/2006/relationships/image" Target="../media/image5.wmf" /><Relationship Id="rId5" Type="http://schemas.openxmlformats.org/officeDocument/2006/relationships/image" Target="../media/image6.wmf" /><Relationship Id="rId6" Type="http://schemas.openxmlformats.org/officeDocument/2006/relationships/image" Target="../media/image7.wmf" /><Relationship Id="rId7" Type="http://schemas.openxmlformats.org/officeDocument/2006/relationships/image" Target="../media/image8.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9.wmf" /><Relationship Id="rId2" Type="http://schemas.openxmlformats.org/officeDocument/2006/relationships/image" Target="../media/image10.wmf" /><Relationship Id="rId3" Type="http://schemas.openxmlformats.org/officeDocument/2006/relationships/image" Target="../media/image11.wmf" /><Relationship Id="rId4" Type="http://schemas.openxmlformats.org/officeDocument/2006/relationships/image" Target="../media/image12.wmf" /><Relationship Id="rId5" Type="http://schemas.openxmlformats.org/officeDocument/2006/relationships/image" Target="../media/image13.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4.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5.wmf" /><Relationship Id="rId2" Type="http://schemas.openxmlformats.org/officeDocument/2006/relationships/image" Target="../media/image16.wmf" /><Relationship Id="rId3" Type="http://schemas.openxmlformats.org/officeDocument/2006/relationships/image" Target="../media/image17.wmf" /><Relationship Id="rId4" Type="http://schemas.openxmlformats.org/officeDocument/2006/relationships/image" Target="../media/image18.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title=""/>
        <p:cNvGrpSpPr/>
        <p:nvPr/>
      </p:nvGrpSpPr>
      <p:grpSpPr>
        <a:xfrm>
          <a:off x="0" y="0"/>
          <a:ext cx="0" cy="0"/>
        </a:xfrm>
      </p:grpSpPr>
      <p:sp>
        <p:nvSpPr>
          <p:cNvPr id="2" name="Header 1" title=""/>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p:txBody>
      </p:sp>
      <p:sp>
        <p:nvSpPr>
          <p:cNvPr id="3" name="DateTime 2" title=""/>
          <p:cNvSpPr txBox="1">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58E67-DB76-43D1-AD30-53F112E34722}" type="datetimeFigureOut">
              <a:t>2024/8/28</a:t>
            </a:fld>
          </a:p>
        </p:txBody>
      </p:sp>
      <p:sp>
        <p:nvSpPr>
          <p:cNvPr id="4" name="SlideImage 3" title=""/>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Notes 4" title=""/>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sz="1200"/>
            </a:defPPr>
          </a:lstStyle>
          <a:p>
            <a:r>
              <a:rPr smtClean="0"/>
              <a:t>First Level</a:t>
            </a:r>
          </a:p>
          <a:p>
            <a:pPr lvl="1"/>
            <a:r>
              <a:rPr smtClean="0"/>
              <a:t>Second Level</a:t>
            </a:r>
          </a:p>
          <a:p>
            <a:pPr lvl="2"/>
            <a:r>
              <a:rPr smtClean="0"/>
              <a:t>Third level</a:t>
            </a:r>
          </a:p>
          <a:p>
            <a:pPr lvl="3"/>
            <a:r>
              <a:rPr smtClean="0"/>
              <a:t>Fourth level</a:t>
            </a:r>
          </a:p>
          <a:p>
            <a:pPr lvl="4"/>
            <a:r>
              <a:rPr smtClean="0"/>
              <a:t>Fifth level</a:t>
            </a:r>
          </a:p>
        </p:txBody>
      </p:sp>
      <p:sp>
        <p:nvSpPr>
          <p:cNvPr id="6" name="Footer 5" title=""/>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p:txBody>
      </p:sp>
      <p:sp>
        <p:nvSpPr>
          <p:cNvPr id="7" name="SlideNumber 6" title=""/>
          <p:cNvSpPr txBox="1">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4ED448-4171-424A-99E1-137230A89D0D}" type="slidenum">
              <a:rPr smtClean="0"/>
              <a:t>‹#›</a:t>
            </a:fld>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1661年 Newton 入剑桥大学三一学院，拜著名数学家巴罗（Barrow）为师，1669年，巴罗宣布Newton 学识水平已超出自己，推荐27岁Newton代替自己任“卢卡斯数学专家”。这是历史上有名巴罗让贤。</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Newton受巴罗“巴罗微分三角形”启发创造微积分，因此巴罗在微积分发展史上功不可没。</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Newton求导（流数）大约思想是：</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Newton结果受到一片欢呼和歌颂。     </a:t>
            </a:r>
          </a:p>
          <a:p>
            <a:r>
              <a:t>    1727年，Newton因肺炎与痛风去世。他遗留手稿中，仅数学部分就有5000多页。</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1684，“求极大与极小值和求切线新办法”</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406933-C9EB-4C83-BF38-838BBEC19A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C09B3C-96B7-4D8A-B48B-46AB92200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02C088-2F5C-4128-81EB-D352430FC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E90D03-A83D-4FA6-A543-A0A9A472F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0A7EF7-0E06-46D6-90C7-13347F1C54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492B78-F712-48C8-B27B-5F86A26CFE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253B05-EC4C-4C09-82C3-0E5F632F98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330BC-5E5A-4F42-9737-9AD0C4872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DD6219-95AB-4CF2-9E9F-F513D92067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0DDC9-6DFF-42B0-B5AA-82D9674350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8C1979-EE69-4D2A-BCB9-A1478195F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p>
        </p:txBody>
      </p:sp>
      <p:sp>
        <p:nvSpPr>
          <p:cNvPr id="3" name="Footer Placeholder 2"/>
          <p:cNvSpPr>
            <a:spLocks noGrp="1"/>
          </p:cNvSpPr>
          <p:nvPr>
            <p:ph type="ftr" sz="quarter" idx="1"/>
          </p:nvPr>
        </p:nvSpPr>
        <p:spPr/>
        <p:txBody>
          <a:bodyPr/>
          <a:lstStyle/>
          <a:p>
            <a:pPr lvl="0" algn="ctr"/>
            <a:fld id="{CA6B8368-3CD7-4D33-BEDA-DECCDF7B7694}" type="footer">
              <a:rPr sz="1400"/>
              <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0099FF"/>
        </a:solidFill>
      </p:bgPr>
    </p:bg>
    <p:spTree>
      <p:nvGrpSpPr>
        <p:cNvPr id="1" name=""/>
        <p:cNvGrpSpPr/>
        <p:nvPr/>
      </p:nvGrpSpPr>
      <p:grpSpPr/>
      <p:sp>
        <p:nvSpPr>
          <p:cNvPr id="1026" name=""/>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a:pPr lvl="0"/>
            <a:r>
              <a:t>单击此处编辑母版标题样式</a:t>
            </a:r>
          </a:p>
        </p:txBody>
      </p:sp>
      <p:sp>
        <p:nvSpPr>
          <p:cNvPr id="1027" name=""/>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685800" y="6248400"/>
            <a:ext cx="1905000" cy="457200"/>
          </a:xfrm>
          <a:prstGeom prst="rect">
            <a:avLst/>
          </a:prstGeom>
          <a:noFill/>
          <a:ln>
            <a:noFill/>
            <a:miter lim="800000"/>
          </a:ln>
        </p:spPr>
        <p:txBody>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endParaRPr sz="1400"/>
          </a:p>
        </p:txBody>
      </p:sp>
      <p:sp>
        <p:nvSpPr>
          <p:cNvPr id="1029" name=""/>
          <p:cNvSpPr/>
          <p:nvPr>
            <p:ph type="ftr" sz="quarter" idx="3"/>
          </p:nvPr>
        </p:nvSpPr>
        <p:spPr>
          <a:xfrm>
            <a:off x="3124200" y="6248400"/>
            <a:ext cx="2895600" cy="457200"/>
          </a:xfrm>
          <a:prstGeom prst="rect">
            <a:avLst/>
          </a:prstGeom>
          <a:noFill/>
          <a:ln>
            <a:noFill/>
            <a:miter lim="800000"/>
          </a:ln>
        </p:spPr>
        <p:txBody>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ctr"/>
            <a:fld id="{044DB147-9238-4A3E-9FB6-B5FFE38ACB04}" type="footer">
              <a:rPr sz="1400"/>
              <a:t/>
            </a:fld>
            <a:endParaRPr sz="1400"/>
          </a:p>
        </p:txBody>
      </p:sp>
      <p:sp>
        <p:nvSpPr>
          <p:cNvPr id="1030" name=""/>
          <p:cNvSpPr/>
          <p:nvPr>
            <p:ph type="sldNum" sz="quarter" idx="4"/>
          </p:nvPr>
        </p:nvSpPr>
        <p:spPr>
          <a:xfrm>
            <a:off x="6553200" y="6248400"/>
            <a:ext cx="1905000" cy="457200"/>
          </a:xfrm>
          <a:prstGeom prst="rect">
            <a:avLst/>
          </a:prstGeom>
          <a:noFill/>
          <a:ln>
            <a:noFill/>
            <a:miter lim="800000"/>
          </a:ln>
        </p:spPr>
        <p:txBody>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r"/>
            <a:fld id="{3E509C0E-15E4-4B23-AE3C-F2BC1AABF257}"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1" sz="4400" b="0" i="0" u="none" baseline="0">
          <a:solidFill>
            <a:schemeClr val="tx2"/>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1"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oleObject" Target="../embeddings/oleObject1.bin" TargetMode="Internal" /><Relationship Id="rId4" Type="http://schemas.openxmlformats.org/officeDocument/2006/relationships/image" Target="../media/image1.wmf" /><Relationship Id="rId5"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wmf" /><Relationship Id="rId11" Type="http://schemas.openxmlformats.org/officeDocument/2006/relationships/oleObject" Target="../embeddings/oleObject6.bin" TargetMode="Internal" /><Relationship Id="rId12" Type="http://schemas.openxmlformats.org/officeDocument/2006/relationships/image" Target="../media/image6.wmf" /><Relationship Id="rId13" Type="http://schemas.openxmlformats.org/officeDocument/2006/relationships/oleObject" Target="../embeddings/oleObject7.bin" TargetMode="Internal" /><Relationship Id="rId14" Type="http://schemas.openxmlformats.org/officeDocument/2006/relationships/image" Target="../media/image7.wmf" /><Relationship Id="rId15" Type="http://schemas.openxmlformats.org/officeDocument/2006/relationships/oleObject" Target="../embeddings/oleObject8.bin" TargetMode="Internal" /><Relationship Id="rId16" Type="http://schemas.openxmlformats.org/officeDocument/2006/relationships/image" Target="../media/image8.wmf" /><Relationship Id="rId17" Type="http://schemas.openxmlformats.org/officeDocument/2006/relationships/vmlDrawing" Target="../drawings/vmlDrawing2.vml" /><Relationship Id="rId2" Type="http://schemas.openxmlformats.org/officeDocument/2006/relationships/notesSlide" Target="../notesSlides/notesSlide7.xml" /><Relationship Id="rId3" Type="http://schemas.openxmlformats.org/officeDocument/2006/relationships/oleObject" Target="../embeddings/oleObject2.doc" TargetMode="Internal" /><Relationship Id="rId4" Type="http://schemas.openxmlformats.org/officeDocument/2006/relationships/image" Target="../media/image2.wmf" /><Relationship Id="rId5" Type="http://schemas.openxmlformats.org/officeDocument/2006/relationships/oleObject" Target="../embeddings/oleObject3.doc" TargetMode="Internal" /><Relationship Id="rId6" Type="http://schemas.openxmlformats.org/officeDocument/2006/relationships/image" Target="../media/image3.wmf" /><Relationship Id="rId7" Type="http://schemas.openxmlformats.org/officeDocument/2006/relationships/oleObject" Target="../embeddings/oleObject4.bin" TargetMode="Internal" /><Relationship Id="rId8" Type="http://schemas.openxmlformats.org/officeDocument/2006/relationships/image" Target="../media/image4.wmf" /><Relationship Id="rId9" Type="http://schemas.openxmlformats.org/officeDocument/2006/relationships/oleObject" Target="../embeddings/oleObject5.bin" TargetMode="In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2.wmf" /><Relationship Id="rId11" Type="http://schemas.openxmlformats.org/officeDocument/2006/relationships/oleObject" Target="../embeddings/oleObject13.bin" TargetMode="Internal" /><Relationship Id="rId12" Type="http://schemas.openxmlformats.org/officeDocument/2006/relationships/image" Target="../media/image13.wmf" /><Relationship Id="rId13" Type="http://schemas.openxmlformats.org/officeDocument/2006/relationships/vmlDrawing" Target="../drawings/vmlDrawing3.vml" /><Relationship Id="rId2" Type="http://schemas.openxmlformats.org/officeDocument/2006/relationships/notesSlide" Target="../notesSlides/notesSlide8.xml" /><Relationship Id="rId3" Type="http://schemas.openxmlformats.org/officeDocument/2006/relationships/oleObject" Target="../embeddings/oleObject9.bin" TargetMode="Internal" /><Relationship Id="rId4" Type="http://schemas.openxmlformats.org/officeDocument/2006/relationships/image" Target="../media/image9.wmf" /><Relationship Id="rId5" Type="http://schemas.openxmlformats.org/officeDocument/2006/relationships/oleObject" Target="../embeddings/oleObject10.bin" TargetMode="Internal" /><Relationship Id="rId6" Type="http://schemas.openxmlformats.org/officeDocument/2006/relationships/image" Target="../media/image10.wmf" /><Relationship Id="rId7" Type="http://schemas.openxmlformats.org/officeDocument/2006/relationships/oleObject" Target="../embeddings/oleObject11.bin" TargetMode="Internal" /><Relationship Id="rId8" Type="http://schemas.openxmlformats.org/officeDocument/2006/relationships/image" Target="../media/image11.wmf" /><Relationship Id="rId9" Type="http://schemas.openxmlformats.org/officeDocument/2006/relationships/oleObject" Target="../embeddings/oleObject12.bin"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oleObject" Target="../embeddings/oleObject14.doc" TargetMode="Internal" /><Relationship Id="rId4" Type="http://schemas.openxmlformats.org/officeDocument/2006/relationships/image" Target="../media/image14.wmf" /><Relationship Id="rId5" Type="http://schemas.openxmlformats.org/officeDocument/2006/relationships/vmlDrawing" Target="../drawings/vmlDrawing4.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8.wmf" /><Relationship Id="rId11" Type="http://schemas.openxmlformats.org/officeDocument/2006/relationships/vmlDrawing" Target="../drawings/vmlDrawing5.vml" /><Relationship Id="rId2" Type="http://schemas.openxmlformats.org/officeDocument/2006/relationships/notesSlide" Target="../notesSlides/notesSlide11.xml" /><Relationship Id="rId3" Type="http://schemas.openxmlformats.org/officeDocument/2006/relationships/oleObject" Target="../embeddings/oleObject15.bin" TargetMode="Internal" /><Relationship Id="rId4" Type="http://schemas.openxmlformats.org/officeDocument/2006/relationships/image" Target="../media/image15.wmf" /><Relationship Id="rId5" Type="http://schemas.openxmlformats.org/officeDocument/2006/relationships/oleObject" Target="../embeddings/oleObject16.bin" TargetMode="Internal" /><Relationship Id="rId6" Type="http://schemas.openxmlformats.org/officeDocument/2006/relationships/image" Target="../media/image16.wmf" /><Relationship Id="rId7" Type="http://schemas.openxmlformats.org/officeDocument/2006/relationships/oleObject" Target="../embeddings/oleObject17.bin" TargetMode="Internal" /><Relationship Id="rId8" Type="http://schemas.openxmlformats.org/officeDocument/2006/relationships/image" Target="../media/image17.wmf" /><Relationship Id="rId9" Type="http://schemas.openxmlformats.org/officeDocument/2006/relationships/oleObject" Target="../embeddings/oleObject18.bin"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22120076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4" name=""/>
          <p:cNvSpPr/>
          <p:nvPr/>
        </p:nvSpPr>
        <p:spPr>
          <a:xfrm>
            <a:off x="304800" y="1905000"/>
            <a:ext cx="8515350" cy="1311275"/>
          </a:xfrm>
          <a:prstGeom prst="rect">
            <a:avLst/>
          </a:prstGeom>
          <a:noFill/>
          <a:ln>
            <a:noFill/>
            <a:miter lim="800000"/>
          </a:ln>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4000" b="1">
                <a:solidFill>
                  <a:srgbClr val="0033CC"/>
                </a:solidFill>
                <a:latin typeface="宋体" pitchFamily="2" charset="-122"/>
                <a:ea typeface="华文行楷" pitchFamily="2" charset="-122"/>
              </a:rPr>
              <a:t>一．微积分创建</a:t>
            </a:r>
            <a:endParaRPr sz="4000" b="1">
              <a:solidFill>
                <a:srgbClr val="0033CC"/>
              </a:solidFill>
              <a:latin typeface="宋体" pitchFamily="2" charset="-122"/>
              <a:ea typeface="华文行楷" pitchFamily="2" charset="-122"/>
            </a:endParaRPr>
          </a:p>
          <a:p>
            <a:pPr lvl="0"/>
            <a:r>
              <a:rPr sz="4000" b="1">
                <a:solidFill>
                  <a:srgbClr val="0033CC"/>
                </a:solidFill>
                <a:latin typeface="宋体" pitchFamily="2" charset="-122"/>
                <a:ea typeface="华文行楷" pitchFamily="2" charset="-122"/>
              </a:rPr>
              <a:t>      —— Newton、leibniz功绩</a:t>
            </a:r>
            <a:endParaRPr sz="4000" b="1">
              <a:solidFill>
                <a:srgbClr val="0033CC"/>
              </a:solidFill>
              <a:latin typeface="宋体" pitchFamily="2" charset="-122"/>
              <a:ea typeface="华文行楷" pitchFamily="2" charset="-122"/>
            </a:endParaRPr>
          </a:p>
        </p:txBody>
      </p:sp>
      <p:sp>
        <p:nvSpPr>
          <p:cNvPr id="2055" name=""/>
          <p:cNvSpPr/>
          <p:nvPr/>
        </p:nvSpPr>
        <p:spPr>
          <a:xfrm>
            <a:off x="457200" y="3581400"/>
            <a:ext cx="7781925" cy="641350"/>
          </a:xfrm>
          <a:prstGeom prst="rect">
            <a:avLst/>
          </a:prstGeom>
          <a:noFill/>
          <a:ln>
            <a:noFill/>
            <a:miter lim="800000"/>
          </a:ln>
        </p:spPr>
        <p:txBody>
          <a:bodyPr wrap="none" anchor="t" anchorCtr="0">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3600" b="1">
                <a:solidFill>
                  <a:srgbClr val="333399"/>
                </a:solidFill>
                <a:latin typeface="楷体_GB2312" pitchFamily="49" charset="-122"/>
                <a:ea typeface="楷体_GB2312" pitchFamily="49" charset="-122"/>
              </a:rPr>
              <a:t>1．微积分产生社会背景和数学渊源</a:t>
            </a:r>
            <a:endParaRPr sz="3600" b="1">
              <a:solidFill>
                <a:srgbClr val="333399"/>
              </a:solidFill>
              <a:latin typeface="楷体_GB2312" pitchFamily="49" charset="-122"/>
              <a:ea typeface="楷体_GB2312" pitchFamily="49" charset="-122"/>
            </a:endParaRPr>
          </a:p>
        </p:txBody>
      </p:sp>
      <p:sp>
        <p:nvSpPr>
          <p:cNvPr id="2121" name=""/>
          <p:cNvSpPr/>
          <p:nvPr/>
        </p:nvSpPr>
        <p:spPr>
          <a:xfrm>
            <a:off x="762000" y="4800600"/>
            <a:ext cx="7778750" cy="1289050"/>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40000"/>
              </a:lnSpc>
              <a:spcBef>
                <a:spcPct val="50000"/>
              </a:spcBef>
            </a:pPr>
            <a:r>
              <a:rPr sz="2800">
                <a:latin typeface="楷体_GB2312" pitchFamily="49" charset="-122"/>
                <a:ea typeface="楷体_GB2312" pitchFamily="49" charset="-122"/>
              </a:rPr>
              <a:t>    </a:t>
            </a:r>
            <a:r>
              <a:rPr sz="2800" b="1">
                <a:latin typeface="仿宋_GB2312" pitchFamily="49" charset="-122"/>
                <a:ea typeface="仿宋_GB2312" pitchFamily="49" charset="-122"/>
              </a:rPr>
              <a:t>微积分诞生在17世纪，主要来自政治，经济和社会发展对数学巨大推动。</a:t>
            </a:r>
            <a:endParaRPr sz="2800" b="1">
              <a:latin typeface="仿宋_GB2312" pitchFamily="49" charset="-122"/>
              <a:ea typeface="仿宋_GB2312" pitchFamily="49" charset="-122"/>
            </a:endParaRPr>
          </a:p>
        </p:txBody>
      </p:sp>
      <p:sp>
        <p:nvSpPr>
          <p:cNvPr id="2122" name=""/>
          <p:cNvSpPr/>
          <p:nvPr/>
        </p:nvSpPr>
        <p:spPr>
          <a:xfrm>
            <a:off x="3124200" y="457200"/>
            <a:ext cx="2971800" cy="823912"/>
          </a:xfrm>
          <a:prstGeom prst="rect">
            <a:avLst/>
          </a:prstGeom>
          <a:solidFill>
            <a:srgbClr val="00FFFF"/>
          </a:solidFill>
          <a:ln>
            <a:noFill/>
            <a:miter lim="800000"/>
          </a:ln>
          <a:effectLst>
            <a:outerShdw dist="107763" dir="2700000" algn="ctr">
              <a:schemeClr val="bg2"/>
            </a:outerShdw>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4800" b="1">
                <a:ea typeface="仿宋_GB2312" pitchFamily="49" charset="-122"/>
              </a:rPr>
              <a:t> </a:t>
            </a:r>
            <a:r>
              <a:rPr sz="4800" b="1">
                <a:ea typeface="华文行楷" pitchFamily="2" charset="-122"/>
              </a:rPr>
              <a:t>本章小结</a:t>
            </a:r>
            <a:r>
              <a:rPr sz="1400">
                <a:ea typeface="楷体_GB2312" pitchFamily="49" charset="-122"/>
              </a:rPr>
              <a:t> </a:t>
            </a:r>
          </a:p>
        </p:txBody>
      </p:sp>
      <p:sp>
        <p:nvSpPr>
          <p:cNvPr id="2123" name="Date Placeholder 1"/>
          <p:cNvSpPr>
            <a:spLocks noGrp="1"/>
          </p:cNvSpPr>
          <p:nvPr>
            <p:ph type="dt" sz="half"/>
          </p:nvPr>
        </p:nvSpPr>
        <p:spPr/>
        <p:txBody>
          <a:bodyPr/>
          <a:lstStyle/>
          <a:p>
            <a:pPr lvl="0"/>
            <a:endParaRPr sz="1400"/>
          </a:p>
        </p:txBody>
      </p:sp>
      <p:sp>
        <p:nvSpPr>
          <p:cNvPr id="2124" name="Footer Placeholder 2"/>
          <p:cNvSpPr>
            <a:spLocks noGrp="1"/>
          </p:cNvSpPr>
          <p:nvPr>
            <p:ph type="ftr" sz="quarter" idx="1"/>
          </p:nvPr>
        </p:nvSpPr>
        <p:spPr/>
        <p:txBody>
          <a:bodyPr/>
          <a:lstStyle/>
          <a:p>
            <a:pPr lvl="0" algn="ctr"/>
            <a:fld id="{34D6EAA8-902C-40B2-940E-08B4DAB9567F}" type="footer">
              <a:rPr sz="1400"/>
              <a:t/>
            </a:fld>
            <a:endParaRPr sz="1400"/>
          </a:p>
        </p:txBody>
      </p:sp>
      <p:sp>
        <p:nvSpPr>
          <p:cNvPr id="2125" name="TextBox 2124"/>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第1页</a:t>
            </a:r>
          </a:p>
        </p:txBody>
      </p:sp>
      <p:sp>
        <p:nvSpPr>
          <p:cNvPr id="2126" name="TextBox 2125"/>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2054"/>
                                        </p:tgtEl>
                                        <p:attrNameLst>
                                          <p:attrName>style.visibility</p:attrName>
                                        </p:attrNameLst>
                                      </p:cBhvr>
                                      <p:to>
                                        <p:strVal val="visible"/>
                                      </p:to>
                                    </p:set>
                                    <p:animEffect transition="in" filter="wipe(left)">
                                      <p:cBhvr additive="base">
                                        <p:cTn id="7" dur="500"/>
                                        <p:tgtEl>
                                          <p:spTgt spid="205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1" nodeType="clickEffect">
                                  <p:stCondLst>
                                    <p:cond delay="0"/>
                                  </p:stCondLst>
                                  <p:childTnLst>
                                    <p:set>
                                      <p:cBhvr additive="base">
                                        <p:cTn id="11" dur="1" fill="hold">
                                          <p:stCondLst>
                                            <p:cond delay="0"/>
                                          </p:stCondLst>
                                        </p:cTn>
                                        <p:tgtEl>
                                          <p:spTgt spid="2055"/>
                                        </p:tgtEl>
                                        <p:attrNameLst>
                                          <p:attrName>style.visibility</p:attrName>
                                        </p:attrNameLst>
                                      </p:cBhvr>
                                      <p:to>
                                        <p:strVal val="visible"/>
                                      </p:to>
                                    </p:set>
                                    <p:animEffect transition="in" filter="wipe(left)">
                                      <p:cBhvr additive="base">
                                        <p:cTn id="12" dur="500"/>
                                        <p:tgtEl>
                                          <p:spTgt spid="205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2" nodeType="clickEffect">
                                  <p:stCondLst>
                                    <p:cond delay="0"/>
                                  </p:stCondLst>
                                  <p:childTnLst>
                                    <p:set>
                                      <p:cBhvr additive="base">
                                        <p:cTn id="16" dur="1" fill="hold">
                                          <p:stCondLst>
                                            <p:cond delay="0"/>
                                          </p:stCondLst>
                                        </p:cTn>
                                        <p:tgtEl>
                                          <p:spTgt spid="2121"/>
                                        </p:tgtEl>
                                        <p:attrNameLst>
                                          <p:attrName>style.visibility</p:attrName>
                                        </p:attrNameLst>
                                      </p:cBhvr>
                                      <p:to>
                                        <p:strVal val="visible"/>
                                      </p:to>
                                    </p:set>
                                    <p:animEffect transition="in" filter="wipe(down)">
                                      <p:cBhvr additive="base">
                                        <p:cTn id="17" dur="500"/>
                                        <p:tgtEl>
                                          <p:spTgt spid="2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4" grpId="0"/>
      <p:bldP spid="2055" grpId="1"/>
      <p:bldP spid="2121" grpId="2"/>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6860" name=""/>
          <p:cNvGrpSpPr/>
          <p:nvPr/>
        </p:nvGrpSpPr>
        <p:grpSpPr>
          <a:xfrm>
            <a:off x="395288" y="2301875"/>
            <a:ext cx="8353425" cy="1203325"/>
            <a:chOff x="249" y="1395"/>
            <a:chExt cx="5262" cy="758"/>
          </a:xfrm>
        </p:grpSpPr>
        <p:sp>
          <p:nvSpPr>
            <p:cNvPr id="206853" name=""/>
            <p:cNvSpPr/>
            <p:nvPr/>
          </p:nvSpPr>
          <p:spPr>
            <a:xfrm>
              <a:off x="612" y="1395"/>
              <a:ext cx="4899" cy="758"/>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30000"/>
                </a:lnSpc>
              </a:pPr>
              <a:r>
                <a:rPr sz="2800" b="1">
                  <a:latin typeface="仿宋_GB2312" pitchFamily="49" charset="-122"/>
                  <a:ea typeface="仿宋_GB2312" pitchFamily="49" charset="-122"/>
                </a:rPr>
                <a:t>16世纪，欧洲出现毛瑟枪和火枪</a:t>
              </a:r>
              <a:endParaRPr sz="2800" b="1">
                <a:latin typeface="仿宋_GB2312" pitchFamily="49" charset="-122"/>
                <a:ea typeface="仿宋_GB2312" pitchFamily="49" charset="-122"/>
              </a:endParaRPr>
            </a:p>
            <a:p>
              <a:pPr lvl="0">
                <a:lnSpc>
                  <a:spcPct val="130000"/>
                </a:lnSpc>
              </a:pPr>
              <a:r>
                <a:rPr sz="2800" b="1">
                  <a:latin typeface="楷体_GB2312" pitchFamily="49" charset="-122"/>
                  <a:ea typeface="楷体_GB2312" pitchFamily="49" charset="-122"/>
                </a:rPr>
                <a:t>       —— 运动学，动力学等研究</a:t>
              </a:r>
              <a:endParaRPr sz="2800" b="1">
                <a:latin typeface="楷体_GB2312" pitchFamily="49" charset="-122"/>
                <a:ea typeface="楷体_GB2312" pitchFamily="49" charset="-122"/>
              </a:endParaRPr>
            </a:p>
          </p:txBody>
        </p:sp>
        <p:sp>
          <p:nvSpPr>
            <p:cNvPr id="206858" name=""/>
            <p:cNvSpPr/>
            <p:nvPr/>
          </p:nvSpPr>
          <p:spPr>
            <a:xfrm>
              <a:off x="249" y="1525"/>
              <a:ext cx="318" cy="273"/>
            </a:xfrm>
            <a:prstGeom prst="star4">
              <a:avLst>
                <a:gd name="adj" fmla="val 12500"/>
              </a:avLst>
            </a:prstGeom>
            <a:solidFill>
              <a:srgbClr val="FF6600"/>
            </a:solidFill>
            <a:ln>
              <a:noFill/>
              <a:miter lim="800000"/>
            </a:ln>
            <a:effectLst/>
          </p:spPr>
          <p:txBody>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06867" name=""/>
          <p:cNvGrpSpPr/>
          <p:nvPr/>
        </p:nvGrpSpPr>
        <p:grpSpPr>
          <a:xfrm>
            <a:off x="322262" y="228600"/>
            <a:ext cx="8137525" cy="1903412"/>
            <a:chOff x="203" y="300"/>
            <a:chExt cx="5126" cy="1199"/>
          </a:xfrm>
        </p:grpSpPr>
        <p:grpSp>
          <p:nvGrpSpPr>
            <p:cNvPr id="206859" name=""/>
            <p:cNvGrpSpPr/>
            <p:nvPr/>
          </p:nvGrpSpPr>
          <p:grpSpPr>
            <a:xfrm>
              <a:off x="203" y="300"/>
              <a:ext cx="5126" cy="409"/>
              <a:chOff x="203" y="300"/>
              <a:chExt cx="5126" cy="409"/>
            </a:xfrm>
          </p:grpSpPr>
          <p:sp>
            <p:nvSpPr>
              <p:cNvPr id="206852" name=""/>
              <p:cNvSpPr/>
              <p:nvPr/>
            </p:nvSpPr>
            <p:spPr>
              <a:xfrm>
                <a:off x="612" y="300"/>
                <a:ext cx="4717" cy="408"/>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30000"/>
                  </a:lnSpc>
                  <a:spcBef>
                    <a:spcPct val="50000"/>
                  </a:spcBef>
                </a:pPr>
                <a:r>
                  <a:rPr sz="2800" b="1">
                    <a:latin typeface="仿宋_GB2312" pitchFamily="49" charset="-122"/>
                    <a:ea typeface="仿宋_GB2312" pitchFamily="49" charset="-122"/>
                  </a:rPr>
                  <a:t>15世纪，商业、航海、天文、测量等日益繁荣</a:t>
                </a:r>
                <a:endParaRPr sz="2800" b="1">
                  <a:latin typeface="仿宋_GB2312" pitchFamily="49" charset="-122"/>
                  <a:ea typeface="仿宋_GB2312" pitchFamily="49" charset="-122"/>
                </a:endParaRPr>
              </a:p>
            </p:txBody>
          </p:sp>
          <p:sp>
            <p:nvSpPr>
              <p:cNvPr id="206857" name=""/>
              <p:cNvSpPr/>
              <p:nvPr/>
            </p:nvSpPr>
            <p:spPr>
              <a:xfrm>
                <a:off x="203" y="436"/>
                <a:ext cx="318" cy="273"/>
              </a:xfrm>
              <a:prstGeom prst="star4">
                <a:avLst>
                  <a:gd name="adj" fmla="val 12500"/>
                </a:avLst>
              </a:prstGeom>
              <a:solidFill>
                <a:srgbClr val="FF6600"/>
              </a:solidFill>
              <a:ln>
                <a:noFill/>
                <a:miter lim="800000"/>
              </a:ln>
              <a:effectLst/>
            </p:spPr>
            <p:txBody>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206862" name=""/>
            <p:cNvSpPr/>
            <p:nvPr/>
          </p:nvSpPr>
          <p:spPr>
            <a:xfrm>
              <a:off x="1488" y="768"/>
              <a:ext cx="3792" cy="731"/>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r>
                <a:rPr sz="2800" b="1">
                  <a:latin typeface="仿宋_GB2312" pitchFamily="49" charset="-122"/>
                  <a:ea typeface="仿宋_GB2312" pitchFamily="49" charset="-122"/>
                </a:rPr>
                <a:t>—— </a:t>
              </a:r>
              <a:r>
                <a:rPr sz="2800" b="1">
                  <a:latin typeface="楷体_GB2312" pitchFamily="49" charset="-122"/>
                  <a:ea typeface="楷体_GB2312" pitchFamily="49" charset="-122"/>
                </a:rPr>
                <a:t>流体力学、天文学、几何光学、</a:t>
              </a:r>
              <a:endParaRPr sz="2800" b="1">
                <a:latin typeface="楷体_GB2312" pitchFamily="49" charset="-122"/>
                <a:ea typeface="楷体_GB2312" pitchFamily="49" charset="-122"/>
              </a:endParaRPr>
            </a:p>
            <a:p>
              <a:pPr lvl="0">
                <a:spcBef>
                  <a:spcPct val="50000"/>
                </a:spcBef>
              </a:pPr>
              <a:r>
                <a:rPr sz="2800" b="1">
                  <a:latin typeface="楷体_GB2312" pitchFamily="49" charset="-122"/>
                  <a:ea typeface="楷体_GB2312" pitchFamily="49" charset="-122"/>
                </a:rPr>
                <a:t>     天文仪器发展 </a:t>
              </a:r>
              <a:endParaRPr sz="2800" b="1">
                <a:latin typeface="楷体_GB2312" pitchFamily="49" charset="-122"/>
                <a:ea typeface="楷体_GB2312" pitchFamily="49" charset="-122"/>
              </a:endParaRPr>
            </a:p>
          </p:txBody>
        </p:sp>
      </p:grpSp>
      <p:grpSp>
        <p:nvGrpSpPr>
          <p:cNvPr id="206868" name=""/>
          <p:cNvGrpSpPr/>
          <p:nvPr/>
        </p:nvGrpSpPr>
        <p:grpSpPr>
          <a:xfrm>
            <a:off x="304800" y="3854450"/>
            <a:ext cx="7461250" cy="946150"/>
            <a:chOff x="192" y="2256"/>
            <a:chExt cx="4700" cy="596"/>
          </a:xfrm>
        </p:grpSpPr>
        <p:sp>
          <p:nvSpPr>
            <p:cNvPr id="206864" name=""/>
            <p:cNvSpPr/>
            <p:nvPr/>
          </p:nvSpPr>
          <p:spPr>
            <a:xfrm>
              <a:off x="192" y="2256"/>
              <a:ext cx="1924" cy="327"/>
            </a:xfrm>
            <a:prstGeom prst="rect">
              <a:avLst/>
            </a:prstGeom>
            <a:noFill/>
            <a:ln>
              <a:noFill/>
              <a:miter lim="800000"/>
            </a:ln>
            <a:effectLst/>
          </p:spPr>
          <p:txBody>
            <a:bodyPr wrap="none" anchor="t" anchorCtr="0">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i="1">
                  <a:solidFill>
                    <a:srgbClr val="CC0000"/>
                  </a:solidFill>
                  <a:latin typeface="楷体_GB2312" pitchFamily="49" charset="-122"/>
                  <a:ea typeface="楷体_GB2312" pitchFamily="49" charset="-122"/>
                </a:rPr>
                <a:t>数学家面临问题：</a:t>
              </a:r>
              <a:endParaRPr sz="2800" b="1" i="1">
                <a:solidFill>
                  <a:srgbClr val="CC0000"/>
                </a:solidFill>
                <a:latin typeface="楷体_GB2312" pitchFamily="49" charset="-122"/>
                <a:ea typeface="楷体_GB2312" pitchFamily="49" charset="-122"/>
              </a:endParaRPr>
            </a:p>
          </p:txBody>
        </p:sp>
        <p:sp>
          <p:nvSpPr>
            <p:cNvPr id="206865" name=""/>
            <p:cNvSpPr/>
            <p:nvPr/>
          </p:nvSpPr>
          <p:spPr>
            <a:xfrm>
              <a:off x="2064" y="2256"/>
              <a:ext cx="2828" cy="596"/>
            </a:xfrm>
            <a:prstGeom prst="rect">
              <a:avLst/>
            </a:prstGeom>
            <a:noFill/>
            <a:ln>
              <a:noFill/>
              <a:miter lim="800000"/>
            </a:ln>
            <a:effectLst/>
          </p:spPr>
          <p:txBody>
            <a:bodyPr wrap="none" anchor="t" anchorCtr="0">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latin typeface="仿宋_GB2312" pitchFamily="49" charset="-122"/>
                  <a:ea typeface="仿宋_GB2312" pitchFamily="49" charset="-122"/>
                </a:rPr>
                <a:t>求面积，求体积，求速度，</a:t>
              </a:r>
              <a:endParaRPr sz="2800" b="1">
                <a:latin typeface="仿宋_GB2312" pitchFamily="49" charset="-122"/>
                <a:ea typeface="仿宋_GB2312" pitchFamily="49" charset="-122"/>
              </a:endParaRPr>
            </a:p>
            <a:p>
              <a:pPr lvl="0"/>
              <a:r>
                <a:rPr sz="2800" b="1">
                  <a:latin typeface="仿宋_GB2312" pitchFamily="49" charset="-122"/>
                  <a:ea typeface="仿宋_GB2312" pitchFamily="49" charset="-122"/>
                </a:rPr>
                <a:t>求加速度，求行程等</a:t>
              </a:r>
              <a:endParaRPr sz="2800" b="1">
                <a:latin typeface="仿宋_GB2312" pitchFamily="49" charset="-122"/>
                <a:ea typeface="仿宋_GB2312" pitchFamily="49" charset="-122"/>
              </a:endParaRPr>
            </a:p>
          </p:txBody>
        </p:sp>
      </p:grpSp>
      <p:grpSp>
        <p:nvGrpSpPr>
          <p:cNvPr id="206869" name=""/>
          <p:cNvGrpSpPr/>
          <p:nvPr/>
        </p:nvGrpSpPr>
        <p:grpSpPr>
          <a:xfrm>
            <a:off x="381000" y="5197475"/>
            <a:ext cx="8686800" cy="1203325"/>
            <a:chOff x="288" y="3274"/>
            <a:chExt cx="5280" cy="758"/>
          </a:xfrm>
        </p:grpSpPr>
        <p:sp>
          <p:nvSpPr>
            <p:cNvPr id="206854" name=""/>
            <p:cNvSpPr/>
            <p:nvPr/>
          </p:nvSpPr>
          <p:spPr>
            <a:xfrm>
              <a:off x="288" y="3274"/>
              <a:ext cx="5280" cy="758"/>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30000"/>
                </a:lnSpc>
              </a:pPr>
              <a:r>
                <a:rPr sz="2800" b="1">
                  <a:latin typeface="方正舒体" pitchFamily="2" charset="-122"/>
                  <a:ea typeface="方正舒体" pitchFamily="2" charset="-122"/>
                </a:rPr>
                <a:t>古时中国</a:t>
              </a:r>
              <a:r>
                <a:rPr sz="2800" b="1">
                  <a:solidFill>
                    <a:srgbClr val="CC0000"/>
                  </a:solidFill>
                  <a:latin typeface="方正舒体" pitchFamily="2" charset="-122"/>
                  <a:ea typeface="方正舒体" pitchFamily="2" charset="-122"/>
                </a:rPr>
                <a:t>刘徽</a:t>
              </a:r>
              <a:r>
                <a:rPr sz="2800" b="1">
                  <a:latin typeface="方正舒体" pitchFamily="2" charset="-122"/>
                  <a:ea typeface="方正舒体" pitchFamily="2" charset="-122"/>
                </a:rPr>
                <a:t>、</a:t>
              </a:r>
              <a:r>
                <a:rPr sz="2800" b="1">
                  <a:solidFill>
                    <a:srgbClr val="CC0000"/>
                  </a:solidFill>
                  <a:latin typeface="方正舒体" pitchFamily="2" charset="-122"/>
                  <a:ea typeface="方正舒体" pitchFamily="2" charset="-122"/>
                </a:rPr>
                <a:t>祖冲之</a:t>
              </a:r>
              <a:r>
                <a:rPr sz="2800" b="1">
                  <a:latin typeface="方正舒体" pitchFamily="2" charset="-122"/>
                  <a:ea typeface="方正舒体" pitchFamily="2" charset="-122"/>
                </a:rPr>
                <a:t>割圆术求    和希腊</a:t>
              </a:r>
              <a:r>
                <a:rPr sz="2800" b="1">
                  <a:solidFill>
                    <a:srgbClr val="CC0000"/>
                  </a:solidFill>
                  <a:latin typeface="方正舒体" pitchFamily="2" charset="-122"/>
                  <a:ea typeface="方正舒体" pitchFamily="2" charset="-122"/>
                </a:rPr>
                <a:t>阿基米德</a:t>
              </a:r>
              <a:r>
                <a:rPr sz="2800" b="1">
                  <a:latin typeface="方正舒体" pitchFamily="2" charset="-122"/>
                  <a:ea typeface="方正舒体" pitchFamily="2" charset="-122"/>
                </a:rPr>
                <a:t>等穷竭法求圆面积等，出现了</a:t>
              </a:r>
              <a:r>
                <a:rPr sz="2800" b="1">
                  <a:solidFill>
                    <a:schemeClr val="accent2"/>
                  </a:solidFill>
                  <a:latin typeface="方正舒体" pitchFamily="2" charset="-122"/>
                  <a:ea typeface="方正舒体" pitchFamily="2" charset="-122"/>
                </a:rPr>
                <a:t>极限</a:t>
              </a:r>
              <a:r>
                <a:rPr sz="2800" b="1">
                  <a:latin typeface="方正舒体" pitchFamily="2" charset="-122"/>
                  <a:ea typeface="方正舒体" pitchFamily="2" charset="-122"/>
                </a:rPr>
                <a:t>和</a:t>
              </a:r>
              <a:r>
                <a:rPr sz="2800" b="1">
                  <a:solidFill>
                    <a:schemeClr val="accent2"/>
                  </a:solidFill>
                  <a:latin typeface="方正舒体" pitchFamily="2" charset="-122"/>
                  <a:ea typeface="方正舒体" pitchFamily="2" charset="-122"/>
                </a:rPr>
                <a:t>无穷小思想</a:t>
              </a:r>
              <a:r>
                <a:rPr sz="2800" b="1">
                  <a:latin typeface="方正舒体" pitchFamily="2" charset="-122"/>
                  <a:ea typeface="方正舒体" pitchFamily="2" charset="-122"/>
                </a:rPr>
                <a:t>。</a:t>
              </a:r>
              <a:r>
                <a:rPr sz="2800">
                  <a:latin typeface="楷体_GB2312" pitchFamily="49" charset="-122"/>
                  <a:ea typeface="楷体_GB2312" pitchFamily="49" charset="-122"/>
                </a:rPr>
                <a:t> </a:t>
              </a:r>
              <a:endParaRPr sz="2800">
                <a:latin typeface="楷体_GB2312" pitchFamily="49" charset="-122"/>
                <a:ea typeface="楷体_GB2312" pitchFamily="49" charset="-122"/>
              </a:endParaRPr>
            </a:p>
          </p:txBody>
        </p:sp>
        <p:graphicFrame>
          <p:nvGraphicFramePr>
            <p:cNvPr id="206866" name=""/>
            <p:cNvGraphicFramePr>
              <a:graphicFrameLocks noChangeAspect="1"/>
            </p:cNvGraphicFramePr>
            <p:nvPr/>
          </p:nvGraphicFramePr>
          <p:xfrm>
            <a:off x="3744" y="3408"/>
            <a:ext cx="236" cy="236"/>
          </p:xfrm>
          <a:graphic>
            <a:graphicData uri="http://schemas.openxmlformats.org/presentationml/2006/ole">
              <mc:AlternateContent>
                <mc:Choice xmlns:v="urn:schemas-microsoft-com:vml" Requires="v">
                  <p:oleObj spid="_x0000_s1038" name="Equation" r:id="rId3" progId="Equation.3">
                    <p:embed/>
                  </p:oleObj>
                </mc:Choice>
                <mc:Fallback>
                  <p:oleObj name="Equation" r:id="rId3" progId="Equation.3">
                    <p:embed/>
                    <p:pic>
                      <p:nvPicPr>
                        <p:cNvPr id="0" name="OLE substitute image"/>
                        <p:cNvPicPr/>
                        <p:nvPr/>
                      </p:nvPicPr>
                      <p:blipFill>
                        <a:blip r:embed="rId4"/>
                        <a:stretch>
                          <a:fillRect/>
                        </a:stretch>
                      </p:blipFill>
                      <p:spPr>
                        <a:xfrm>
                          <a:off x="3744" y="3408"/>
                          <a:ext cx="236" cy="236"/>
                        </a:xfrm>
                        <a:prstGeom prst="rect">
                          <a:avLst/>
                        </a:prstGeom>
                        <a:noFill/>
                      </p:spPr>
                    </p:pic>
                  </p:oleObj>
                </mc:Fallback>
              </mc:AlternateContent>
            </a:graphicData>
          </a:graphic>
        </p:graphicFrame>
      </p:grpSp>
      <p:sp>
        <p:nvSpPr>
          <p:cNvPr id="206872" name="Date Placeholder 1"/>
          <p:cNvSpPr>
            <a:spLocks noGrp="1"/>
          </p:cNvSpPr>
          <p:nvPr>
            <p:ph type="dt" sz="half"/>
          </p:nvPr>
        </p:nvSpPr>
        <p:spPr/>
        <p:txBody>
          <a:bodyPr/>
          <a:lstStyle/>
          <a:p>
            <a:pPr lvl="0"/>
            <a:endParaRPr sz="1400"/>
          </a:p>
        </p:txBody>
      </p:sp>
      <p:sp>
        <p:nvSpPr>
          <p:cNvPr id="206873" name="Footer Placeholder 2"/>
          <p:cNvSpPr>
            <a:spLocks noGrp="1"/>
          </p:cNvSpPr>
          <p:nvPr>
            <p:ph type="ftr" sz="quarter" idx="1"/>
          </p:nvPr>
        </p:nvSpPr>
        <p:spPr/>
        <p:txBody>
          <a:bodyPr/>
          <a:lstStyle/>
          <a:p>
            <a:pPr lvl="0" algn="ctr"/>
            <a:fld id="{6DD960DF-6A03-4A57-9DEE-9D74D6EE735F}" type="footer">
              <a:rPr sz="1400"/>
              <a:t/>
            </a:fld>
            <a:endParaRPr sz="1400"/>
          </a:p>
        </p:txBody>
      </p:sp>
      <p:sp>
        <p:nvSpPr>
          <p:cNvPr id="206870" name="TextBox 206869"/>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第2页</a:t>
            </a:r>
          </a:p>
        </p:txBody>
      </p:sp>
      <p:sp>
        <p:nvSpPr>
          <p:cNvPr id="206871" name="TextBox 206870"/>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additive="base">
                                        <p:cTn id="6" dur="1" fill="hold">
                                          <p:stCondLst>
                                            <p:cond delay="0"/>
                                          </p:stCondLst>
                                        </p:cTn>
                                        <p:tgtEl>
                                          <p:spTgt spid="206859"/>
                                        </p:tgtEl>
                                        <p:attrNameLst>
                                          <p:attrName>style.visibility</p:attrName>
                                        </p:attrNameLst>
                                      </p:cBhvr>
                                      <p:to>
                                        <p:strVal val="visible"/>
                                      </p:to>
                                    </p:set>
                                    <p:animEffect transition="in" filter="wipe(down)">
                                      <p:cBhvr additive="base">
                                        <p:cTn id="7" dur="500"/>
                                        <p:tgtEl>
                                          <p:spTgt spid="20685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additive="base">
                                        <p:cTn id="11" dur="1" fill="hold">
                                          <p:stCondLst>
                                            <p:cond delay="0"/>
                                          </p:stCondLst>
                                        </p:cTn>
                                        <p:tgtEl>
                                          <p:spTgt spid="206860"/>
                                        </p:tgtEl>
                                        <p:attrNameLst>
                                          <p:attrName>style.visibility</p:attrName>
                                        </p:attrNameLst>
                                      </p:cBhvr>
                                      <p:to>
                                        <p:strVal val="visible"/>
                                      </p:to>
                                    </p:set>
                                    <p:animEffect transition="in" filter="wipe(down)">
                                      <p:cBhvr additive="base">
                                        <p:cTn id="12" dur="500"/>
                                        <p:tgtEl>
                                          <p:spTgt spid="206860"/>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0" nodeType="clickEffect">
                                  <p:stCondLst>
                                    <p:cond delay="0"/>
                                  </p:stCondLst>
                                  <p:childTnLst>
                                    <p:set>
                                      <p:cBhvr additive="base">
                                        <p:cTn id="16" dur="1" fill="hold">
                                          <p:stCondLst>
                                            <p:cond delay="0"/>
                                          </p:stCondLst>
                                        </p:cTn>
                                        <p:tgtEl>
                                          <p:spTgt spid="206854"/>
                                        </p:tgtEl>
                                        <p:attrNameLst>
                                          <p:attrName>style.visibility</p:attrName>
                                        </p:attrNameLst>
                                      </p:cBhvr>
                                      <p:to>
                                        <p:strVal val="visible"/>
                                      </p:to>
                                    </p:set>
                                    <p:animEffect transition="in" filter="wipe(down)">
                                      <p:cBhvr additive="base">
                                        <p:cTn id="17" dur="500"/>
                                        <p:tgtEl>
                                          <p:spTgt spid="2068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854"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7883" name=""/>
          <p:cNvGrpSpPr/>
          <p:nvPr/>
        </p:nvGrpSpPr>
        <p:grpSpPr>
          <a:xfrm>
            <a:off x="323850" y="152400"/>
            <a:ext cx="6915150" cy="733425"/>
            <a:chOff x="204" y="482"/>
            <a:chExt cx="4356" cy="462"/>
          </a:xfrm>
        </p:grpSpPr>
        <p:sp>
          <p:nvSpPr>
            <p:cNvPr id="207876" name=""/>
            <p:cNvSpPr/>
            <p:nvPr/>
          </p:nvSpPr>
          <p:spPr>
            <a:xfrm>
              <a:off x="613" y="482"/>
              <a:ext cx="3947" cy="462"/>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50000"/>
                </a:lnSpc>
                <a:spcBef>
                  <a:spcPct val="50000"/>
                </a:spcBef>
              </a:pPr>
              <a:r>
                <a:rPr sz="2800" b="1">
                  <a:latin typeface="仿宋_GB2312" pitchFamily="49" charset="-122"/>
                  <a:ea typeface="仿宋_GB2312" pitchFamily="49" charset="-122"/>
                </a:rPr>
                <a:t>17世纪初，微积分铺垫和前期准备</a:t>
              </a:r>
              <a:r>
                <a:rPr sz="2800" b="1">
                  <a:latin typeface="楷体_GB2312" pitchFamily="49" charset="-122"/>
                  <a:ea typeface="楷体_GB2312" pitchFamily="49" charset="-122"/>
                </a:rPr>
                <a:t> </a:t>
              </a:r>
              <a:endParaRPr sz="2800" b="1">
                <a:latin typeface="楷体_GB2312" pitchFamily="49" charset="-122"/>
                <a:ea typeface="楷体_GB2312" pitchFamily="49" charset="-122"/>
              </a:endParaRPr>
            </a:p>
          </p:txBody>
        </p:sp>
        <p:sp>
          <p:nvSpPr>
            <p:cNvPr id="207877" name=""/>
            <p:cNvSpPr/>
            <p:nvPr/>
          </p:nvSpPr>
          <p:spPr>
            <a:xfrm>
              <a:off x="204" y="618"/>
              <a:ext cx="318" cy="273"/>
            </a:xfrm>
            <a:prstGeom prst="star4">
              <a:avLst>
                <a:gd name="adj" fmla="val 12500"/>
              </a:avLst>
            </a:prstGeom>
            <a:solidFill>
              <a:srgbClr val="FF6600"/>
            </a:solidFill>
            <a:ln>
              <a:noFill/>
              <a:miter lim="800000"/>
            </a:ln>
            <a:effectLst/>
          </p:spPr>
          <p:txBody>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07887" name=""/>
          <p:cNvGrpSpPr/>
          <p:nvPr/>
        </p:nvGrpSpPr>
        <p:grpSpPr>
          <a:xfrm>
            <a:off x="381000" y="990600"/>
            <a:ext cx="8512175" cy="1457325"/>
            <a:chOff x="240" y="1469"/>
            <a:chExt cx="5362" cy="918"/>
          </a:xfrm>
        </p:grpSpPr>
        <p:sp>
          <p:nvSpPr>
            <p:cNvPr id="207874" name=""/>
            <p:cNvSpPr/>
            <p:nvPr/>
          </p:nvSpPr>
          <p:spPr>
            <a:xfrm>
              <a:off x="748" y="1469"/>
              <a:ext cx="4854" cy="918"/>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60000"/>
                </a:lnSpc>
              </a:pPr>
              <a:r>
                <a:rPr sz="2800" b="1">
                  <a:latin typeface="仿宋_GB2312" pitchFamily="49" charset="-122"/>
                  <a:ea typeface="仿宋_GB2312" pitchFamily="49" charset="-122"/>
                </a:rPr>
                <a:t>工程师S.Stevin(1548-1620)和意大利数学家Valerio(1552-1618)求水闸所受压力</a:t>
              </a:r>
              <a:r>
                <a:rPr sz="2800" b="1">
                  <a:latin typeface="楷体_GB2312" pitchFamily="49" charset="-122"/>
                  <a:ea typeface="楷体_GB2312" pitchFamily="49" charset="-122"/>
                </a:rPr>
                <a:t> </a:t>
              </a:r>
              <a:endParaRPr sz="2800" b="1">
                <a:latin typeface="楷体_GB2312" pitchFamily="49" charset="-122"/>
                <a:ea typeface="楷体_GB2312" pitchFamily="49" charset="-122"/>
              </a:endParaRPr>
            </a:p>
          </p:txBody>
        </p:sp>
        <p:sp>
          <p:nvSpPr>
            <p:cNvPr id="207884" name=""/>
            <p:cNvSpPr/>
            <p:nvPr/>
          </p:nvSpPr>
          <p:spPr>
            <a:xfrm>
              <a:off x="240" y="1632"/>
              <a:ext cx="336"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a:solidFill>
                    <a:srgbClr val="CC0000"/>
                  </a:solidFill>
                  <a:latin typeface="楷体_GB2312" pitchFamily="49" charset="-122"/>
                  <a:ea typeface="楷体_GB2312" pitchFamily="49" charset="-122"/>
                </a:rPr>
                <a:t>●</a:t>
              </a:r>
              <a:endParaRPr sz="2800">
                <a:solidFill>
                  <a:srgbClr val="CC0000"/>
                </a:solidFill>
                <a:latin typeface="楷体_GB2312" pitchFamily="49" charset="-122"/>
                <a:ea typeface="楷体_GB2312" pitchFamily="49" charset="-122"/>
              </a:endParaRPr>
            </a:p>
          </p:txBody>
        </p:sp>
      </p:grpSp>
      <p:sp>
        <p:nvSpPr>
          <p:cNvPr id="207885" name=""/>
          <p:cNvSpPr/>
          <p:nvPr/>
        </p:nvSpPr>
        <p:spPr>
          <a:xfrm>
            <a:off x="4953000" y="3581400"/>
            <a:ext cx="3827462" cy="733425"/>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50000"/>
              </a:lnSpc>
            </a:pPr>
            <a:r>
              <a:rPr sz="2800" b="1">
                <a:latin typeface="楷体_GB2312" pitchFamily="49" charset="-122"/>
                <a:ea typeface="楷体_GB2312" pitchFamily="49" charset="-122"/>
              </a:rPr>
              <a:t>—— </a:t>
            </a:r>
            <a:r>
              <a:rPr sz="2800" b="1">
                <a:solidFill>
                  <a:srgbClr val="CC0000"/>
                </a:solidFill>
                <a:latin typeface="华文行楷" pitchFamily="2" charset="-122"/>
                <a:ea typeface="华文行楷" pitchFamily="2" charset="-122"/>
              </a:rPr>
              <a:t>积分思想萌芽</a:t>
            </a:r>
            <a:r>
              <a:rPr sz="2800">
                <a:latin typeface="楷体_GB2312" pitchFamily="49" charset="-122"/>
                <a:ea typeface="楷体_GB2312" pitchFamily="49" charset="-122"/>
              </a:rPr>
              <a:t> </a:t>
            </a:r>
            <a:endParaRPr sz="2800">
              <a:latin typeface="楷体_GB2312" pitchFamily="49" charset="-122"/>
              <a:ea typeface="楷体_GB2312" pitchFamily="49" charset="-122"/>
            </a:endParaRPr>
          </a:p>
        </p:txBody>
      </p:sp>
      <p:grpSp>
        <p:nvGrpSpPr>
          <p:cNvPr id="207888" name=""/>
          <p:cNvGrpSpPr/>
          <p:nvPr/>
        </p:nvGrpSpPr>
        <p:grpSpPr>
          <a:xfrm>
            <a:off x="381000" y="2619375"/>
            <a:ext cx="7467600" cy="733425"/>
            <a:chOff x="240" y="2473"/>
            <a:chExt cx="4704" cy="462"/>
          </a:xfrm>
        </p:grpSpPr>
        <p:sp>
          <p:nvSpPr>
            <p:cNvPr id="207881" name=""/>
            <p:cNvSpPr/>
            <p:nvPr/>
          </p:nvSpPr>
          <p:spPr>
            <a:xfrm>
              <a:off x="793" y="2473"/>
              <a:ext cx="4151" cy="462"/>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50000"/>
                </a:lnSpc>
              </a:pPr>
              <a:r>
                <a:rPr sz="2800" b="1">
                  <a:latin typeface="仿宋_GB2312" pitchFamily="49" charset="-122"/>
                  <a:ea typeface="仿宋_GB2312" pitchFamily="49" charset="-122"/>
                </a:rPr>
                <a:t>Kepler第二行星定律中椭圆面积计算</a:t>
              </a:r>
              <a:endParaRPr sz="2800">
                <a:latin typeface="仿宋_GB2312" pitchFamily="49" charset="-122"/>
                <a:ea typeface="仿宋_GB2312" pitchFamily="49" charset="-122"/>
              </a:endParaRPr>
            </a:p>
          </p:txBody>
        </p:sp>
        <p:sp>
          <p:nvSpPr>
            <p:cNvPr id="207886" name=""/>
            <p:cNvSpPr/>
            <p:nvPr/>
          </p:nvSpPr>
          <p:spPr>
            <a:xfrm>
              <a:off x="240" y="2601"/>
              <a:ext cx="336"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a:solidFill>
                    <a:srgbClr val="CC0000"/>
                  </a:solidFill>
                  <a:latin typeface="楷体_GB2312" pitchFamily="49" charset="-122"/>
                  <a:ea typeface="楷体_GB2312" pitchFamily="49" charset="-122"/>
                </a:rPr>
                <a:t>●</a:t>
              </a:r>
              <a:endParaRPr sz="2800">
                <a:solidFill>
                  <a:srgbClr val="CC0000"/>
                </a:solidFill>
                <a:latin typeface="楷体_GB2312" pitchFamily="49" charset="-122"/>
                <a:ea typeface="楷体_GB2312" pitchFamily="49" charset="-122"/>
              </a:endParaRPr>
            </a:p>
          </p:txBody>
        </p:sp>
      </p:grpSp>
      <p:sp>
        <p:nvSpPr>
          <p:cNvPr id="207890" name=""/>
          <p:cNvSpPr/>
          <p:nvPr/>
        </p:nvSpPr>
        <p:spPr>
          <a:xfrm>
            <a:off x="1143000" y="4600575"/>
            <a:ext cx="6172200" cy="647700"/>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30000"/>
              </a:lnSpc>
            </a:pPr>
            <a:r>
              <a:rPr sz="2800" b="1">
                <a:latin typeface="楷体_GB2312" pitchFamily="49" charset="-122"/>
                <a:ea typeface="楷体_GB2312" pitchFamily="49" charset="-122"/>
              </a:rPr>
              <a:t>微分学起源要比积分学起源晚得多</a:t>
            </a:r>
            <a:endParaRPr sz="2800" b="1">
              <a:latin typeface="楷体_GB2312" pitchFamily="49" charset="-122"/>
              <a:ea typeface="楷体_GB2312" pitchFamily="49" charset="-122"/>
            </a:endParaRPr>
          </a:p>
        </p:txBody>
      </p:sp>
      <p:sp>
        <p:nvSpPr>
          <p:cNvPr id="207891" name=""/>
          <p:cNvSpPr/>
          <p:nvPr/>
        </p:nvSpPr>
        <p:spPr>
          <a:xfrm>
            <a:off x="457200" y="5514975"/>
            <a:ext cx="4419600" cy="733425"/>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50000"/>
              </a:lnSpc>
            </a:pPr>
            <a:r>
              <a:rPr sz="2800" b="1">
                <a:solidFill>
                  <a:srgbClr val="CC0000"/>
                </a:solidFill>
                <a:latin typeface="仿宋_GB2312" pitchFamily="49" charset="-122"/>
                <a:ea typeface="仿宋_GB2312" pitchFamily="49" charset="-122"/>
              </a:rPr>
              <a:t>●  </a:t>
            </a:r>
            <a:r>
              <a:rPr sz="2800" b="1">
                <a:latin typeface="仿宋_GB2312" pitchFamily="49" charset="-122"/>
                <a:ea typeface="仿宋_GB2312" pitchFamily="49" charset="-122"/>
              </a:rPr>
              <a:t>切线问题与极值问题</a:t>
            </a:r>
            <a:endParaRPr sz="2800" b="1">
              <a:latin typeface="仿宋_GB2312" pitchFamily="49" charset="-122"/>
              <a:ea typeface="仿宋_GB2312" pitchFamily="49" charset="-122"/>
            </a:endParaRPr>
          </a:p>
        </p:txBody>
      </p:sp>
      <p:sp>
        <p:nvSpPr>
          <p:cNvPr id="207892" name="Date Placeholder 1"/>
          <p:cNvSpPr>
            <a:spLocks noGrp="1"/>
          </p:cNvSpPr>
          <p:nvPr>
            <p:ph type="dt" sz="half"/>
          </p:nvPr>
        </p:nvSpPr>
        <p:spPr/>
        <p:txBody>
          <a:bodyPr/>
          <a:lstStyle/>
          <a:p>
            <a:pPr lvl="0"/>
            <a:endParaRPr sz="1400"/>
          </a:p>
        </p:txBody>
      </p:sp>
      <p:sp>
        <p:nvSpPr>
          <p:cNvPr id="207893" name="Footer Placeholder 2"/>
          <p:cNvSpPr>
            <a:spLocks noGrp="1"/>
          </p:cNvSpPr>
          <p:nvPr>
            <p:ph type="ftr" sz="quarter" idx="1"/>
          </p:nvPr>
        </p:nvSpPr>
        <p:spPr/>
        <p:txBody>
          <a:bodyPr/>
          <a:lstStyle/>
          <a:p>
            <a:pPr lvl="0" algn="ctr"/>
            <a:fld id="{D091A84F-9DF3-4F60-A8EB-449756BA55A8}" type="footer">
              <a:rPr sz="1400"/>
              <a:t/>
            </a:fld>
            <a:endParaRPr sz="1400"/>
          </a:p>
        </p:txBody>
      </p:sp>
      <p:sp>
        <p:nvSpPr>
          <p:cNvPr id="207894" name="TextBox 207893"/>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第3页</a:t>
            </a:r>
          </a:p>
        </p:txBody>
      </p:sp>
      <p:sp>
        <p:nvSpPr>
          <p:cNvPr id="207895" name="TextBox 207894"/>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additive="base">
                                        <p:cTn id="6" dur="1" fill="hold">
                                          <p:stCondLst>
                                            <p:cond delay="0"/>
                                          </p:stCondLst>
                                        </p:cTn>
                                        <p:tgtEl>
                                          <p:spTgt spid="207874"/>
                                        </p:tgtEl>
                                        <p:attrNameLst>
                                          <p:attrName>style.visibility</p:attrName>
                                        </p:attrNameLst>
                                      </p:cBhvr>
                                      <p:to>
                                        <p:strVal val="visible"/>
                                      </p:to>
                                    </p:set>
                                    <p:animEffect transition="in" filter="wipe(down)">
                                      <p:cBhvr additive="base">
                                        <p:cTn id="7" dur="500"/>
                                        <p:tgtEl>
                                          <p:spTgt spid="20787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additive="base">
                                        <p:cTn id="11" dur="1" fill="hold">
                                          <p:stCondLst>
                                            <p:cond delay="0"/>
                                          </p:stCondLst>
                                        </p:cTn>
                                        <p:tgtEl>
                                          <p:spTgt spid="207881"/>
                                        </p:tgtEl>
                                        <p:attrNameLst>
                                          <p:attrName>style.visibility</p:attrName>
                                        </p:attrNameLst>
                                      </p:cBhvr>
                                      <p:to>
                                        <p:strVal val="visible"/>
                                      </p:to>
                                    </p:set>
                                    <p:animEffect transition="in" filter="wipe(down)">
                                      <p:cBhvr additive="base">
                                        <p:cTn id="12" dur="500"/>
                                        <p:tgtEl>
                                          <p:spTgt spid="2078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p:bldP spid="207881" grpId="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6197" name=""/>
          <p:cNvSpPr/>
          <p:nvPr/>
        </p:nvSpPr>
        <p:spPr>
          <a:xfrm>
            <a:off x="684212" y="533400"/>
            <a:ext cx="6548438" cy="701675"/>
          </a:xfrm>
          <a:prstGeom prst="rect">
            <a:avLst/>
          </a:prstGeom>
          <a:noFill/>
          <a:ln>
            <a:noFill/>
            <a:miter lim="800000"/>
          </a:ln>
        </p:spPr>
        <p:txBody>
          <a:bodyPr wrap="none" anchor="t" anchorCtr="0">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4000" b="1">
                <a:solidFill>
                  <a:srgbClr val="333399"/>
                </a:solidFill>
                <a:latin typeface="楷体_GB2312" pitchFamily="49" charset="-122"/>
                <a:ea typeface="楷体_GB2312" pitchFamily="49" charset="-122"/>
              </a:rPr>
              <a:t>2．Newton和leibniz功绩</a:t>
            </a:r>
            <a:r>
              <a:rPr sz="2800">
                <a:latin typeface="楷体_GB2312" pitchFamily="49" charset="-122"/>
                <a:ea typeface="楷体_GB2312" pitchFamily="49" charset="-122"/>
              </a:rPr>
              <a:t> </a:t>
            </a:r>
            <a:endParaRPr sz="2800">
              <a:latin typeface="楷体_GB2312" pitchFamily="49" charset="-122"/>
              <a:ea typeface="楷体_GB2312" pitchFamily="49" charset="-122"/>
            </a:endParaRPr>
          </a:p>
        </p:txBody>
      </p:sp>
      <p:sp>
        <p:nvSpPr>
          <p:cNvPr id="136218" name=""/>
          <p:cNvSpPr/>
          <p:nvPr/>
        </p:nvSpPr>
        <p:spPr>
          <a:xfrm>
            <a:off x="611188" y="1628775"/>
            <a:ext cx="8208962" cy="1630362"/>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20000"/>
              </a:lnSpc>
              <a:spcBef>
                <a:spcPct val="50000"/>
              </a:spcBef>
            </a:pPr>
            <a:r>
              <a:rPr sz="2800" b="1">
                <a:latin typeface="楷体_GB2312" pitchFamily="49" charset="-122"/>
                <a:ea typeface="楷体_GB2312" pitchFamily="49" charset="-122"/>
              </a:rPr>
              <a:t>    前期工作没有通过无穷小量分析来定义导数和通过度割求和取极限来建立积分明确概念，更未给出两者之间联系。</a:t>
            </a:r>
            <a:endParaRPr sz="2800" b="1">
              <a:latin typeface="楷体_GB2312" pitchFamily="49" charset="-122"/>
              <a:ea typeface="楷体_GB2312" pitchFamily="49" charset="-122"/>
            </a:endParaRPr>
          </a:p>
        </p:txBody>
      </p:sp>
      <p:sp>
        <p:nvSpPr>
          <p:cNvPr id="136219" name=""/>
          <p:cNvSpPr/>
          <p:nvPr/>
        </p:nvSpPr>
        <p:spPr>
          <a:xfrm>
            <a:off x="684212" y="3657600"/>
            <a:ext cx="7848600" cy="1117600"/>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20000"/>
              </a:lnSpc>
              <a:spcBef>
                <a:spcPct val="50000"/>
              </a:spcBef>
            </a:pPr>
            <a:r>
              <a:rPr sz="2800" b="1">
                <a:latin typeface="楷体_GB2312" pitchFamily="49" charset="-122"/>
                <a:ea typeface="楷体_GB2312" pitchFamily="49" charset="-122"/>
              </a:rPr>
              <a:t>    17世纪后半叶，Newton 和 Leibniz 独立地发觉了高等数学意义上微积分。</a:t>
            </a:r>
            <a:endParaRPr sz="2800" b="1">
              <a:latin typeface="楷体_GB2312" pitchFamily="49" charset="-122"/>
              <a:ea typeface="楷体_GB2312" pitchFamily="49" charset="-122"/>
            </a:endParaRPr>
          </a:p>
        </p:txBody>
      </p:sp>
      <p:sp>
        <p:nvSpPr>
          <p:cNvPr id="136220" name="Date Placeholder 1"/>
          <p:cNvSpPr>
            <a:spLocks noGrp="1"/>
          </p:cNvSpPr>
          <p:nvPr>
            <p:ph type="dt" sz="half"/>
          </p:nvPr>
        </p:nvSpPr>
        <p:spPr/>
        <p:txBody>
          <a:bodyPr/>
          <a:lstStyle/>
          <a:p>
            <a:pPr lvl="0"/>
            <a:endParaRPr sz="1400"/>
          </a:p>
        </p:txBody>
      </p:sp>
      <p:sp>
        <p:nvSpPr>
          <p:cNvPr id="136221" name="Footer Placeholder 2"/>
          <p:cNvSpPr>
            <a:spLocks noGrp="1"/>
          </p:cNvSpPr>
          <p:nvPr>
            <p:ph type="ftr" sz="quarter" idx="1"/>
          </p:nvPr>
        </p:nvSpPr>
        <p:spPr/>
        <p:txBody>
          <a:bodyPr/>
          <a:lstStyle/>
          <a:p>
            <a:pPr lvl="0" algn="ctr"/>
            <a:fld id="{643F0775-24CA-4365-980E-A582A4C9582D}" type="footer">
              <a:rPr sz="1400"/>
              <a:t/>
            </a:fld>
            <a:endParaRPr sz="1400"/>
          </a:p>
        </p:txBody>
      </p:sp>
      <p:sp>
        <p:nvSpPr>
          <p:cNvPr id="136222" name="TextBox 136221"/>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第4页</a:t>
            </a:r>
          </a:p>
        </p:txBody>
      </p:sp>
      <p:sp>
        <p:nvSpPr>
          <p:cNvPr id="136223" name="TextBox 136222"/>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136197"/>
                                        </p:tgtEl>
                                        <p:attrNameLst>
                                          <p:attrName>style.visibility</p:attrName>
                                        </p:attrNameLst>
                                      </p:cBhvr>
                                      <p:to>
                                        <p:strVal val="visible"/>
                                      </p:to>
                                    </p:set>
                                    <p:animEffect transition="in" filter="wipe(left)">
                                      <p:cBhvr additive="base">
                                        <p:cTn id="7" dur="500"/>
                                        <p:tgtEl>
                                          <p:spTgt spid="13619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additive="base">
                                        <p:cTn id="11" dur="1" fill="hold">
                                          <p:stCondLst>
                                            <p:cond delay="0"/>
                                          </p:stCondLst>
                                        </p:cTn>
                                        <p:tgtEl>
                                          <p:spTgt spid="136218"/>
                                        </p:tgtEl>
                                        <p:attrNameLst>
                                          <p:attrName>style.visibility</p:attrName>
                                        </p:attrNameLst>
                                      </p:cBhvr>
                                      <p:to>
                                        <p:strVal val="visible"/>
                                      </p:to>
                                    </p:set>
                                    <p:animEffect transition="in" filter="wipe(down)">
                                      <p:cBhvr additive="base">
                                        <p:cTn id="12" dur="500"/>
                                        <p:tgtEl>
                                          <p:spTgt spid="136218"/>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2" nodeType="clickEffect">
                                  <p:stCondLst>
                                    <p:cond delay="0"/>
                                  </p:stCondLst>
                                  <p:childTnLst>
                                    <p:set>
                                      <p:cBhvr additive="base">
                                        <p:cTn id="16" dur="1" fill="hold">
                                          <p:stCondLst>
                                            <p:cond delay="0"/>
                                          </p:stCondLst>
                                        </p:cTn>
                                        <p:tgtEl>
                                          <p:spTgt spid="136219"/>
                                        </p:tgtEl>
                                        <p:attrNameLst>
                                          <p:attrName>style.visibility</p:attrName>
                                        </p:attrNameLst>
                                      </p:cBhvr>
                                      <p:to>
                                        <p:strVal val="visible"/>
                                      </p:to>
                                    </p:set>
                                    <p:animEffect transition="in" filter="wipe(down)">
                                      <p:cBhvr additive="base">
                                        <p:cTn id="17" dur="500"/>
                                        <p:tgtEl>
                                          <p:spTgt spid="136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7" grpId="0"/>
      <p:bldP spid="136218" grpId="1"/>
      <p:bldP spid="136219" grpId="2"/>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924" name=""/>
          <p:cNvSpPr/>
          <p:nvPr/>
        </p:nvSpPr>
        <p:spPr>
          <a:xfrm>
            <a:off x="539750" y="620712"/>
            <a:ext cx="8135938" cy="1887538"/>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40000"/>
              </a:lnSpc>
              <a:spcBef>
                <a:spcPct val="50000"/>
              </a:spcBef>
            </a:pPr>
            <a:r>
              <a:rPr sz="2800" b="1">
                <a:latin typeface="楷体_GB2312" pitchFamily="49" charset="-122"/>
                <a:ea typeface="楷体_GB2312" pitchFamily="49" charset="-122"/>
              </a:rPr>
              <a:t>    Issac Newton(1642-1727)，英国大物理学家和数学家。1642年，伽利略去世，Newton诞生在England一个农民家庭。</a:t>
            </a:r>
            <a:endParaRPr sz="2800" b="1">
              <a:latin typeface="楷体_GB2312" pitchFamily="49" charset="-122"/>
              <a:ea typeface="楷体_GB2312" pitchFamily="49" charset="-122"/>
            </a:endParaRPr>
          </a:p>
        </p:txBody>
      </p:sp>
      <p:sp>
        <p:nvSpPr>
          <p:cNvPr id="209925" name=""/>
          <p:cNvSpPr/>
          <p:nvPr/>
        </p:nvSpPr>
        <p:spPr>
          <a:xfrm>
            <a:off x="576262" y="2971800"/>
            <a:ext cx="8459788" cy="2486025"/>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40000"/>
              </a:lnSpc>
              <a:spcBef>
                <a:spcPct val="50000"/>
              </a:spcBef>
            </a:pPr>
            <a:r>
              <a:rPr sz="2800" b="1">
                <a:latin typeface="楷体_GB2312" pitchFamily="49" charset="-122"/>
                <a:ea typeface="楷体_GB2312" pitchFamily="49" charset="-122"/>
              </a:rPr>
              <a:t>    1661年 Newton 入剑桥大学三一学院，拜著名数学家巴罗（Barrow）为师，1669年，巴罗宣布Newton 学识水平已超出自己，推荐27岁Newton代替自己任“卢卡斯数学专家”。这是历史上有名巴罗让贤。</a:t>
            </a:r>
            <a:endParaRPr sz="2800" b="1">
              <a:latin typeface="楷体_GB2312" pitchFamily="49" charset="-122"/>
              <a:ea typeface="楷体_GB2312" pitchFamily="49" charset="-122"/>
            </a:endParaRPr>
          </a:p>
        </p:txBody>
      </p:sp>
      <p:sp>
        <p:nvSpPr>
          <p:cNvPr id="209926" name="Date Placeholder 1"/>
          <p:cNvSpPr>
            <a:spLocks noGrp="1"/>
          </p:cNvSpPr>
          <p:nvPr>
            <p:ph type="dt" sz="half"/>
          </p:nvPr>
        </p:nvSpPr>
        <p:spPr/>
        <p:txBody>
          <a:bodyPr/>
          <a:lstStyle/>
          <a:p>
            <a:pPr lvl="0"/>
            <a:endParaRPr sz="1400"/>
          </a:p>
        </p:txBody>
      </p:sp>
      <p:sp>
        <p:nvSpPr>
          <p:cNvPr id="209927" name="Footer Placeholder 2"/>
          <p:cNvSpPr>
            <a:spLocks noGrp="1"/>
          </p:cNvSpPr>
          <p:nvPr>
            <p:ph type="ftr" sz="quarter" idx="1"/>
          </p:nvPr>
        </p:nvSpPr>
        <p:spPr/>
        <p:txBody>
          <a:bodyPr/>
          <a:lstStyle/>
          <a:p>
            <a:pPr lvl="0" algn="ctr"/>
            <a:fld id="{6E1244D0-1A83-4314-8228-2ED99E88A45F}" type="footer">
              <a:rPr sz="1400"/>
              <a:t/>
            </a:fld>
            <a:endParaRPr sz="1400"/>
          </a:p>
        </p:txBody>
      </p:sp>
      <p:sp>
        <p:nvSpPr>
          <p:cNvPr id="209928" name="TextBox 209927"/>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第5页</a:t>
            </a:r>
          </a:p>
        </p:txBody>
      </p:sp>
      <p:sp>
        <p:nvSpPr>
          <p:cNvPr id="209929" name="TextBox 209928"/>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additive="base">
                                        <p:cTn id="6" dur="1" fill="hold">
                                          <p:stCondLst>
                                            <p:cond delay="0"/>
                                          </p:stCondLst>
                                        </p:cTn>
                                        <p:tgtEl>
                                          <p:spTgt spid="209924"/>
                                        </p:tgtEl>
                                        <p:attrNameLst>
                                          <p:attrName>style.visibility</p:attrName>
                                        </p:attrNameLst>
                                      </p:cBhvr>
                                      <p:to>
                                        <p:strVal val="visible"/>
                                      </p:to>
                                    </p:set>
                                    <p:animEffect transition="in" filter="wipe(down)">
                                      <p:cBhvr additive="base">
                                        <p:cTn id="7" dur="500"/>
                                        <p:tgtEl>
                                          <p:spTgt spid="20992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additive="base">
                                        <p:cTn id="11" dur="1" fill="hold">
                                          <p:stCondLst>
                                            <p:cond delay="0"/>
                                          </p:stCondLst>
                                        </p:cTn>
                                        <p:tgtEl>
                                          <p:spTgt spid="209925"/>
                                        </p:tgtEl>
                                        <p:attrNameLst>
                                          <p:attrName>style.visibility</p:attrName>
                                        </p:attrNameLst>
                                      </p:cBhvr>
                                      <p:to>
                                        <p:strVal val="visible"/>
                                      </p:to>
                                    </p:set>
                                    <p:animEffect transition="in" filter="wipe(down)">
                                      <p:cBhvr additive="base">
                                        <p:cTn id="12" dur="500"/>
                                        <p:tgtEl>
                                          <p:spTgt spid="2099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4" grpId="0"/>
      <p:bldP spid="209925"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949" name=""/>
          <p:cNvSpPr/>
          <p:nvPr/>
        </p:nvSpPr>
        <p:spPr>
          <a:xfrm>
            <a:off x="539750" y="333375"/>
            <a:ext cx="8459788" cy="1117600"/>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20000"/>
              </a:lnSpc>
              <a:spcBef>
                <a:spcPct val="50000"/>
              </a:spcBef>
            </a:pPr>
            <a:r>
              <a:rPr sz="2800" b="1">
                <a:latin typeface="楷体_GB2312" pitchFamily="49" charset="-122"/>
                <a:ea typeface="楷体_GB2312" pitchFamily="49" charset="-122"/>
              </a:rPr>
              <a:t>    Newton受巴罗“巴罗微分三角形”启发创造微积分，因此巴罗在微积分发展史上功不可没。</a:t>
            </a:r>
            <a:endParaRPr sz="2800" b="1">
              <a:latin typeface="楷体_GB2312" pitchFamily="49" charset="-122"/>
              <a:ea typeface="楷体_GB2312" pitchFamily="49" charset="-122"/>
            </a:endParaRPr>
          </a:p>
        </p:txBody>
      </p:sp>
      <p:sp>
        <p:nvSpPr>
          <p:cNvPr id="210950" name=""/>
          <p:cNvSpPr/>
          <p:nvPr/>
        </p:nvSpPr>
        <p:spPr>
          <a:xfrm>
            <a:off x="468312" y="1638300"/>
            <a:ext cx="8424862" cy="4362450"/>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latin typeface="楷体_GB2312" pitchFamily="49" charset="-122"/>
                <a:ea typeface="楷体_GB2312" pitchFamily="49" charset="-122"/>
              </a:rPr>
              <a:t>     Newton从1665年到1695年，对微积分创造性结果为：</a:t>
            </a:r>
            <a:endParaRPr sz="2800" b="1">
              <a:latin typeface="楷体_GB2312" pitchFamily="49" charset="-122"/>
              <a:ea typeface="楷体_GB2312" pitchFamily="49" charset="-122"/>
            </a:endParaRPr>
          </a:p>
          <a:p>
            <a:pPr lvl="0"/>
            <a:r>
              <a:rPr sz="2800" b="1">
                <a:latin typeface="楷体_GB2312" pitchFamily="49" charset="-122"/>
                <a:ea typeface="楷体_GB2312" pitchFamily="49" charset="-122"/>
              </a:rPr>
              <a:t>  </a:t>
            </a:r>
            <a:r>
              <a:rPr sz="2800" b="1">
                <a:solidFill>
                  <a:srgbClr val="CC0000"/>
                </a:solidFill>
                <a:latin typeface="楷体_GB2312" pitchFamily="49" charset="-122"/>
                <a:ea typeface="楷体_GB2312" pitchFamily="49" charset="-122"/>
              </a:rPr>
              <a:t>★ </a:t>
            </a:r>
            <a:r>
              <a:rPr sz="2800" b="1">
                <a:latin typeface="楷体_GB2312" pitchFamily="49" charset="-122"/>
                <a:ea typeface="楷体_GB2312" pitchFamily="49" charset="-122"/>
              </a:rPr>
              <a:t>1665，“正流数术”—— 微分学；</a:t>
            </a:r>
            <a:endParaRPr sz="2800" b="1">
              <a:latin typeface="楷体_GB2312" pitchFamily="49" charset="-122"/>
              <a:ea typeface="楷体_GB2312" pitchFamily="49" charset="-122"/>
            </a:endParaRPr>
          </a:p>
          <a:p>
            <a:pPr lvl="0"/>
            <a:r>
              <a:rPr sz="2800" b="1">
                <a:solidFill>
                  <a:srgbClr val="CC0000"/>
                </a:solidFill>
                <a:latin typeface="楷体_GB2312" pitchFamily="49" charset="-122"/>
                <a:ea typeface="楷体_GB2312" pitchFamily="49" charset="-122"/>
              </a:rPr>
              <a:t>  ★</a:t>
            </a:r>
            <a:r>
              <a:rPr sz="2800" b="1">
                <a:latin typeface="楷体_GB2312" pitchFamily="49" charset="-122"/>
                <a:ea typeface="楷体_GB2312" pitchFamily="49" charset="-122"/>
              </a:rPr>
              <a:t> 1666，“反流数术”—— 积分学；</a:t>
            </a:r>
            <a:endParaRPr sz="2800" b="1">
              <a:latin typeface="楷体_GB2312" pitchFamily="49" charset="-122"/>
              <a:ea typeface="楷体_GB2312" pitchFamily="49" charset="-122"/>
            </a:endParaRPr>
          </a:p>
          <a:p>
            <a:pPr lvl="0"/>
            <a:r>
              <a:rPr sz="2800" b="1">
                <a:solidFill>
                  <a:srgbClr val="CC0000"/>
                </a:solidFill>
                <a:latin typeface="楷体_GB2312" pitchFamily="49" charset="-122"/>
                <a:ea typeface="楷体_GB2312" pitchFamily="49" charset="-122"/>
              </a:rPr>
              <a:t>  ★</a:t>
            </a:r>
            <a:r>
              <a:rPr sz="2800" b="1">
                <a:latin typeface="楷体_GB2312" pitchFamily="49" charset="-122"/>
                <a:ea typeface="楷体_GB2312" pitchFamily="49" charset="-122"/>
              </a:rPr>
              <a:t> 1666，“流数简论”—— 标志微积分诞生；</a:t>
            </a:r>
            <a:endParaRPr sz="2800" b="1">
              <a:latin typeface="楷体_GB2312" pitchFamily="49" charset="-122"/>
              <a:ea typeface="楷体_GB2312" pitchFamily="49" charset="-122"/>
            </a:endParaRPr>
          </a:p>
          <a:p>
            <a:pPr lvl="0"/>
            <a:r>
              <a:rPr sz="2800" b="1">
                <a:solidFill>
                  <a:srgbClr val="CC0000"/>
                </a:solidFill>
                <a:latin typeface="楷体_GB2312" pitchFamily="49" charset="-122"/>
                <a:ea typeface="楷体_GB2312" pitchFamily="49" charset="-122"/>
              </a:rPr>
              <a:t>  ★</a:t>
            </a:r>
            <a:r>
              <a:rPr sz="2800" b="1">
                <a:latin typeface="楷体_GB2312" pitchFamily="49" charset="-122"/>
                <a:ea typeface="楷体_GB2312" pitchFamily="49" charset="-122"/>
              </a:rPr>
              <a:t> 1669，“分析学”—— 由此后人称以微积分为 </a:t>
            </a:r>
            <a:endParaRPr sz="2800" b="1">
              <a:latin typeface="楷体_GB2312" pitchFamily="49" charset="-122"/>
              <a:ea typeface="楷体_GB2312" pitchFamily="49" charset="-122"/>
            </a:endParaRPr>
          </a:p>
          <a:p>
            <a:pPr lvl="0"/>
            <a:r>
              <a:rPr sz="2800" b="1">
                <a:latin typeface="楷体_GB2312" pitchFamily="49" charset="-122"/>
                <a:ea typeface="楷体_GB2312" pitchFamily="49" charset="-122"/>
              </a:rPr>
              <a:t>                    主要内容学科为数学分析</a:t>
            </a:r>
            <a:endParaRPr sz="2800" b="1">
              <a:latin typeface="楷体_GB2312" pitchFamily="49" charset="-122"/>
              <a:ea typeface="楷体_GB2312" pitchFamily="49" charset="-122"/>
            </a:endParaRPr>
          </a:p>
          <a:p>
            <a:pPr lvl="0"/>
            <a:r>
              <a:rPr sz="2800" b="1">
                <a:solidFill>
                  <a:srgbClr val="CC0000"/>
                </a:solidFill>
                <a:latin typeface="楷体_GB2312" pitchFamily="49" charset="-122"/>
                <a:ea typeface="楷体_GB2312" pitchFamily="49" charset="-122"/>
              </a:rPr>
              <a:t>  ★</a:t>
            </a:r>
            <a:r>
              <a:rPr sz="2800" b="1">
                <a:latin typeface="楷体_GB2312" pitchFamily="49" charset="-122"/>
                <a:ea typeface="楷体_GB2312" pitchFamily="49" charset="-122"/>
              </a:rPr>
              <a:t> 1671，“流数法”</a:t>
            </a:r>
            <a:endParaRPr sz="2800" b="1">
              <a:latin typeface="楷体_GB2312" pitchFamily="49" charset="-122"/>
              <a:ea typeface="楷体_GB2312" pitchFamily="49" charset="-122"/>
            </a:endParaRPr>
          </a:p>
          <a:p>
            <a:pPr lvl="0"/>
            <a:r>
              <a:rPr sz="2800" b="1">
                <a:solidFill>
                  <a:srgbClr val="CC0000"/>
                </a:solidFill>
                <a:latin typeface="楷体_GB2312" pitchFamily="49" charset="-122"/>
                <a:ea typeface="楷体_GB2312" pitchFamily="49" charset="-122"/>
              </a:rPr>
              <a:t>  ★</a:t>
            </a:r>
            <a:r>
              <a:rPr sz="2800" b="1">
                <a:latin typeface="楷体_GB2312" pitchFamily="49" charset="-122"/>
                <a:ea typeface="楷体_GB2312" pitchFamily="49" charset="-122"/>
              </a:rPr>
              <a:t> 1687，“自然哲学数学原理”——简称“原理”</a:t>
            </a:r>
            <a:endParaRPr sz="2800" b="1">
              <a:latin typeface="楷体_GB2312" pitchFamily="49" charset="-122"/>
              <a:ea typeface="楷体_GB2312" pitchFamily="49" charset="-122"/>
            </a:endParaRPr>
          </a:p>
          <a:p>
            <a:pPr lvl="0"/>
            <a:r>
              <a:rPr sz="2800" b="1">
                <a:solidFill>
                  <a:srgbClr val="CC0000"/>
                </a:solidFill>
                <a:latin typeface="楷体_GB2312" pitchFamily="49" charset="-122"/>
                <a:ea typeface="楷体_GB2312" pitchFamily="49" charset="-122"/>
              </a:rPr>
              <a:t>  ★</a:t>
            </a:r>
            <a:r>
              <a:rPr sz="2800" b="1">
                <a:latin typeface="楷体_GB2312" pitchFamily="49" charset="-122"/>
                <a:ea typeface="楷体_GB2312" pitchFamily="49" charset="-122"/>
              </a:rPr>
              <a:t> 1691，“求积术”	</a:t>
            </a:r>
            <a:endParaRPr sz="2800" b="1">
              <a:latin typeface="楷体_GB2312" pitchFamily="49" charset="-122"/>
              <a:ea typeface="楷体_GB2312" pitchFamily="49" charset="-122"/>
            </a:endParaRPr>
          </a:p>
        </p:txBody>
      </p:sp>
      <p:sp>
        <p:nvSpPr>
          <p:cNvPr id="210951" name="Date Placeholder 1"/>
          <p:cNvSpPr>
            <a:spLocks noGrp="1"/>
          </p:cNvSpPr>
          <p:nvPr>
            <p:ph type="dt" sz="half"/>
          </p:nvPr>
        </p:nvSpPr>
        <p:spPr/>
        <p:txBody>
          <a:bodyPr/>
          <a:lstStyle/>
          <a:p>
            <a:pPr lvl="0"/>
            <a:endParaRPr sz="1400"/>
          </a:p>
        </p:txBody>
      </p:sp>
      <p:sp>
        <p:nvSpPr>
          <p:cNvPr id="210952" name="Footer Placeholder 2"/>
          <p:cNvSpPr>
            <a:spLocks noGrp="1"/>
          </p:cNvSpPr>
          <p:nvPr>
            <p:ph type="ftr" sz="quarter" idx="1"/>
          </p:nvPr>
        </p:nvSpPr>
        <p:spPr/>
        <p:txBody>
          <a:bodyPr/>
          <a:lstStyle/>
          <a:p>
            <a:pPr lvl="0" algn="ctr"/>
            <a:fld id="{F3D9EB36-942E-4B38-A9F7-5F9E82DCF537}" type="footer">
              <a:rPr sz="1400"/>
              <a:t/>
            </a:fld>
            <a:endParaRPr sz="1400"/>
          </a:p>
        </p:txBody>
      </p:sp>
      <p:sp>
        <p:nvSpPr>
          <p:cNvPr id="210953" name="TextBox 210952"/>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第6页</a:t>
            </a:r>
          </a:p>
        </p:txBody>
      </p:sp>
      <p:sp>
        <p:nvSpPr>
          <p:cNvPr id="210954" name="TextBox 210953"/>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additive="base">
                                        <p:cTn id="6" dur="1" fill="hold">
                                          <p:stCondLst>
                                            <p:cond delay="0"/>
                                          </p:stCondLst>
                                        </p:cTn>
                                        <p:tgtEl>
                                          <p:spTgt spid="210949"/>
                                        </p:tgtEl>
                                        <p:attrNameLst>
                                          <p:attrName>style.visibility</p:attrName>
                                        </p:attrNameLst>
                                      </p:cBhvr>
                                      <p:to>
                                        <p:strVal val="visible"/>
                                      </p:to>
                                    </p:set>
                                    <p:animEffect transition="in" filter="wipe(down)">
                                      <p:cBhvr additive="base">
                                        <p:cTn id="7" dur="500"/>
                                        <p:tgtEl>
                                          <p:spTgt spid="21094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additive="base">
                                        <p:cTn id="11" dur="1" fill="hold">
                                          <p:stCondLst>
                                            <p:cond delay="0"/>
                                          </p:stCondLst>
                                        </p:cTn>
                                        <p:tgtEl>
                                          <p:spTgt spid="210950"/>
                                        </p:tgtEl>
                                        <p:attrNameLst>
                                          <p:attrName>style.visibility</p:attrName>
                                        </p:attrNameLst>
                                      </p:cBhvr>
                                      <p:to>
                                        <p:strVal val="visible"/>
                                      </p:to>
                                    </p:set>
                                    <p:animEffect transition="in" filter="wipe(down)">
                                      <p:cBhvr additive="base">
                                        <p:cTn id="12" dur="500"/>
                                        <p:tgtEl>
                                          <p:spTgt spid="2109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9" grpId="0"/>
      <p:bldP spid="210950"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11973" name=""/>
          <p:cNvGraphicFramePr>
            <a:graphicFrameLocks noChangeAspect="1"/>
          </p:cNvGraphicFramePr>
          <p:nvPr/>
        </p:nvGraphicFramePr>
        <p:xfrm>
          <a:off x="533400" y="1981200"/>
          <a:ext cx="7010400" cy="914400"/>
        </p:xfrm>
        <a:graphic>
          <a:graphicData uri="http://schemas.openxmlformats.org/presentationml/2006/ole">
            <mc:AlternateContent>
              <mc:Choice xmlns:v="urn:schemas-microsoft-com:vml" Requires="v">
                <p:oleObj spid="_x0000_s1039" name="Document" r:id="rId3" progId="Word.Document.8">
                  <p:embed/>
                </p:oleObj>
              </mc:Choice>
              <mc:Fallback>
                <p:oleObj name="Document" r:id="rId3" progId="Word.Document.8">
                  <p:embed/>
                  <p:pic>
                    <p:nvPicPr>
                      <p:cNvPr id="0" name="OLE substitute image"/>
                      <p:cNvPicPr/>
                      <p:nvPr/>
                    </p:nvPicPr>
                    <p:blipFill>
                      <a:blip r:embed="rId4"/>
                      <a:stretch>
                        <a:fillRect/>
                      </a:stretch>
                    </p:blipFill>
                    <p:spPr>
                      <a:xfrm>
                        <a:off x="533400" y="1981200"/>
                        <a:ext cx="7010400" cy="914400"/>
                      </a:xfrm>
                      <a:prstGeom prst="rect">
                        <a:avLst/>
                      </a:prstGeom>
                      <a:noFill/>
                    </p:spPr>
                  </p:pic>
                </p:oleObj>
              </mc:Fallback>
            </mc:AlternateContent>
          </a:graphicData>
        </a:graphic>
      </p:graphicFrame>
      <p:grpSp>
        <p:nvGrpSpPr>
          <p:cNvPr id="211980" name=""/>
          <p:cNvGrpSpPr/>
          <p:nvPr/>
        </p:nvGrpSpPr>
        <p:grpSpPr>
          <a:xfrm>
            <a:off x="990600" y="2695575"/>
            <a:ext cx="7239000" cy="1114425"/>
            <a:chOff x="624" y="1440"/>
            <a:chExt cx="4560" cy="702"/>
          </a:xfrm>
        </p:grpSpPr>
        <p:graphicFrame>
          <p:nvGraphicFramePr>
            <p:cNvPr id="211974" name=""/>
            <p:cNvGraphicFramePr>
              <a:graphicFrameLocks noChangeAspect="1"/>
            </p:cNvGraphicFramePr>
            <p:nvPr/>
          </p:nvGraphicFramePr>
          <p:xfrm>
            <a:off x="1253" y="1440"/>
            <a:ext cx="3931" cy="702"/>
          </p:xfrm>
          <a:graphic>
            <a:graphicData uri="http://schemas.openxmlformats.org/presentationml/2006/ole">
              <mc:AlternateContent>
                <mc:Choice xmlns:v="urn:schemas-microsoft-com:vml" Requires="v">
                  <p:oleObj spid="_x0000_s1040" name="Document" r:id="rId5" progId="Word.Document.8">
                    <p:embed/>
                  </p:oleObj>
                </mc:Choice>
                <mc:Fallback>
                  <p:oleObj name="Document" r:id="rId5" progId="Word.Document.8">
                    <p:embed/>
                    <p:pic>
                      <p:nvPicPr>
                        <p:cNvPr id="0" name="OLE substitute image"/>
                        <p:cNvPicPr/>
                        <p:nvPr/>
                      </p:nvPicPr>
                      <p:blipFill>
                        <a:blip r:embed="rId6"/>
                        <a:stretch>
                          <a:fillRect/>
                        </a:stretch>
                      </p:blipFill>
                      <p:spPr>
                        <a:xfrm>
                          <a:off x="1253" y="1440"/>
                          <a:ext cx="3931" cy="702"/>
                        </a:xfrm>
                        <a:prstGeom prst="rect">
                          <a:avLst/>
                        </a:prstGeom>
                        <a:noFill/>
                      </p:spPr>
                    </p:pic>
                  </p:oleObj>
                </mc:Fallback>
              </mc:AlternateContent>
            </a:graphicData>
          </a:graphic>
        </p:graphicFrame>
        <p:sp>
          <p:nvSpPr>
            <p:cNvPr id="211977" name=""/>
            <p:cNvSpPr/>
            <p:nvPr/>
          </p:nvSpPr>
          <p:spPr>
            <a:xfrm>
              <a:off x="624" y="1672"/>
              <a:ext cx="432" cy="192"/>
            </a:xfrm>
            <a:prstGeom prst="rightArrow">
              <a:avLst>
                <a:gd name="adj1" fmla="val 50000"/>
                <a:gd name="adj2" fmla="val 56250"/>
              </a:avLst>
            </a:prstGeom>
            <a:solidFill>
              <a:schemeClr val="accent1"/>
            </a:solidFill>
            <a:ln>
              <a:solidFill>
                <a:schemeClr val="tx1"/>
              </a:solidFill>
              <a:miter lim="800000"/>
            </a:ln>
          </p:spPr>
          <p:txBody>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211978" name=""/>
          <p:cNvSpPr/>
          <p:nvPr/>
        </p:nvSpPr>
        <p:spPr>
          <a:xfrm>
            <a:off x="539750" y="404812"/>
            <a:ext cx="5934075" cy="519112"/>
          </a:xfrm>
          <a:prstGeom prst="rect">
            <a:avLst/>
          </a:prstGeom>
          <a:solidFill>
            <a:srgbClr val="FFFF66"/>
          </a:solidFill>
          <a:ln>
            <a:noFill/>
            <a:miter lim="800000"/>
          </a:ln>
          <a:effectLst/>
        </p:spPr>
        <p:txBody>
          <a:bodyPr wrap="none" anchor="ctr" anchorCtr="0">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latin typeface="楷体_GB2312" pitchFamily="49" charset="-122"/>
                <a:ea typeface="楷体_GB2312" pitchFamily="49" charset="-122"/>
              </a:rPr>
              <a:t>Newton求导（流数）大约思想是：</a:t>
            </a:r>
            <a:endParaRPr sz="2800" b="1">
              <a:latin typeface="楷体_GB2312" pitchFamily="49" charset="-122"/>
              <a:ea typeface="楷体_GB2312" pitchFamily="49" charset="-122"/>
            </a:endParaRPr>
          </a:p>
        </p:txBody>
      </p:sp>
      <p:grpSp>
        <p:nvGrpSpPr>
          <p:cNvPr id="211996" name=""/>
          <p:cNvGrpSpPr/>
          <p:nvPr/>
        </p:nvGrpSpPr>
        <p:grpSpPr>
          <a:xfrm>
            <a:off x="533400" y="3565525"/>
            <a:ext cx="7848600" cy="1844675"/>
            <a:chOff x="336" y="2246"/>
            <a:chExt cx="4944" cy="1162"/>
          </a:xfrm>
        </p:grpSpPr>
        <p:grpSp>
          <p:nvGrpSpPr>
            <p:cNvPr id="211986" name=""/>
            <p:cNvGrpSpPr/>
            <p:nvPr/>
          </p:nvGrpSpPr>
          <p:grpSpPr>
            <a:xfrm>
              <a:off x="336" y="2246"/>
              <a:ext cx="4944" cy="634"/>
              <a:chOff x="336" y="1680"/>
              <a:chExt cx="4944" cy="634"/>
            </a:xfrm>
          </p:grpSpPr>
          <p:sp>
            <p:nvSpPr>
              <p:cNvPr id="211982" name=""/>
              <p:cNvSpPr/>
              <p:nvPr/>
            </p:nvSpPr>
            <p:spPr>
              <a:xfrm>
                <a:off x="336" y="1824"/>
                <a:ext cx="1104"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ea typeface="仿宋_GB2312" pitchFamily="49" charset="-122"/>
                  </a:rPr>
                  <a:t>增量    与</a:t>
                </a:r>
                <a:r>
                  <a:rPr sz="2800" b="1">
                    <a:ea typeface="楷体_GB2312" pitchFamily="49" charset="-122"/>
                  </a:rPr>
                  <a:t> </a:t>
                </a:r>
                <a:endParaRPr sz="2800" b="1"/>
              </a:p>
            </p:txBody>
          </p:sp>
          <p:graphicFrame>
            <p:nvGraphicFramePr>
              <p:cNvPr id="211981" name=""/>
              <p:cNvGraphicFramePr>
                <a:graphicFrameLocks noChangeAspect="1"/>
              </p:cNvGraphicFramePr>
              <p:nvPr/>
            </p:nvGraphicFramePr>
            <p:xfrm>
              <a:off x="816" y="1872"/>
              <a:ext cx="240" cy="240"/>
            </p:xfrm>
            <a:graphic>
              <a:graphicData uri="http://schemas.openxmlformats.org/presentationml/2006/ole">
                <mc:AlternateContent>
                  <mc:Choice xmlns:v="urn:schemas-microsoft-com:vml" Requires="v">
                    <p:oleObj spid="_x0000_s1041" r:id="rId7" progId="Equation.3">
                      <p:embed/>
                    </p:oleObj>
                  </mc:Choice>
                  <mc:Fallback>
                    <p:oleObj r:id="rId7" progId="Equation.3">
                      <p:embed/>
                      <p:pic>
                        <p:nvPicPr>
                          <p:cNvPr id="0" name="OLE substitute image"/>
                          <p:cNvPicPr/>
                          <p:nvPr/>
                        </p:nvPicPr>
                        <p:blipFill>
                          <a:blip r:embed="rId8"/>
                          <a:stretch>
                            <a:fillRect/>
                          </a:stretch>
                        </p:blipFill>
                        <p:spPr>
                          <a:xfrm>
                            <a:off x="816" y="1872"/>
                            <a:ext cx="240" cy="240"/>
                          </a:xfrm>
                          <a:prstGeom prst="rect">
                            <a:avLst/>
                          </a:prstGeom>
                          <a:noFill/>
                        </p:spPr>
                      </p:pic>
                    </p:oleObj>
                  </mc:Fallback>
                </mc:AlternateContent>
              </a:graphicData>
            </a:graphic>
          </p:graphicFrame>
          <p:graphicFrame>
            <p:nvGraphicFramePr>
              <p:cNvPr id="211983" name=""/>
              <p:cNvGraphicFramePr>
                <a:graphicFrameLocks noChangeAspect="1"/>
              </p:cNvGraphicFramePr>
              <p:nvPr/>
            </p:nvGraphicFramePr>
            <p:xfrm>
              <a:off x="1344" y="1680"/>
              <a:ext cx="2667" cy="634"/>
            </p:xfrm>
            <a:graphic>
              <a:graphicData uri="http://schemas.openxmlformats.org/presentationml/2006/ole">
                <mc:AlternateContent>
                  <mc:Choice xmlns:v="urn:schemas-microsoft-com:vml" Requires="v">
                    <p:oleObj spid="_x0000_s1042" r:id="rId9" progId="Equation.3">
                      <p:embed/>
                    </p:oleObj>
                  </mc:Choice>
                  <mc:Fallback>
                    <p:oleObj r:id="rId9" progId="Equation.3">
                      <p:embed/>
                      <p:pic>
                        <p:nvPicPr>
                          <p:cNvPr id="0" name="OLE substitute image"/>
                          <p:cNvPicPr/>
                          <p:nvPr/>
                        </p:nvPicPr>
                        <p:blipFill>
                          <a:blip r:embed="rId10"/>
                          <a:stretch>
                            <a:fillRect/>
                          </a:stretch>
                        </p:blipFill>
                        <p:spPr>
                          <a:xfrm>
                            <a:off x="1344" y="1680"/>
                            <a:ext cx="2667" cy="634"/>
                          </a:xfrm>
                          <a:prstGeom prst="rect">
                            <a:avLst/>
                          </a:prstGeom>
                          <a:noFill/>
                        </p:spPr>
                      </p:pic>
                    </p:oleObj>
                  </mc:Fallback>
                </mc:AlternateContent>
              </a:graphicData>
            </a:graphic>
          </p:graphicFrame>
          <p:sp>
            <p:nvSpPr>
              <p:cNvPr id="211985" name=""/>
              <p:cNvSpPr/>
              <p:nvPr/>
            </p:nvSpPr>
            <p:spPr>
              <a:xfrm>
                <a:off x="4080" y="1872"/>
                <a:ext cx="1200"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ea typeface="仿宋_GB2312" pitchFamily="49" charset="-122"/>
                  </a:rPr>
                  <a:t>之比等于</a:t>
                </a:r>
                <a:r>
                  <a:rPr sz="2800" b="1">
                    <a:ea typeface="楷体_GB2312" pitchFamily="49" charset="-122"/>
                  </a:rPr>
                  <a:t> </a:t>
                </a:r>
                <a:endParaRPr sz="2800" b="1"/>
              </a:p>
            </p:txBody>
          </p:sp>
        </p:grpSp>
        <p:graphicFrame>
          <p:nvGraphicFramePr>
            <p:cNvPr id="211987" name=""/>
            <p:cNvGraphicFramePr>
              <a:graphicFrameLocks noChangeAspect="1"/>
            </p:cNvGraphicFramePr>
            <p:nvPr/>
          </p:nvGraphicFramePr>
          <p:xfrm>
            <a:off x="1200" y="2790"/>
            <a:ext cx="2544" cy="618"/>
          </p:xfrm>
          <a:graphic>
            <a:graphicData uri="http://schemas.openxmlformats.org/presentationml/2006/ole">
              <mc:AlternateContent>
                <mc:Choice xmlns:v="urn:schemas-microsoft-com:vml" Requires="v">
                  <p:oleObj spid="_x0000_s1043" name="Equation" r:id="rId11" progId="Equation.3">
                    <p:embed/>
                  </p:oleObj>
                </mc:Choice>
                <mc:Fallback>
                  <p:oleObj name="Equation" r:id="rId11" progId="Equation.3">
                    <p:embed/>
                    <p:pic>
                      <p:nvPicPr>
                        <p:cNvPr id="0" name="OLE substitute image"/>
                        <p:cNvPicPr/>
                        <p:nvPr/>
                      </p:nvPicPr>
                      <p:blipFill>
                        <a:blip r:embed="rId12"/>
                        <a:stretch>
                          <a:fillRect/>
                        </a:stretch>
                      </p:blipFill>
                      <p:spPr>
                        <a:xfrm>
                          <a:off x="1200" y="2790"/>
                          <a:ext cx="2544" cy="618"/>
                        </a:xfrm>
                        <a:prstGeom prst="rect">
                          <a:avLst/>
                        </a:prstGeom>
                        <a:noFill/>
                      </p:spPr>
                    </p:pic>
                  </p:oleObj>
                </mc:Fallback>
              </mc:AlternateContent>
            </a:graphicData>
          </a:graphic>
        </p:graphicFrame>
      </p:grpSp>
      <p:grpSp>
        <p:nvGrpSpPr>
          <p:cNvPr id="211992" name=""/>
          <p:cNvGrpSpPr/>
          <p:nvPr/>
        </p:nvGrpSpPr>
        <p:grpSpPr>
          <a:xfrm>
            <a:off x="381000" y="5410200"/>
            <a:ext cx="6300788" cy="990600"/>
            <a:chOff x="240" y="3024"/>
            <a:chExt cx="3969" cy="624"/>
          </a:xfrm>
        </p:grpSpPr>
        <p:sp>
          <p:nvSpPr>
            <p:cNvPr id="211989" name=""/>
            <p:cNvSpPr/>
            <p:nvPr/>
          </p:nvSpPr>
          <p:spPr>
            <a:xfrm>
              <a:off x="240" y="3168"/>
              <a:ext cx="3456"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ea typeface="仿宋_GB2312" pitchFamily="49" charset="-122"/>
                </a:rPr>
                <a:t>现令增量消失，它们最后比为</a:t>
              </a:r>
              <a:r>
                <a:rPr sz="1400">
                  <a:ea typeface="楷体_GB2312" pitchFamily="49" charset="-122"/>
                </a:rPr>
                <a:t> </a:t>
              </a:r>
            </a:p>
          </p:txBody>
        </p:sp>
        <p:graphicFrame>
          <p:nvGraphicFramePr>
            <p:cNvPr id="211990" name=""/>
            <p:cNvGraphicFramePr>
              <a:graphicFrameLocks noChangeAspect="1"/>
            </p:cNvGraphicFramePr>
            <p:nvPr/>
          </p:nvGraphicFramePr>
          <p:xfrm>
            <a:off x="3600" y="3024"/>
            <a:ext cx="609" cy="624"/>
          </p:xfrm>
          <a:graphic>
            <a:graphicData uri="http://schemas.openxmlformats.org/presentationml/2006/ole">
              <mc:AlternateContent>
                <mc:Choice xmlns:v="urn:schemas-microsoft-com:vml" Requires="v">
                  <p:oleObj spid="_x0000_s1044" r:id="rId13" progId="Equation.3">
                    <p:embed/>
                  </p:oleObj>
                </mc:Choice>
                <mc:Fallback>
                  <p:oleObj r:id="rId13" progId="Equation.3">
                    <p:embed/>
                    <p:pic>
                      <p:nvPicPr>
                        <p:cNvPr id="0" name="OLE substitute image"/>
                        <p:cNvPicPr/>
                        <p:nvPr/>
                      </p:nvPicPr>
                      <p:blipFill>
                        <a:blip r:embed="rId14"/>
                        <a:stretch>
                          <a:fillRect/>
                        </a:stretch>
                      </p:blipFill>
                      <p:spPr>
                        <a:xfrm>
                          <a:off x="3600" y="3024"/>
                          <a:ext cx="609" cy="624"/>
                        </a:xfrm>
                        <a:prstGeom prst="rect">
                          <a:avLst/>
                        </a:prstGeom>
                        <a:noFill/>
                      </p:spPr>
                    </p:pic>
                  </p:oleObj>
                </mc:Fallback>
              </mc:AlternateContent>
            </a:graphicData>
          </a:graphic>
        </p:graphicFrame>
      </p:grpSp>
      <p:grpSp>
        <p:nvGrpSpPr>
          <p:cNvPr id="211995" name=""/>
          <p:cNvGrpSpPr/>
          <p:nvPr/>
        </p:nvGrpSpPr>
        <p:grpSpPr>
          <a:xfrm>
            <a:off x="533400" y="1219200"/>
            <a:ext cx="3048000" cy="609600"/>
            <a:chOff x="336" y="768"/>
            <a:chExt cx="1920" cy="384"/>
          </a:xfrm>
        </p:grpSpPr>
        <p:sp>
          <p:nvSpPr>
            <p:cNvPr id="211994" name=""/>
            <p:cNvSpPr/>
            <p:nvPr/>
          </p:nvSpPr>
          <p:spPr>
            <a:xfrm>
              <a:off x="336" y="816"/>
              <a:ext cx="1920"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ea typeface="仿宋_GB2312" pitchFamily="49" charset="-122"/>
                </a:rPr>
                <a:t>求       流数</a:t>
              </a:r>
              <a:r>
                <a:rPr sz="1400">
                  <a:ea typeface="楷体_GB2312" pitchFamily="49" charset="-122"/>
                </a:rPr>
                <a:t> </a:t>
              </a:r>
            </a:p>
          </p:txBody>
        </p:sp>
        <p:graphicFrame>
          <p:nvGraphicFramePr>
            <p:cNvPr id="211993" name=""/>
            <p:cNvGraphicFramePr>
              <a:graphicFrameLocks noChangeAspect="1"/>
            </p:cNvGraphicFramePr>
            <p:nvPr/>
          </p:nvGraphicFramePr>
          <p:xfrm>
            <a:off x="661" y="768"/>
            <a:ext cx="347" cy="384"/>
          </p:xfrm>
          <a:graphic>
            <a:graphicData uri="http://schemas.openxmlformats.org/presentationml/2006/ole">
              <mc:AlternateContent>
                <mc:Choice xmlns:v="urn:schemas-microsoft-com:vml" Requires="v">
                  <p:oleObj spid="_x0000_s1045" r:id="rId15" progId="Equation.3">
                    <p:embed/>
                  </p:oleObj>
                </mc:Choice>
                <mc:Fallback>
                  <p:oleObj r:id="rId15" progId="Equation.3">
                    <p:embed/>
                    <p:pic>
                      <p:nvPicPr>
                        <p:cNvPr id="0" name="OLE substitute image"/>
                        <p:cNvPicPr/>
                        <p:nvPr/>
                      </p:nvPicPr>
                      <p:blipFill>
                        <a:blip r:embed="rId16"/>
                        <a:stretch>
                          <a:fillRect/>
                        </a:stretch>
                      </p:blipFill>
                      <p:spPr>
                        <a:xfrm>
                          <a:off x="661" y="768"/>
                          <a:ext cx="347" cy="384"/>
                        </a:xfrm>
                        <a:prstGeom prst="rect">
                          <a:avLst/>
                        </a:prstGeom>
                        <a:noFill/>
                      </p:spPr>
                    </p:pic>
                  </p:oleObj>
                </mc:Fallback>
              </mc:AlternateContent>
            </a:graphicData>
          </a:graphic>
        </p:graphicFrame>
      </p:grpSp>
      <p:sp>
        <p:nvSpPr>
          <p:cNvPr id="211999" name="Date Placeholder 1"/>
          <p:cNvSpPr>
            <a:spLocks noGrp="1"/>
          </p:cNvSpPr>
          <p:nvPr>
            <p:ph type="dt" sz="half"/>
          </p:nvPr>
        </p:nvSpPr>
        <p:spPr/>
        <p:txBody>
          <a:bodyPr/>
          <a:lstStyle/>
          <a:p>
            <a:pPr lvl="0"/>
            <a:endParaRPr sz="1400"/>
          </a:p>
        </p:txBody>
      </p:sp>
      <p:sp>
        <p:nvSpPr>
          <p:cNvPr id="212000" name="Footer Placeholder 2"/>
          <p:cNvSpPr>
            <a:spLocks noGrp="1"/>
          </p:cNvSpPr>
          <p:nvPr>
            <p:ph type="ftr" sz="quarter" idx="1"/>
          </p:nvPr>
        </p:nvSpPr>
        <p:spPr/>
        <p:txBody>
          <a:bodyPr/>
          <a:lstStyle/>
          <a:p>
            <a:pPr lvl="0" algn="ctr"/>
            <a:fld id="{DD05190D-BD36-422F-8C58-C6A12B1001F9}" type="footer">
              <a:rPr sz="1400"/>
              <a:t/>
            </a:fld>
            <a:endParaRPr sz="1400"/>
          </a:p>
        </p:txBody>
      </p:sp>
      <p:sp>
        <p:nvSpPr>
          <p:cNvPr id="211997" name="TextBox 211996"/>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第7页</a:t>
            </a:r>
          </a:p>
        </p:txBody>
      </p:sp>
      <p:sp>
        <p:nvSpPr>
          <p:cNvPr id="211998" name="TextBox 211997"/>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additive="base">
                                        <p:cTn id="6" dur="1" fill="hold">
                                          <p:stCondLst>
                                            <p:cond delay="0"/>
                                          </p:stCondLst>
                                        </p:cTn>
                                        <p:tgtEl>
                                          <p:spTgt spid="211978"/>
                                        </p:tgtEl>
                                        <p:attrNameLst>
                                          <p:attrName>style.visibility</p:attrName>
                                        </p:attrNameLst>
                                      </p:cBhvr>
                                      <p:to>
                                        <p:strVal val="visible"/>
                                      </p:to>
                                    </p:set>
                                    <p:animEffect transition="in" filter="wipe(down)">
                                      <p:cBhvr additive="base">
                                        <p:cTn id="7" dur="500"/>
                                        <p:tgtEl>
                                          <p:spTgt spid="21197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nodeType="clickEffect">
                                  <p:stCondLst>
                                    <p:cond delay="0"/>
                                  </p:stCondLst>
                                  <p:childTnLst>
                                    <p:set>
                                      <p:cBhvr additive="base">
                                        <p:cTn id="11" dur="1" fill="hold">
                                          <p:stCondLst>
                                            <p:cond delay="0"/>
                                          </p:stCondLst>
                                        </p:cTn>
                                        <p:tgtEl>
                                          <p:spTgt spid="211973"/>
                                        </p:tgtEl>
                                        <p:attrNameLst>
                                          <p:attrName>style.visibility</p:attrName>
                                        </p:attrNameLst>
                                      </p:cBhvr>
                                      <p:to>
                                        <p:strVal val="visible"/>
                                      </p:to>
                                    </p:set>
                                    <p:animEffect transition="in" filter="wipe(left)">
                                      <p:cBhvr additive="base">
                                        <p:cTn id="12" dur="500"/>
                                        <p:tgtEl>
                                          <p:spTgt spid="2119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8"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002" name=""/>
          <p:cNvSpPr/>
          <p:nvPr/>
        </p:nvSpPr>
        <p:spPr>
          <a:xfrm>
            <a:off x="228600" y="304800"/>
            <a:ext cx="7162800" cy="519112"/>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ea typeface="仿宋_GB2312" pitchFamily="49" charset="-122"/>
              </a:rPr>
              <a:t>这段话用今天微积分可改写成：</a:t>
            </a:r>
            <a:r>
              <a:rPr sz="1400">
                <a:ea typeface="楷体_GB2312" pitchFamily="49" charset="-122"/>
              </a:rPr>
              <a:t> </a:t>
            </a:r>
          </a:p>
        </p:txBody>
      </p:sp>
      <p:graphicFrame>
        <p:nvGraphicFramePr>
          <p:cNvPr id="213003" name=""/>
          <p:cNvGraphicFramePr>
            <a:graphicFrameLocks noChangeAspect="1"/>
          </p:cNvGraphicFramePr>
          <p:nvPr/>
        </p:nvGraphicFramePr>
        <p:xfrm>
          <a:off x="5638800" y="381000"/>
          <a:ext cx="990600" cy="417512"/>
        </p:xfrm>
        <a:graphic>
          <a:graphicData uri="http://schemas.openxmlformats.org/presentationml/2006/ole">
            <mc:AlternateContent>
              <mc:Choice xmlns:v="urn:schemas-microsoft-com:vml" Requires="v">
                <p:oleObj spid="_x0000_s1046" r:id="rId3" progId="Equation.3">
                  <p:embed/>
                </p:oleObj>
              </mc:Choice>
              <mc:Fallback>
                <p:oleObj r:id="rId3" progId="Equation.3">
                  <p:embed/>
                  <p:pic>
                    <p:nvPicPr>
                      <p:cNvPr id="0" name="OLE substitute image"/>
                      <p:cNvPicPr/>
                      <p:nvPr/>
                    </p:nvPicPr>
                    <p:blipFill>
                      <a:blip r:embed="rId4"/>
                      <a:stretch>
                        <a:fillRect/>
                      </a:stretch>
                    </p:blipFill>
                    <p:spPr>
                      <a:xfrm>
                        <a:off x="5638800" y="381000"/>
                        <a:ext cx="990600" cy="417512"/>
                      </a:xfrm>
                      <a:prstGeom prst="rect">
                        <a:avLst/>
                      </a:prstGeom>
                      <a:noFill/>
                    </p:spPr>
                  </p:pic>
                </p:oleObj>
              </mc:Fallback>
            </mc:AlternateContent>
          </a:graphicData>
        </a:graphic>
      </p:graphicFrame>
      <p:graphicFrame>
        <p:nvGraphicFramePr>
          <p:cNvPr id="213005" name=""/>
          <p:cNvGraphicFramePr>
            <a:graphicFrameLocks noChangeAspect="1"/>
          </p:cNvGraphicFramePr>
          <p:nvPr/>
        </p:nvGraphicFramePr>
        <p:xfrm>
          <a:off x="1371600" y="990600"/>
          <a:ext cx="6553200" cy="998538"/>
        </p:xfrm>
        <a:graphic>
          <a:graphicData uri="http://schemas.openxmlformats.org/presentationml/2006/ole">
            <mc:AlternateContent>
              <mc:Choice xmlns:v="urn:schemas-microsoft-com:vml" Requires="v">
                <p:oleObj spid="_x0000_s1047" r:id="rId5" progId="Equation.3">
                  <p:embed/>
                </p:oleObj>
              </mc:Choice>
              <mc:Fallback>
                <p:oleObj r:id="rId5" progId="Equation.3">
                  <p:embed/>
                  <p:pic>
                    <p:nvPicPr>
                      <p:cNvPr id="0" name="OLE substitute image"/>
                      <p:cNvPicPr/>
                      <p:nvPr/>
                    </p:nvPicPr>
                    <p:blipFill>
                      <a:blip r:embed="rId6"/>
                      <a:stretch>
                        <a:fillRect/>
                      </a:stretch>
                    </p:blipFill>
                    <p:spPr>
                      <a:xfrm>
                        <a:off x="1371600" y="990600"/>
                        <a:ext cx="6553200" cy="998538"/>
                      </a:xfrm>
                      <a:prstGeom prst="rect">
                        <a:avLst/>
                      </a:prstGeom>
                      <a:noFill/>
                    </p:spPr>
                  </p:pic>
                </p:oleObj>
              </mc:Fallback>
            </mc:AlternateContent>
          </a:graphicData>
        </a:graphic>
      </p:graphicFrame>
      <p:grpSp>
        <p:nvGrpSpPr>
          <p:cNvPr id="213009" name=""/>
          <p:cNvGrpSpPr/>
          <p:nvPr/>
        </p:nvGrpSpPr>
        <p:grpSpPr>
          <a:xfrm>
            <a:off x="304800" y="2286000"/>
            <a:ext cx="2286000" cy="519112"/>
            <a:chOff x="192" y="1536"/>
            <a:chExt cx="1440" cy="327"/>
          </a:xfrm>
        </p:grpSpPr>
        <p:sp>
          <p:nvSpPr>
            <p:cNvPr id="213008" name=""/>
            <p:cNvSpPr/>
            <p:nvPr/>
          </p:nvSpPr>
          <p:spPr>
            <a:xfrm>
              <a:off x="192" y="1536"/>
              <a:ext cx="912"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ea typeface="仿宋_GB2312" pitchFamily="49" charset="-122"/>
                </a:rPr>
                <a:t>然后令</a:t>
              </a:r>
              <a:r>
                <a:rPr sz="2800" b="1">
                  <a:ea typeface="楷体_GB2312" pitchFamily="49" charset="-122"/>
                </a:rPr>
                <a:t> </a:t>
              </a:r>
              <a:endParaRPr sz="2800" b="1"/>
            </a:p>
          </p:txBody>
        </p:sp>
        <p:graphicFrame>
          <p:nvGraphicFramePr>
            <p:cNvPr id="213007" name=""/>
            <p:cNvGraphicFramePr>
              <a:graphicFrameLocks noChangeAspect="1"/>
            </p:cNvGraphicFramePr>
            <p:nvPr/>
          </p:nvGraphicFramePr>
          <p:xfrm>
            <a:off x="960" y="1536"/>
            <a:ext cx="672" cy="284"/>
          </p:xfrm>
          <a:graphic>
            <a:graphicData uri="http://schemas.openxmlformats.org/presentationml/2006/ole">
              <mc:AlternateContent>
                <mc:Choice xmlns:v="urn:schemas-microsoft-com:vml" Requires="v">
                  <p:oleObj spid="_x0000_s1048" r:id="rId7" progId="Equation.3">
                    <p:embed/>
                  </p:oleObj>
                </mc:Choice>
                <mc:Fallback>
                  <p:oleObj r:id="rId7" progId="Equation.3">
                    <p:embed/>
                    <p:pic>
                      <p:nvPicPr>
                        <p:cNvPr id="0" name="OLE substitute image"/>
                        <p:cNvPicPr/>
                        <p:nvPr/>
                      </p:nvPicPr>
                      <p:blipFill>
                        <a:blip r:embed="rId8"/>
                        <a:stretch>
                          <a:fillRect/>
                        </a:stretch>
                      </p:blipFill>
                      <p:spPr>
                        <a:xfrm>
                          <a:off x="960" y="1536"/>
                          <a:ext cx="672" cy="284"/>
                        </a:xfrm>
                        <a:prstGeom prst="rect">
                          <a:avLst/>
                        </a:prstGeom>
                        <a:noFill/>
                      </p:spPr>
                    </p:pic>
                  </p:oleObj>
                </mc:Fallback>
              </mc:AlternateContent>
            </a:graphicData>
          </a:graphic>
        </p:graphicFrame>
      </p:grpSp>
      <p:grpSp>
        <p:nvGrpSpPr>
          <p:cNvPr id="213013" name=""/>
          <p:cNvGrpSpPr/>
          <p:nvPr/>
        </p:nvGrpSpPr>
        <p:grpSpPr>
          <a:xfrm>
            <a:off x="2843212" y="2057400"/>
            <a:ext cx="6072188" cy="685800"/>
            <a:chOff x="1791" y="1440"/>
            <a:chExt cx="3825" cy="432"/>
          </a:xfrm>
        </p:grpSpPr>
        <p:sp>
          <p:nvSpPr>
            <p:cNvPr id="212999" name=""/>
            <p:cNvSpPr/>
            <p:nvPr/>
          </p:nvSpPr>
          <p:spPr>
            <a:xfrm>
              <a:off x="1791" y="1616"/>
              <a:ext cx="432" cy="192"/>
            </a:xfrm>
            <a:prstGeom prst="rightArrow">
              <a:avLst>
                <a:gd name="adj1" fmla="val 50000"/>
                <a:gd name="adj2" fmla="val 56250"/>
              </a:avLst>
            </a:prstGeom>
            <a:solidFill>
              <a:schemeClr val="accent1"/>
            </a:solidFill>
            <a:ln>
              <a:solidFill>
                <a:schemeClr val="tx1"/>
              </a:solidFill>
              <a:miter lim="800000"/>
            </a:ln>
          </p:spPr>
          <p:txBody>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13012" name=""/>
            <p:cNvSpPr/>
            <p:nvPr/>
          </p:nvSpPr>
          <p:spPr>
            <a:xfrm>
              <a:off x="2352" y="1545"/>
              <a:ext cx="3264"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ea typeface="仿宋_GB2312" pitchFamily="49" charset="-122"/>
                </a:rPr>
                <a:t>     导数（流数）为</a:t>
              </a:r>
              <a:r>
                <a:rPr sz="1400">
                  <a:ea typeface="楷体_GB2312" pitchFamily="49" charset="-122"/>
                </a:rPr>
                <a:t> </a:t>
              </a:r>
            </a:p>
          </p:txBody>
        </p:sp>
        <p:graphicFrame>
          <p:nvGraphicFramePr>
            <p:cNvPr id="213011" name=""/>
            <p:cNvGraphicFramePr>
              <a:graphicFrameLocks noChangeAspect="1"/>
            </p:cNvGraphicFramePr>
            <p:nvPr/>
          </p:nvGraphicFramePr>
          <p:xfrm>
            <a:off x="2304" y="1440"/>
            <a:ext cx="361" cy="412"/>
          </p:xfrm>
          <a:graphic>
            <a:graphicData uri="http://schemas.openxmlformats.org/presentationml/2006/ole">
              <mc:AlternateContent>
                <mc:Choice xmlns:v="urn:schemas-microsoft-com:vml" Requires="v">
                  <p:oleObj spid="_x0000_s1049" name="Equation" r:id="rId9" progId="Equation.3">
                    <p:embed/>
                  </p:oleObj>
                </mc:Choice>
                <mc:Fallback>
                  <p:oleObj name="Equation" r:id="rId9" progId="Equation.3">
                    <p:embed/>
                    <p:pic>
                      <p:nvPicPr>
                        <p:cNvPr id="0" name="OLE substitute image"/>
                        <p:cNvPicPr/>
                        <p:nvPr/>
                      </p:nvPicPr>
                      <p:blipFill>
                        <a:blip r:embed="rId10"/>
                        <a:stretch>
                          <a:fillRect/>
                        </a:stretch>
                      </p:blipFill>
                      <p:spPr>
                        <a:xfrm>
                          <a:off x="2304" y="1440"/>
                          <a:ext cx="361" cy="412"/>
                        </a:xfrm>
                        <a:prstGeom prst="rect">
                          <a:avLst/>
                        </a:prstGeom>
                        <a:noFill/>
                      </p:spPr>
                    </p:pic>
                  </p:oleObj>
                </mc:Fallback>
              </mc:AlternateContent>
            </a:graphicData>
          </a:graphic>
        </p:graphicFrame>
        <p:graphicFrame>
          <p:nvGraphicFramePr>
            <p:cNvPr id="213010" name=""/>
            <p:cNvGraphicFramePr>
              <a:graphicFrameLocks noChangeAspect="1"/>
            </p:cNvGraphicFramePr>
            <p:nvPr/>
          </p:nvGraphicFramePr>
          <p:xfrm>
            <a:off x="4512" y="1440"/>
            <a:ext cx="672" cy="403"/>
          </p:xfrm>
          <a:graphic>
            <a:graphicData uri="http://schemas.openxmlformats.org/presentationml/2006/ole">
              <mc:AlternateContent>
                <mc:Choice xmlns:v="urn:schemas-microsoft-com:vml" Requires="v">
                  <p:oleObj spid="_x0000_s1050" r:id="rId11" progId="Equation.3">
                    <p:embed/>
                  </p:oleObj>
                </mc:Choice>
                <mc:Fallback>
                  <p:oleObj r:id="rId11" progId="Equation.3">
                    <p:embed/>
                    <p:pic>
                      <p:nvPicPr>
                        <p:cNvPr id="0" name="OLE substitute image"/>
                        <p:cNvPicPr/>
                        <p:nvPr/>
                      </p:nvPicPr>
                      <p:blipFill>
                        <a:blip r:embed="rId12"/>
                        <a:stretch>
                          <a:fillRect/>
                        </a:stretch>
                      </p:blipFill>
                      <p:spPr>
                        <a:xfrm>
                          <a:off x="4512" y="1440"/>
                          <a:ext cx="672" cy="403"/>
                        </a:xfrm>
                        <a:prstGeom prst="rect">
                          <a:avLst/>
                        </a:prstGeom>
                        <a:noFill/>
                      </p:spPr>
                    </p:pic>
                  </p:oleObj>
                </mc:Fallback>
              </mc:AlternateContent>
            </a:graphicData>
          </a:graphic>
        </p:graphicFrame>
      </p:grpSp>
      <p:sp>
        <p:nvSpPr>
          <p:cNvPr id="213014" name=""/>
          <p:cNvSpPr/>
          <p:nvPr/>
        </p:nvSpPr>
        <p:spPr>
          <a:xfrm>
            <a:off x="457200" y="3962400"/>
            <a:ext cx="8077200" cy="1973262"/>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30000"/>
              </a:lnSpc>
              <a:spcBef>
                <a:spcPct val="50000"/>
              </a:spcBef>
            </a:pPr>
            <a:r>
              <a:rPr sz="2800" b="1">
                <a:latin typeface="楷体_GB2312" pitchFamily="49" charset="-122"/>
                <a:ea typeface="仿宋_GB2312" pitchFamily="49" charset="-122"/>
              </a:rPr>
              <a:t>    Newton结果受到一片欢呼和歌颂。</a:t>
            </a:r>
            <a:r>
              <a:rPr sz="2800" b="1">
                <a:latin typeface="楷体_GB2312" pitchFamily="49" charset="-122"/>
                <a:ea typeface="楷体_GB2312" pitchFamily="49" charset="-122"/>
              </a:rPr>
              <a:t>     </a:t>
            </a:r>
            <a:endParaRPr sz="2800" b="1">
              <a:latin typeface="楷体_GB2312" pitchFamily="49" charset="-122"/>
              <a:ea typeface="楷体_GB2312" pitchFamily="49" charset="-122"/>
            </a:endParaRPr>
          </a:p>
          <a:p>
            <a:pPr lvl="0">
              <a:lnSpc>
                <a:spcPct val="130000"/>
              </a:lnSpc>
              <a:spcBef>
                <a:spcPct val="50000"/>
              </a:spcBef>
            </a:pPr>
            <a:r>
              <a:rPr sz="2800" b="1">
                <a:latin typeface="楷体_GB2312" pitchFamily="49" charset="-122"/>
                <a:ea typeface="楷体_GB2312" pitchFamily="49" charset="-122"/>
              </a:rPr>
              <a:t>    1727年，Newton因肺炎与痛风去世。他遗留手稿中，仅数学部分就有5000多页。</a:t>
            </a:r>
            <a:endParaRPr sz="2800" b="1">
              <a:latin typeface="楷体_GB2312" pitchFamily="49" charset="-122"/>
              <a:ea typeface="楷体_GB2312" pitchFamily="49" charset="-122"/>
            </a:endParaRPr>
          </a:p>
        </p:txBody>
      </p:sp>
      <p:sp>
        <p:nvSpPr>
          <p:cNvPr id="213015" name="Date Placeholder 1"/>
          <p:cNvSpPr>
            <a:spLocks noGrp="1"/>
          </p:cNvSpPr>
          <p:nvPr>
            <p:ph type="dt" sz="half"/>
          </p:nvPr>
        </p:nvSpPr>
        <p:spPr/>
        <p:txBody>
          <a:bodyPr/>
          <a:lstStyle/>
          <a:p>
            <a:pPr lvl="0"/>
            <a:endParaRPr sz="1400"/>
          </a:p>
        </p:txBody>
      </p:sp>
      <p:sp>
        <p:nvSpPr>
          <p:cNvPr id="213016" name="Footer Placeholder 2"/>
          <p:cNvSpPr>
            <a:spLocks noGrp="1"/>
          </p:cNvSpPr>
          <p:nvPr>
            <p:ph type="ftr" sz="quarter" idx="1"/>
          </p:nvPr>
        </p:nvSpPr>
        <p:spPr/>
        <p:txBody>
          <a:bodyPr/>
          <a:lstStyle/>
          <a:p>
            <a:pPr lvl="0" algn="ctr"/>
            <a:fld id="{7643258E-3EDE-43FC-8D73-6EBA6EACEA10}" type="footer">
              <a:rPr sz="1400"/>
              <a:t/>
            </a:fld>
            <a:endParaRPr sz="1400"/>
          </a:p>
        </p:txBody>
      </p:sp>
      <p:sp>
        <p:nvSpPr>
          <p:cNvPr id="213017" name="TextBox 213016"/>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第8页</a:t>
            </a:r>
          </a:p>
        </p:txBody>
      </p:sp>
      <p:sp>
        <p:nvSpPr>
          <p:cNvPr id="213018" name="TextBox 213017"/>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44" name=""/>
          <p:cNvSpPr/>
          <p:nvPr/>
        </p:nvSpPr>
        <p:spPr>
          <a:xfrm>
            <a:off x="827088" y="549275"/>
            <a:ext cx="7775575" cy="1373188"/>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latin typeface="楷体_GB2312" pitchFamily="49" charset="-122"/>
                <a:ea typeface="楷体_GB2312" pitchFamily="49" charset="-122"/>
              </a:rPr>
              <a:t>    Gottfried Wilhelm Leibniz(1646-1716),德国大数学家、哲学家。生于莱比锡一个书香门第，幼年表现出超常才智。 </a:t>
            </a:r>
            <a:endParaRPr sz="2800" b="1">
              <a:latin typeface="楷体_GB2312" pitchFamily="49" charset="-122"/>
              <a:ea typeface="楷体_GB2312" pitchFamily="49" charset="-122"/>
            </a:endParaRPr>
          </a:p>
        </p:txBody>
      </p:sp>
      <p:sp>
        <p:nvSpPr>
          <p:cNvPr id="215046" name=""/>
          <p:cNvSpPr/>
          <p:nvPr/>
        </p:nvSpPr>
        <p:spPr>
          <a:xfrm>
            <a:off x="900112" y="2286000"/>
            <a:ext cx="7775575" cy="1203325"/>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30000"/>
              </a:lnSpc>
              <a:spcBef>
                <a:spcPct val="50000"/>
              </a:spcBef>
            </a:pPr>
            <a:r>
              <a:rPr sz="2800" b="1">
                <a:latin typeface="楷体_GB2312" pitchFamily="49" charset="-122"/>
                <a:ea typeface="楷体_GB2312" pitchFamily="49" charset="-122"/>
              </a:rPr>
              <a:t>    15岁考入莱比锡大学，1667年获法学博士学位，第二年任驻法大使，在巴黎生活了4年。 </a:t>
            </a:r>
            <a:endParaRPr sz="2800" b="1">
              <a:latin typeface="楷体_GB2312" pitchFamily="49" charset="-122"/>
              <a:ea typeface="楷体_GB2312" pitchFamily="49" charset="-122"/>
            </a:endParaRPr>
          </a:p>
        </p:txBody>
      </p:sp>
      <p:sp>
        <p:nvSpPr>
          <p:cNvPr id="215047" name=""/>
          <p:cNvSpPr/>
          <p:nvPr/>
        </p:nvSpPr>
        <p:spPr>
          <a:xfrm>
            <a:off x="828675" y="3886200"/>
            <a:ext cx="7775575" cy="2314575"/>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nSpc>
                <a:spcPct val="130000"/>
              </a:lnSpc>
              <a:spcBef>
                <a:spcPct val="50000"/>
              </a:spcBef>
            </a:pPr>
            <a:r>
              <a:rPr sz="2800" b="1">
                <a:latin typeface="楷体_GB2312" pitchFamily="49" charset="-122"/>
                <a:ea typeface="楷体_GB2312" pitchFamily="49" charset="-122"/>
              </a:rPr>
              <a:t>    20岁发表《论组合艺术》数学论文（使其成为“数理逻辑奠基人之一”）。Leibniz 诸多重大成就包括微积分都是在巴黎4年中完毕。 </a:t>
            </a:r>
            <a:endParaRPr sz="2800" b="1">
              <a:latin typeface="楷体_GB2312" pitchFamily="49" charset="-122"/>
              <a:ea typeface="楷体_GB2312" pitchFamily="49" charset="-122"/>
            </a:endParaRPr>
          </a:p>
        </p:txBody>
      </p:sp>
      <p:sp>
        <p:nvSpPr>
          <p:cNvPr id="215048" name="Date Placeholder 1"/>
          <p:cNvSpPr>
            <a:spLocks noGrp="1"/>
          </p:cNvSpPr>
          <p:nvPr>
            <p:ph type="dt" sz="half"/>
          </p:nvPr>
        </p:nvSpPr>
        <p:spPr/>
        <p:txBody>
          <a:bodyPr/>
          <a:lstStyle/>
          <a:p>
            <a:pPr lvl="0"/>
            <a:endParaRPr sz="1400"/>
          </a:p>
        </p:txBody>
      </p:sp>
      <p:sp>
        <p:nvSpPr>
          <p:cNvPr id="215049" name="Footer Placeholder 2"/>
          <p:cNvSpPr>
            <a:spLocks noGrp="1"/>
          </p:cNvSpPr>
          <p:nvPr>
            <p:ph type="ftr" sz="quarter" idx="1"/>
          </p:nvPr>
        </p:nvSpPr>
        <p:spPr/>
        <p:txBody>
          <a:bodyPr/>
          <a:lstStyle/>
          <a:p>
            <a:pPr lvl="0" algn="ctr"/>
            <a:fld id="{4708382C-9773-4A05-9CEC-45AA7CD82D73}" type="footer">
              <a:rPr sz="1400"/>
              <a:t/>
            </a:fld>
            <a:endParaRPr sz="1400"/>
          </a:p>
        </p:txBody>
      </p:sp>
      <p:sp>
        <p:nvSpPr>
          <p:cNvPr id="215050" name="TextBox 215049"/>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第9页</a:t>
            </a:r>
          </a:p>
        </p:txBody>
      </p:sp>
      <p:sp>
        <p:nvSpPr>
          <p:cNvPr id="215051" name="TextBox 215050"/>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additive="base">
                                        <p:cTn id="6" dur="1" fill="hold">
                                          <p:stCondLst>
                                            <p:cond delay="0"/>
                                          </p:stCondLst>
                                        </p:cTn>
                                        <p:tgtEl>
                                          <p:spTgt spid="215044"/>
                                        </p:tgtEl>
                                        <p:attrNameLst>
                                          <p:attrName>style.visibility</p:attrName>
                                        </p:attrNameLst>
                                      </p:cBhvr>
                                      <p:to>
                                        <p:strVal val="visible"/>
                                      </p:to>
                                    </p:set>
                                    <p:animEffect transition="in" filter="wipe(down)">
                                      <p:cBhvr additive="base">
                                        <p:cTn id="7" dur="500"/>
                                        <p:tgtEl>
                                          <p:spTgt spid="21504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additive="base">
                                        <p:cTn id="11" dur="1" fill="hold">
                                          <p:stCondLst>
                                            <p:cond delay="0"/>
                                          </p:stCondLst>
                                        </p:cTn>
                                        <p:tgtEl>
                                          <p:spTgt spid="215046"/>
                                        </p:tgtEl>
                                        <p:attrNameLst>
                                          <p:attrName>style.visibility</p:attrName>
                                        </p:attrNameLst>
                                      </p:cBhvr>
                                      <p:to>
                                        <p:strVal val="visible"/>
                                      </p:to>
                                    </p:set>
                                    <p:animEffect transition="in" filter="wipe(down)">
                                      <p:cBhvr additive="base">
                                        <p:cTn id="12" dur="500"/>
                                        <p:tgtEl>
                                          <p:spTgt spid="215046"/>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2" nodeType="clickEffect">
                                  <p:stCondLst>
                                    <p:cond delay="0"/>
                                  </p:stCondLst>
                                  <p:childTnLst>
                                    <p:set>
                                      <p:cBhvr additive="base">
                                        <p:cTn id="16" dur="1" fill="hold">
                                          <p:stCondLst>
                                            <p:cond delay="0"/>
                                          </p:stCondLst>
                                        </p:cTn>
                                        <p:tgtEl>
                                          <p:spTgt spid="215047"/>
                                        </p:tgtEl>
                                        <p:attrNameLst>
                                          <p:attrName>style.visibility</p:attrName>
                                        </p:attrNameLst>
                                      </p:cBhvr>
                                      <p:to>
                                        <p:strVal val="visible"/>
                                      </p:to>
                                    </p:set>
                                    <p:animEffect transition="in" filter="wipe(down)">
                                      <p:cBhvr additive="base">
                                        <p:cTn id="17" dur="500"/>
                                        <p:tgtEl>
                                          <p:spTgt spid="2150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4" grpId="0"/>
      <p:bldP spid="215046" grpId="1"/>
      <p:bldP spid="215047" grpId="2"/>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16071" name=""/>
          <p:cNvGraphicFramePr>
            <a:graphicFrameLocks noChangeAspect="1"/>
          </p:cNvGraphicFramePr>
          <p:nvPr/>
        </p:nvGraphicFramePr>
        <p:xfrm>
          <a:off x="533400" y="609600"/>
          <a:ext cx="7810500" cy="5353050"/>
        </p:xfrm>
        <a:graphic>
          <a:graphicData uri="http://schemas.openxmlformats.org/presentationml/2006/ole">
            <mc:AlternateContent>
              <mc:Choice xmlns:v="urn:schemas-microsoft-com:vml" Requires="v">
                <p:oleObj spid="_x0000_s1051" name="Document" r:id="rId3" progId="Word.Document.8">
                  <p:embed/>
                </p:oleObj>
              </mc:Choice>
              <mc:Fallback>
                <p:oleObj name="Document" r:id="rId3" progId="Word.Document.8">
                  <p:embed/>
                  <p:pic>
                    <p:nvPicPr>
                      <p:cNvPr id="0" name="OLE substitute image"/>
                      <p:cNvPicPr/>
                      <p:nvPr/>
                    </p:nvPicPr>
                    <p:blipFill>
                      <a:blip r:embed="rId4"/>
                      <a:stretch>
                        <a:fillRect/>
                      </a:stretch>
                    </p:blipFill>
                    <p:spPr>
                      <a:xfrm>
                        <a:off x="533400" y="609600"/>
                        <a:ext cx="7810500" cy="5353050"/>
                      </a:xfrm>
                      <a:prstGeom prst="rect">
                        <a:avLst/>
                      </a:prstGeom>
                      <a:noFill/>
                    </p:spPr>
                  </p:pic>
                </p:oleObj>
              </mc:Fallback>
            </mc:AlternateContent>
          </a:graphicData>
        </a:graphic>
      </p:graphicFrame>
      <p:sp>
        <p:nvSpPr>
          <p:cNvPr id="216072" name="Date Placeholder 1"/>
          <p:cNvSpPr>
            <a:spLocks noGrp="1"/>
          </p:cNvSpPr>
          <p:nvPr>
            <p:ph type="dt" sz="half"/>
          </p:nvPr>
        </p:nvSpPr>
        <p:spPr/>
        <p:txBody>
          <a:bodyPr/>
          <a:lstStyle/>
          <a:p>
            <a:pPr lvl="0"/>
            <a:endParaRPr sz="1400"/>
          </a:p>
        </p:txBody>
      </p:sp>
      <p:sp>
        <p:nvSpPr>
          <p:cNvPr id="216073" name="Footer Placeholder 2"/>
          <p:cNvSpPr>
            <a:spLocks noGrp="1"/>
          </p:cNvSpPr>
          <p:nvPr>
            <p:ph type="ftr" sz="quarter" idx="1"/>
          </p:nvPr>
        </p:nvSpPr>
        <p:spPr/>
        <p:txBody>
          <a:bodyPr/>
          <a:lstStyle/>
          <a:p>
            <a:pPr lvl="0" algn="ctr"/>
            <a:fld id="{944C0898-F4DC-4D51-80EE-004CE275E0BB}" type="footer">
              <a:rPr sz="1400"/>
              <a:t/>
            </a:fld>
            <a:endParaRPr sz="1400"/>
          </a:p>
        </p:txBody>
      </p:sp>
      <p:sp>
        <p:nvSpPr>
          <p:cNvPr id="216074" name="TextBox 216073"/>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第10页</a:t>
            </a:r>
          </a:p>
        </p:txBody>
      </p:sp>
      <p:sp>
        <p:nvSpPr>
          <p:cNvPr id="216075" name="TextBox 216074"/>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nodeType="clickEffect">
                                  <p:stCondLst>
                                    <p:cond delay="0"/>
                                  </p:stCondLst>
                                  <p:childTnLst>
                                    <p:set>
                                      <p:cBhvr additive="base">
                                        <p:cTn id="6" dur="1" fill="hold">
                                          <p:stCondLst>
                                            <p:cond delay="0"/>
                                          </p:stCondLst>
                                        </p:cTn>
                                        <p:tgtEl>
                                          <p:spTgt spid="216071"/>
                                        </p:tgtEl>
                                        <p:attrNameLst>
                                          <p:attrName>style.visibility</p:attrName>
                                        </p:attrNameLst>
                                      </p:cBhvr>
                                      <p:to>
                                        <p:strVal val="visible"/>
                                      </p:to>
                                    </p:set>
                                    <p:animEffect transition="in" filter="wipe(left)">
                                      <p:cBhvr additive="base">
                                        <p:cTn id="7" dur="500"/>
                                        <p:tgtEl>
                                          <p:spTgt spid="2160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102" name=""/>
          <p:cNvSpPr/>
          <p:nvPr/>
        </p:nvSpPr>
        <p:spPr>
          <a:xfrm>
            <a:off x="457200" y="457200"/>
            <a:ext cx="4572000" cy="579438"/>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3200" b="1">
                <a:solidFill>
                  <a:srgbClr val="CC0000"/>
                </a:solidFill>
                <a:latin typeface="华文行楷" pitchFamily="2" charset="-122"/>
                <a:ea typeface="华文行楷" pitchFamily="2" charset="-122"/>
              </a:rPr>
              <a:t>他在</a:t>
            </a:r>
            <a:r>
              <a:rPr sz="3200" b="1">
                <a:solidFill>
                  <a:srgbClr val="CC0000"/>
                </a:solidFill>
                <a:latin typeface="仿宋_GB2312" pitchFamily="49" charset="-122"/>
                <a:ea typeface="仿宋_GB2312" pitchFamily="49" charset="-122"/>
              </a:rPr>
              <a:t>Paris</a:t>
            </a:r>
            <a:r>
              <a:rPr sz="3200" b="1">
                <a:solidFill>
                  <a:srgbClr val="CC0000"/>
                </a:solidFill>
                <a:latin typeface="华文行楷" pitchFamily="2" charset="-122"/>
                <a:ea typeface="华文行楷" pitchFamily="2" charset="-122"/>
              </a:rPr>
              <a:t>主要结果</a:t>
            </a:r>
            <a:r>
              <a:rPr sz="3200" b="1">
                <a:solidFill>
                  <a:srgbClr val="CC0000"/>
                </a:solidFill>
                <a:latin typeface="仿宋_GB2312" pitchFamily="49" charset="-122"/>
                <a:ea typeface="仿宋_GB2312" pitchFamily="49" charset="-122"/>
              </a:rPr>
              <a:t>：</a:t>
            </a:r>
            <a:r>
              <a:rPr sz="3200" b="1">
                <a:latin typeface="仿宋_GB2312" pitchFamily="49" charset="-122"/>
                <a:ea typeface="仿宋_GB2312" pitchFamily="49" charset="-122"/>
              </a:rPr>
              <a:t> </a:t>
            </a:r>
            <a:endParaRPr sz="3200" b="1">
              <a:latin typeface="仿宋_GB2312" pitchFamily="49" charset="-122"/>
              <a:ea typeface="仿宋_GB2312" pitchFamily="49" charset="-122"/>
            </a:endParaRPr>
          </a:p>
        </p:txBody>
      </p:sp>
      <p:grpSp>
        <p:nvGrpSpPr>
          <p:cNvPr id="217105" name=""/>
          <p:cNvGrpSpPr/>
          <p:nvPr/>
        </p:nvGrpSpPr>
        <p:grpSpPr>
          <a:xfrm>
            <a:off x="304800" y="1295400"/>
            <a:ext cx="8839200" cy="685800"/>
            <a:chOff x="192" y="816"/>
            <a:chExt cx="5568" cy="432"/>
          </a:xfrm>
        </p:grpSpPr>
        <p:sp>
          <p:nvSpPr>
            <p:cNvPr id="217104" name=""/>
            <p:cNvSpPr/>
            <p:nvPr/>
          </p:nvSpPr>
          <p:spPr>
            <a:xfrm>
              <a:off x="192" y="864"/>
              <a:ext cx="5568"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800" b="1">
                  <a:solidFill>
                    <a:srgbClr val="CC0000"/>
                  </a:solidFill>
                  <a:latin typeface="仿宋_GB2312" pitchFamily="49" charset="-122"/>
                  <a:ea typeface="仿宋_GB2312" pitchFamily="49" charset="-122"/>
                </a:rPr>
                <a:t>★</a:t>
              </a:r>
              <a:r>
                <a:rPr sz="2800" b="1">
                  <a:latin typeface="仿宋_GB2312" pitchFamily="49" charset="-122"/>
                  <a:ea typeface="仿宋_GB2312" pitchFamily="49" charset="-122"/>
                </a:rPr>
                <a:t>  1675年给出积分号“  ”，同年引入微分号“d”</a:t>
              </a:r>
              <a:endParaRPr sz="2800" b="1">
                <a:latin typeface="仿宋_GB2312" pitchFamily="49" charset="-122"/>
                <a:ea typeface="仿宋_GB2312" pitchFamily="49" charset="-122"/>
              </a:endParaRPr>
            </a:p>
          </p:txBody>
        </p:sp>
        <p:graphicFrame>
          <p:nvGraphicFramePr>
            <p:cNvPr id="217103" name=""/>
            <p:cNvGraphicFramePr>
              <a:graphicFrameLocks noChangeAspect="1"/>
            </p:cNvGraphicFramePr>
            <p:nvPr/>
          </p:nvGraphicFramePr>
          <p:xfrm>
            <a:off x="2808" y="816"/>
            <a:ext cx="312" cy="432"/>
          </p:xfrm>
          <a:graphic>
            <a:graphicData uri="http://schemas.openxmlformats.org/presentationml/2006/ole">
              <mc:AlternateContent>
                <mc:Choice xmlns:v="urn:schemas-microsoft-com:vml" Requires="v">
                  <p:oleObj spid="_x0000_s1052" r:id="rId3" progId="Equation.3">
                    <p:embed/>
                  </p:oleObj>
                </mc:Choice>
                <mc:Fallback>
                  <p:oleObj r:id="rId3" progId="Equation.3">
                    <p:embed/>
                    <p:pic>
                      <p:nvPicPr>
                        <p:cNvPr id="0" name="OLE substitute image"/>
                        <p:cNvPicPr/>
                        <p:nvPr/>
                      </p:nvPicPr>
                      <p:blipFill>
                        <a:blip r:embed="rId4"/>
                        <a:stretch>
                          <a:fillRect/>
                        </a:stretch>
                      </p:blipFill>
                      <p:spPr>
                        <a:xfrm>
                          <a:off x="2808" y="816"/>
                          <a:ext cx="312" cy="432"/>
                        </a:xfrm>
                        <a:prstGeom prst="rect">
                          <a:avLst/>
                        </a:prstGeom>
                        <a:noFill/>
                      </p:spPr>
                    </p:pic>
                  </p:oleObj>
                </mc:Fallback>
              </mc:AlternateContent>
            </a:graphicData>
          </a:graphic>
        </p:graphicFrame>
      </p:grpSp>
      <p:grpSp>
        <p:nvGrpSpPr>
          <p:cNvPr id="217109" name=""/>
          <p:cNvGrpSpPr/>
          <p:nvPr/>
        </p:nvGrpSpPr>
        <p:grpSpPr>
          <a:xfrm>
            <a:off x="304800" y="2133600"/>
            <a:ext cx="8763000" cy="885825"/>
            <a:chOff x="192" y="1344"/>
            <a:chExt cx="5520" cy="558"/>
          </a:xfrm>
        </p:grpSpPr>
        <p:sp>
          <p:nvSpPr>
            <p:cNvPr id="217108" name=""/>
            <p:cNvSpPr/>
            <p:nvPr/>
          </p:nvSpPr>
          <p:spPr>
            <a:xfrm>
              <a:off x="192" y="1440"/>
              <a:ext cx="5520"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800" b="1">
                  <a:solidFill>
                    <a:srgbClr val="CC0000"/>
                  </a:solidFill>
                  <a:latin typeface="仿宋_GB2312" pitchFamily="49" charset="-122"/>
                  <a:ea typeface="仿宋_GB2312" pitchFamily="49" charset="-122"/>
                </a:rPr>
                <a:t>★</a:t>
              </a:r>
              <a:r>
                <a:rPr sz="2800" b="1">
                  <a:latin typeface="仿宋_GB2312" pitchFamily="49" charset="-122"/>
                  <a:ea typeface="仿宋_GB2312" pitchFamily="49" charset="-122"/>
                </a:rPr>
                <a:t>  1676年给出公式             ，</a:t>
              </a:r>
              <a:endParaRPr sz="2800" b="1">
                <a:latin typeface="仿宋_GB2312" pitchFamily="49" charset="-122"/>
                <a:ea typeface="仿宋_GB2312" pitchFamily="49" charset="-122"/>
              </a:endParaRPr>
            </a:p>
          </p:txBody>
        </p:sp>
        <p:graphicFrame>
          <p:nvGraphicFramePr>
            <p:cNvPr id="217107" name=""/>
            <p:cNvGraphicFramePr>
              <a:graphicFrameLocks noChangeAspect="1"/>
            </p:cNvGraphicFramePr>
            <p:nvPr/>
          </p:nvGraphicFramePr>
          <p:xfrm>
            <a:off x="2304" y="1440"/>
            <a:ext cx="1451" cy="337"/>
          </p:xfrm>
          <a:graphic>
            <a:graphicData uri="http://schemas.openxmlformats.org/presentationml/2006/ole">
              <mc:AlternateContent>
                <mc:Choice xmlns:v="urn:schemas-microsoft-com:vml" Requires="v">
                  <p:oleObj spid="_x0000_s1053" name="Equation" r:id="rId5" progId="Equation.3">
                    <p:embed/>
                  </p:oleObj>
                </mc:Choice>
                <mc:Fallback>
                  <p:oleObj name="Equation" r:id="rId5" progId="Equation.3">
                    <p:embed/>
                    <p:pic>
                      <p:nvPicPr>
                        <p:cNvPr id="0" name="OLE substitute image"/>
                        <p:cNvPicPr/>
                        <p:nvPr/>
                      </p:nvPicPr>
                      <p:blipFill>
                        <a:blip r:embed="rId6"/>
                        <a:stretch>
                          <a:fillRect/>
                        </a:stretch>
                      </p:blipFill>
                      <p:spPr>
                        <a:xfrm>
                          <a:off x="2304" y="1440"/>
                          <a:ext cx="1451" cy="337"/>
                        </a:xfrm>
                        <a:prstGeom prst="rect">
                          <a:avLst/>
                        </a:prstGeom>
                        <a:noFill/>
                      </p:spPr>
                    </p:pic>
                  </p:oleObj>
                </mc:Fallback>
              </mc:AlternateContent>
            </a:graphicData>
          </a:graphic>
        </p:graphicFrame>
        <p:graphicFrame>
          <p:nvGraphicFramePr>
            <p:cNvPr id="217106" name=""/>
            <p:cNvGraphicFramePr>
              <a:graphicFrameLocks noChangeAspect="1"/>
            </p:cNvGraphicFramePr>
            <p:nvPr/>
          </p:nvGraphicFramePr>
          <p:xfrm>
            <a:off x="3936" y="1344"/>
            <a:ext cx="1584" cy="558"/>
          </p:xfrm>
          <a:graphic>
            <a:graphicData uri="http://schemas.openxmlformats.org/presentationml/2006/ole">
              <mc:AlternateContent>
                <mc:Choice xmlns:v="urn:schemas-microsoft-com:vml" Requires="v">
                  <p:oleObj spid="_x0000_s1054" name="Equation" r:id="rId7" progId="Equation.3">
                    <p:embed/>
                  </p:oleObj>
                </mc:Choice>
                <mc:Fallback>
                  <p:oleObj name="Equation" r:id="rId7" progId="Equation.3">
                    <p:embed/>
                    <p:pic>
                      <p:nvPicPr>
                        <p:cNvPr id="0" name="OLE substitute image"/>
                        <p:cNvPicPr/>
                        <p:nvPr/>
                      </p:nvPicPr>
                      <p:blipFill>
                        <a:blip r:embed="rId8"/>
                        <a:stretch>
                          <a:fillRect/>
                        </a:stretch>
                      </p:blipFill>
                      <p:spPr>
                        <a:xfrm>
                          <a:off x="3936" y="1344"/>
                          <a:ext cx="1584" cy="558"/>
                        </a:xfrm>
                        <a:prstGeom prst="rect">
                          <a:avLst/>
                        </a:prstGeom>
                        <a:noFill/>
                      </p:spPr>
                    </p:pic>
                  </p:oleObj>
                </mc:Fallback>
              </mc:AlternateContent>
            </a:graphicData>
          </a:graphic>
        </p:graphicFrame>
      </p:grpSp>
      <p:grpSp>
        <p:nvGrpSpPr>
          <p:cNvPr id="217112" name=""/>
          <p:cNvGrpSpPr/>
          <p:nvPr/>
        </p:nvGrpSpPr>
        <p:grpSpPr>
          <a:xfrm>
            <a:off x="304800" y="3127375"/>
            <a:ext cx="8610600" cy="835025"/>
            <a:chOff x="192" y="1872"/>
            <a:chExt cx="5424" cy="526"/>
          </a:xfrm>
        </p:grpSpPr>
        <p:sp>
          <p:nvSpPr>
            <p:cNvPr id="217111" name=""/>
            <p:cNvSpPr/>
            <p:nvPr/>
          </p:nvSpPr>
          <p:spPr>
            <a:xfrm>
              <a:off x="192" y="1968"/>
              <a:ext cx="5424" cy="327"/>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2800" b="1">
                  <a:solidFill>
                    <a:srgbClr val="CC0000"/>
                  </a:solidFill>
                  <a:latin typeface="仿宋_GB2312" pitchFamily="49" charset="-122"/>
                  <a:ea typeface="仿宋_GB2312" pitchFamily="49" charset="-122"/>
                </a:rPr>
                <a:t>★</a:t>
              </a:r>
              <a:r>
                <a:rPr sz="2800" b="1">
                  <a:latin typeface="仿宋_GB2312" pitchFamily="49" charset="-122"/>
                  <a:ea typeface="仿宋_GB2312" pitchFamily="49" charset="-122"/>
                </a:rPr>
                <a:t>  1677年，表述微积分基本定理：</a:t>
              </a:r>
              <a:endParaRPr sz="2800" b="1">
                <a:latin typeface="仿宋_GB2312" pitchFamily="49" charset="-122"/>
                <a:ea typeface="仿宋_GB2312" pitchFamily="49" charset="-122"/>
              </a:endParaRPr>
            </a:p>
          </p:txBody>
        </p:sp>
        <p:graphicFrame>
          <p:nvGraphicFramePr>
            <p:cNvPr id="217110" name=""/>
            <p:cNvGraphicFramePr>
              <a:graphicFrameLocks noChangeAspect="1"/>
            </p:cNvGraphicFramePr>
            <p:nvPr/>
          </p:nvGraphicFramePr>
          <p:xfrm>
            <a:off x="3792" y="1872"/>
            <a:ext cx="1784" cy="526"/>
          </p:xfrm>
          <a:graphic>
            <a:graphicData uri="http://schemas.openxmlformats.org/presentationml/2006/ole">
              <mc:AlternateContent>
                <mc:Choice xmlns:v="urn:schemas-microsoft-com:vml" Requires="v">
                  <p:oleObj spid="_x0000_s1055" name="Equation" r:id="rId9" progId="Equation.3">
                    <p:embed/>
                  </p:oleObj>
                </mc:Choice>
                <mc:Fallback>
                  <p:oleObj name="Equation" r:id="rId9" progId="Equation.3">
                    <p:embed/>
                    <p:pic>
                      <p:nvPicPr>
                        <p:cNvPr id="0" name="OLE substitute image"/>
                        <p:cNvPicPr/>
                        <p:nvPr/>
                      </p:nvPicPr>
                      <p:blipFill>
                        <a:blip r:embed="rId10"/>
                        <a:stretch>
                          <a:fillRect/>
                        </a:stretch>
                      </p:blipFill>
                      <p:spPr>
                        <a:xfrm>
                          <a:off x="3792" y="1872"/>
                          <a:ext cx="1784" cy="526"/>
                        </a:xfrm>
                        <a:prstGeom prst="rect">
                          <a:avLst/>
                        </a:prstGeom>
                        <a:noFill/>
                      </p:spPr>
                    </p:pic>
                  </p:oleObj>
                </mc:Fallback>
              </mc:AlternateContent>
            </a:graphicData>
          </a:graphic>
        </p:graphicFrame>
      </p:grpSp>
      <p:sp>
        <p:nvSpPr>
          <p:cNvPr id="217113" name=""/>
          <p:cNvSpPr/>
          <p:nvPr/>
        </p:nvSpPr>
        <p:spPr>
          <a:xfrm>
            <a:off x="304800" y="4191000"/>
            <a:ext cx="8305800" cy="519112"/>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solidFill>
                  <a:srgbClr val="CC0000"/>
                </a:solidFill>
                <a:latin typeface="仿宋_GB2312" pitchFamily="49" charset="-122"/>
                <a:ea typeface="仿宋_GB2312" pitchFamily="49" charset="-122"/>
              </a:rPr>
              <a:t>★</a:t>
            </a:r>
            <a:r>
              <a:rPr sz="2800" b="1">
                <a:latin typeface="仿宋_GB2312" pitchFamily="49" charset="-122"/>
                <a:ea typeface="仿宋_GB2312" pitchFamily="49" charset="-122"/>
              </a:rPr>
              <a:t>  1684，“求极大与极小值和求切线新办法”</a:t>
            </a:r>
            <a:endParaRPr sz="2800" b="1">
              <a:latin typeface="仿宋_GB2312" pitchFamily="49" charset="-122"/>
              <a:ea typeface="仿宋_GB2312" pitchFamily="49" charset="-122"/>
            </a:endParaRPr>
          </a:p>
        </p:txBody>
      </p:sp>
      <p:sp>
        <p:nvSpPr>
          <p:cNvPr id="217114" name=""/>
          <p:cNvSpPr/>
          <p:nvPr/>
        </p:nvSpPr>
        <p:spPr>
          <a:xfrm>
            <a:off x="304800" y="5029200"/>
            <a:ext cx="8458200" cy="519112"/>
          </a:xfrm>
          <a:prstGeom prst="rect">
            <a:avLst/>
          </a:prstGeom>
          <a:noFill/>
          <a:ln>
            <a:noFill/>
            <a:miter lim="800000"/>
          </a:ln>
          <a:effectLst/>
        </p:spPr>
        <p:txBody>
          <a:bodyPr>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b="1">
                <a:solidFill>
                  <a:srgbClr val="CC0000"/>
                </a:solidFill>
                <a:latin typeface="仿宋_GB2312" pitchFamily="49" charset="-122"/>
                <a:ea typeface="仿宋_GB2312" pitchFamily="49" charset="-122"/>
              </a:rPr>
              <a:t>★</a:t>
            </a:r>
            <a:r>
              <a:rPr sz="2800" b="1">
                <a:latin typeface="仿宋_GB2312" pitchFamily="49" charset="-122"/>
                <a:ea typeface="仿宋_GB2312" pitchFamily="49" charset="-122"/>
              </a:rPr>
              <a:t>  1686，“深奥几何与不可分量无限分析”</a:t>
            </a:r>
            <a:endParaRPr sz="1400">
              <a:ea typeface="楷体_GB2312" pitchFamily="49" charset="-122"/>
            </a:endParaRPr>
          </a:p>
        </p:txBody>
      </p:sp>
      <p:sp>
        <p:nvSpPr>
          <p:cNvPr id="217115" name="Date Placeholder 1"/>
          <p:cNvSpPr>
            <a:spLocks noGrp="1"/>
          </p:cNvSpPr>
          <p:nvPr>
            <p:ph type="dt" sz="half"/>
          </p:nvPr>
        </p:nvSpPr>
        <p:spPr/>
        <p:txBody>
          <a:bodyPr/>
          <a:lstStyle/>
          <a:p>
            <a:pPr lvl="0"/>
            <a:endParaRPr sz="1400"/>
          </a:p>
        </p:txBody>
      </p:sp>
      <p:sp>
        <p:nvSpPr>
          <p:cNvPr id="217116" name="Footer Placeholder 2"/>
          <p:cNvSpPr>
            <a:spLocks noGrp="1"/>
          </p:cNvSpPr>
          <p:nvPr>
            <p:ph type="ftr" sz="quarter" idx="1"/>
          </p:nvPr>
        </p:nvSpPr>
        <p:spPr/>
        <p:txBody>
          <a:bodyPr/>
          <a:lstStyle/>
          <a:p>
            <a:pPr lvl="0" algn="ctr"/>
            <a:fld id="{6EDAD2E2-68D8-48C9-9DF1-8CCE12A4A6A6}" type="footer">
              <a:rPr sz="1400"/>
              <a:t/>
            </a:fld>
            <a:endParaRPr sz="1400"/>
          </a:p>
        </p:txBody>
      </p:sp>
      <p:sp>
        <p:nvSpPr>
          <p:cNvPr id="217117" name="TextBox 217116"/>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第11页</a:t>
            </a:r>
          </a:p>
        </p:txBody>
      </p:sp>
      <p:sp>
        <p:nvSpPr>
          <p:cNvPr id="217118" name="TextBox 217117"/>
          <p:cNvSpPr txBox="1"/>
          <p:nvPr/>
        </p:nvSpPr>
        <p:spPr>
          <a:xfrm>
            <a:off x="8064000" y="6498000"/>
            <a:ext cx="720000" cy="108000"/>
          </a:xfrm>
          <a:prstGeom prst="rect">
            <a:avLst/>
          </a:prstGeom>
          <a:noFill/>
        </p:spPr>
        <p:txBody>
          <a:bodyPr wrap="none">
            <a:spAutoFit/>
          </a:bodyPr>
          <a:lstStyle>
            <a:defPPr algn="l" rtl="0" eaLnBrk="1" hangingPunct="1">
              <a:defRPr kumimoji="1" lang="zh-CN" altLang="en-US" sz="2800">
                <a:latin typeface="楷体_GB2312" pitchFamily="49" charset="-122"/>
                <a:ea typeface="楷体_GB2312" pitchFamily="49"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defRPr sz="1005"/>
            </a:pPr>
            <a:r>
              <a:t>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https://d.book118.com/318022120076006022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FFFFFF"/>
        </a:dk1>
        <a:lt1>
          <a:srgbClr val="000000"/>
        </a:lt1>
        <a:dk2>
          <a:srgbClr val="333333"/>
        </a:dk2>
        <a:lt2>
          <a:srgbClr val="000000"/>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FFFFCC"/>
        </a:dk1>
        <a:lt1>
          <a:srgbClr val="000000"/>
        </a:lt1>
        <a:dk2>
          <a:srgbClr val="666633"/>
        </a:dk2>
        <a:lt2>
          <a:srgbClr val="808000"/>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FFFFFF"/>
        </a:dk1>
        <a:lt1>
          <a:srgbClr val="000000"/>
        </a:lt1>
        <a:dk2>
          <a:srgbClr val="808080"/>
        </a:dk2>
        <a:lt2>
          <a:srgbClr val="00000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FFFFFF"/>
        </a:dk1>
        <a:lt1>
          <a:srgbClr val="000000"/>
        </a:lt1>
        <a:dk2>
          <a:srgbClr val="808080"/>
        </a:dk2>
        <a:lt2>
          <a:srgbClr val="00000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FFFFFF"/>
        </a:dk1>
        <a:lt1>
          <a:srgbClr val="000000"/>
        </a:lt1>
        <a:dk2>
          <a:srgbClr val="808080"/>
        </a:dk2>
        <a:lt2>
          <a:srgbClr val="00000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12</Slides>
  <Notes>11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Times New Roman</vt:lpstr>
      <vt:lpstr>宋体</vt:lpstr>
      <vt:lpstr>楷体_GB2312</vt:lpstr>
      <vt:lpstr>华文行楷</vt:lpstr>
      <vt:lpstr>仿宋_GB2312</vt:lpstr>
      <vt:lpstr>方正舒体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2024-08-28T18:35:42.627</cp:lastPrinted>
  <dcterms:created xsi:type="dcterms:W3CDTF">2024-08-28T10:35:42Z</dcterms:created>
  <dcterms:modified xsi:type="dcterms:W3CDTF">2024-08-28T10:35:44Z</dcterms:modified>
</cp:coreProperties>
</file>