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EB186AB-6AEC-449C-AA01-F41EC93D4E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360763-982F-47C1-8BD9-2FAF08FE20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E29E76E-AEFC-4849-A20E-0A946A3247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57B2463-CC35-4A47-BAEE-CB73B3AACD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A6AC97F-0D5F-4F72-8365-F76551EA4BA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1C51DFA-C4D1-46AD-BC09-C275503127F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62121FD-96F6-4288-B7F6-2D96653CC61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2413DE-C9CE-4778-A634-C9E58CA44F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F04C1B-827D-4C67-A8D8-B00B0A2C79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94EC13-0051-4094-8674-F408FB35D9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4426A4-A979-4302-A58F-9345735F5F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8031036135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89199" y="1872544"/>
            <a:ext cx="6402705" cy="19773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4950" b="1">
                <a:solidFill>
                  <a:srgbClr val="1B1B1B">
                    <a:alpha val="100000"/>
                  </a:srgbClr>
                </a:solidFill>
                <a:latin typeface="Microsoft Yahei"/>
                <a:ea typeface="Microsoft Yahei"/>
                <a:cs typeface="Microsoft Yahei"/>
              </a:rPr>
              <a:t>责任心方面的SWOT分析</a:t>
            </a:r>
          </a:p>
        </p:txBody>
      </p:sp>
      <p:sp>
        <p:nvSpPr>
          <p:cNvPr id="3" name="AutoShape 3"/>
          <p:cNvSpPr/>
          <p:nvPr/>
        </p:nvSpPr>
        <p:spPr>
          <a:xfrm>
            <a:off x="3887301" y="4906518"/>
            <a:ext cx="2473866"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rgbClr val="1B1B1B">
                    <a:alpha val="100000"/>
                  </a:srgbClr>
                </a:solidFill>
                <a:latin typeface="Microsoft Yahei"/>
                <a:ea typeface="Microsoft Yahei"/>
                <a:cs typeface="Microsoft Yahei"/>
              </a:rPr>
              <a:t>汇报人：XX</a:t>
            </a:r>
            <a:endParaRPr lang="en-US" sz="1100"/>
          </a:p>
        </p:txBody>
      </p:sp>
      <p:sp>
        <p:nvSpPr>
          <p:cNvPr id="4" name="AutoShape 4"/>
          <p:cNvSpPr/>
          <p:nvPr/>
        </p:nvSpPr>
        <p:spPr>
          <a:xfrm>
            <a:off x="6497278" y="4906518"/>
            <a:ext cx="2419908"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rgbClr val="1B1B1B">
                    <a:alpha val="100000"/>
                  </a:srgbClr>
                </a:solidFill>
                <a:latin typeface="Microsoft Yahei"/>
                <a:ea typeface="Microsoft Yahei"/>
                <a:cs typeface="Microsoft Yahei"/>
              </a:rPr>
              <a:t>2024-01-22</a:t>
            </a:r>
            <a:endParaRPr lang="en-US" sz="1100"/>
          </a:p>
        </p:txBody>
      </p:sp>
      <p:sp>
        <p:nvSpPr>
          <p:cNvPr id="5" name="AutoShape 5"/>
          <p:cNvSpPr/>
          <p:nvPr/>
        </p:nvSpPr>
        <p:spPr>
          <a:xfrm>
            <a:off x="240326" y="276691"/>
            <a:ext cx="1591602" cy="419156"/>
          </a:xfrm>
          <a:prstGeom prst="rect">
            <a:avLst/>
          </a:prstGeom>
          <a:noFill/>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b="1">
                <a:solidFill>
                  <a:srgbClr val="FFFFFF">
                    <a:alpha val="100000"/>
                  </a:srgbClr>
                </a:solidFill>
                <a:latin typeface="Microsoft Yahei"/>
                <a:ea typeface="Microsoft Yahei"/>
                <a:cs typeface="Microsoft Yahei"/>
              </a:rPr>
              <a:t>2023-2026</a:t>
            </a:r>
            <a:endParaRPr lang="en-US" sz="1100"/>
          </a:p>
        </p:txBody>
      </p:sp>
      <p:sp>
        <p:nvSpPr>
          <p:cNvPr id="6" name="TextBox 6"/>
          <p:cNvSpPr txBox="1"/>
          <p:nvPr/>
        </p:nvSpPr>
        <p:spPr>
          <a:xfrm>
            <a:off x="2275078" y="276691"/>
            <a:ext cx="1326473" cy="38671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800" b="1">
                <a:solidFill>
                  <a:schemeClr val="accent1">
                    <a:alpha val="100000"/>
                  </a:schemeClr>
                </a:solidFill>
                <a:latin typeface="Microsoft Yahei"/>
                <a:ea typeface="Microsoft Yahei"/>
                <a:cs typeface="Microsoft Yahei"/>
              </a:rPr>
              <a:t>ONE</a:t>
            </a:r>
          </a:p>
        </p:txBody>
      </p:sp>
      <p:sp>
        <p:nvSpPr>
          <p:cNvPr id="7" name="TextBox 7"/>
          <p:cNvSpPr txBox="1"/>
          <p:nvPr/>
        </p:nvSpPr>
        <p:spPr>
          <a:xfrm>
            <a:off x="9727882" y="229066"/>
            <a:ext cx="1944455" cy="48357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KEEP VIEW</a:t>
            </a:r>
          </a:p>
        </p:txBody>
      </p:sp>
      <p:sp>
        <p:nvSpPr>
          <p:cNvPr id="8" name="AutoShape 8"/>
          <p:cNvSpPr/>
          <p:nvPr/>
        </p:nvSpPr>
        <p:spPr>
          <a:xfrm>
            <a:off x="1634706" y="6115727"/>
            <a:ext cx="2473866"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9" name="AutoShape 9"/>
          <p:cNvSpPr/>
          <p:nvPr/>
        </p:nvSpPr>
        <p:spPr>
          <a:xfrm>
            <a:off x="8181391" y="6099640"/>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rgbClr val="FFFFFF">
                    <a:alpha val="100000"/>
                  </a:srgbClr>
                </a:solidFill>
                <a:latin typeface="Microsoft Yahei"/>
                <a:ea typeface="Microsoft Yahei"/>
                <a:cs typeface="Microsoft Yahei"/>
              </a:rPr>
              <a:t>https://wenku.baidu.com</a:t>
            </a:r>
            <a:endParaRPr lang="en-US" sz="1100"/>
          </a:p>
        </p:txBody>
      </p:sp>
      <p:sp>
        <p:nvSpPr>
          <p:cNvPr id="10" name="TextBox 10"/>
          <p:cNvSpPr txBox="1"/>
          <p:nvPr/>
        </p:nvSpPr>
        <p:spPr>
          <a:xfrm rot="5400000">
            <a:off x="-676021" y="2093383"/>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DESIGN</a:t>
            </a:r>
          </a:p>
        </p:txBody>
      </p:sp>
      <p:sp>
        <p:nvSpPr>
          <p:cNvPr id="11" name="TextBox 11"/>
          <p:cNvSpPr txBox="1"/>
          <p:nvPr/>
        </p:nvSpPr>
        <p:spPr>
          <a:xfrm rot="5400000">
            <a:off x="-676021" y="4473998"/>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DESIGN</a:t>
            </a:r>
          </a:p>
        </p:txBody>
      </p:sp>
      <p:sp>
        <p:nvSpPr>
          <p:cNvPr id="12" name="TextBox 12"/>
          <p:cNvSpPr txBox="1"/>
          <p:nvPr/>
        </p:nvSpPr>
        <p:spPr>
          <a:xfrm rot="5400000">
            <a:off x="10736030" y="172681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DESIGN</a:t>
            </a:r>
          </a:p>
        </p:txBody>
      </p:sp>
      <p:sp>
        <p:nvSpPr>
          <p:cNvPr id="13" name="TextBox 13"/>
          <p:cNvSpPr txBox="1"/>
          <p:nvPr/>
        </p:nvSpPr>
        <p:spPr>
          <a:xfrm rot="5400000">
            <a:off x="10736030" y="4107427"/>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DESIGN</a:t>
            </a:r>
          </a:p>
        </p:txBody>
      </p:sp>
      <p:sp>
        <p:nvSpPr>
          <p:cNvPr id="14" name="TextBox 14"/>
          <p:cNvSpPr txBox="1"/>
          <p:nvPr/>
        </p:nvSpPr>
        <p:spPr>
          <a:xfrm rot="5400000">
            <a:off x="10736030" y="655576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838194" y="2335530"/>
            <a:ext cx="906780" cy="2186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dk1">
                    <a:alpha val="100000"/>
                  </a:schemeClr>
                </a:solidFill>
                <a:latin typeface="Microsoft Yahei"/>
                <a:ea typeface="Microsoft Yahei"/>
                <a:cs typeface="Microsoft Yahei"/>
              </a:rPr>
              <a:t>目</a:t>
            </a:r>
          </a:p>
          <a:p>
            <a:pPr algn="ctr">
              <a:lnSpc>
                <a:spcPct val="112000"/>
              </a:lnSpc>
            </a:pPr>
            <a:r>
              <a:rPr lang="en-US" sz="5700" b="1">
                <a:solidFill>
                  <a:schemeClr val="dk1">
                    <a:alpha val="100000"/>
                  </a:schemeClr>
                </a:solidFill>
                <a:latin typeface="Microsoft Yahei"/>
                <a:ea typeface="Microsoft Yahei"/>
                <a:cs typeface="Microsoft Yahei"/>
              </a:rPr>
              <a:t>录</a:t>
            </a:r>
          </a:p>
        </p:txBody>
      </p:sp>
      <p:sp>
        <p:nvSpPr>
          <p:cNvPr id="4" name="TextBox 4"/>
          <p:cNvSpPr txBox="1"/>
          <p:nvPr/>
        </p:nvSpPr>
        <p:spPr>
          <a:xfrm rot="5400000">
            <a:off x="767584" y="3307080"/>
            <a:ext cx="1859280" cy="281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dk1">
                    <a:alpha val="100000"/>
                  </a:schemeClr>
                </a:solidFill>
                <a:latin typeface="Microsoft Yahei"/>
                <a:ea typeface="Microsoft Yahei"/>
                <a:cs typeface="Microsoft Yahei"/>
              </a:rPr>
              <a:t>CATALOGUE</a:t>
            </a:r>
          </a:p>
        </p:txBody>
      </p:sp>
      <p:sp>
        <p:nvSpPr>
          <p:cNvPr id="5" name="TextBox 5"/>
          <p:cNvSpPr txBox="1"/>
          <p:nvPr/>
        </p:nvSpPr>
        <p:spPr>
          <a:xfrm>
            <a:off x="4255707" y="1292542"/>
            <a:ext cx="7275309" cy="42729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引言</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责任心方面的优势分析</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责任心方面的劣势分析</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责任心方面的机会分析</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责任心方面的威胁分析</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责任心方面的SWOT分析结论与建议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引言</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通过对责任心进行SWOT分析，明确个人或组织在责任心方面的优势、劣势、机会和威胁，为提升责任心提供策略性指导。</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责任心是现代社会中个人和组织成功的关键因素之一。具备高度责任心的个人和组织往往能够更好地履行承诺、承担责任，从而获得更好的声誉和成果。</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SWOT分析是一种常用的策略分析工具，通过对内部优势（Strengths）、劣势（Weaknesses）和外部机会（Opportunities）、威胁（Threats）进行全面评估，帮助个人或组织制定合适的发展战略。</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概念</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在责任心方面应用SWOT分析，可以帮助个人或组织识别自身在责任心方面的优势和不足，同时发现外部环境中有利于提升责任心的机会和潜在的威胁，从而制定出更具针对性的提升策略。</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作用</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SWOT分析的概念和作用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责任心方面的优势分析</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对工作、职责和承诺的高度负责，不轻易放弃或推卸责任。</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能够主动承担责任，积极寻求解决方案，不回避问题或挑战。</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对团队、组织和社会具有强烈的使命感，愿意为共同目标付出努力。</a:t>
              </a:r>
            </a:p>
          </p:txBody>
        </p:sp>
      </p:grpSp>
      <p:pic>
        <p:nvPicPr>
          <p:cNvPr id="14" name="Picture 14"/>
          <p:cNvPicPr>
            <a:picLocks noChangeAspect="1"/>
          </p:cNvPicPr>
          <p:nvPr/>
        </p:nvPicPr>
        <p:blipFill>
          <a:blip r:embed="rId2"/>
          <a:srcRect l="4000" r="4000"/>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8333" r="18333"/>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强烈的责任感和使命感</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5462" r="546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5462" r="546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5462" r="5462"/>
          <a:stretch>
            <a:fillRect/>
          </a:stretch>
        </p:blipFill>
        <p:spPr>
          <a:xfrm>
            <a:off x="7771734"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积极主动的工作态度</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在工作中保持积极、主动的态度，不等待指令或监督，能够自发地投入工作。</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善于发现和解决问题，能够主动提出改进意见和建议。</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对工作充满热情，愿意主动学习新知识和技能，不断提高自己的能力。</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高度的自律性和自我驱动力</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能够自我约束和管理，遵守规章制度和道德准则，不轻易违反原则。</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具有强烈的自我驱动力，能够自我激励和持续进步，不满足于现状。</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能够独立思考和决策，不依赖他人或外部因素，对自己的行为和结果负责。</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责任心方面的劣势分析</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缺乏自驱力</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缺乏责任心和主动性的员工往往需要外部激励和监督才能保持工作动力。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等待指示</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在工作中，缺乏责任心的员工往往会等待上级或领导的明确指示和安排，而不会主动去寻找和解决问题。</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遵循常规</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他们倾向于遵循既定的流程和方法，不愿意尝试新的方法或提出创新性的建议。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缺乏主动性和创新性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904" b="1904"/>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注意力分散</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在工作中，缺乏责任心的员工容易受到外界因素的干扰，如社交媒体、闲聊等，导致工作效率低下。</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情绪波动</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他们的情绪容易受到外界因素的影响，如遇到挫折或困难时容易沮丧或放弃。</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缺乏自律</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由于缺乏自律，他们容易受到诱惑而偏离工作目标，如拖延症、工作不投入等。</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容易受到外界干扰和影响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在工作中，缺乏责任心的员工往往对细节不够关注，容易出现疏漏和错误，影响工作质量和效率。</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忽视细节</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他们可能缺乏耐心去仔细检查和核对工作成果，导致问题无法及时发现和解决。</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缺乏耐心</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对于他人的反馈和建议，缺乏责任心的员工可能不够重视，不愿意花时间和精力去改进和完善自己的工作。</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不重视反馈</a:t>
            </a:r>
          </a:p>
        </p:txBody>
      </p:sp>
      <p:pic>
        <p:nvPicPr>
          <p:cNvPr id="9" name="Picture 9"/>
          <p:cNvPicPr>
            <a:picLocks noChangeAspect="1"/>
          </p:cNvPicPr>
          <p:nvPr/>
        </p:nvPicPr>
        <p:blipFill>
          <a:blip r:embed="rId2"/>
          <a:srcRect l="21875" r="21875"/>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对细节不够关注，容易出现疏漏</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https://d.book118.com/318031036135006036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6B73"/>
      </a:accent1>
      <a:accent2>
        <a:srgbClr val="269B8D"/>
      </a:accent2>
      <a:accent3>
        <a:srgbClr val="00657D"/>
      </a:accent3>
      <a:accent4>
        <a:srgbClr val="3B9474"/>
      </a:accent4>
      <a:accent5>
        <a:srgbClr val="6479E6"/>
      </a:accent5>
      <a:accent6>
        <a:srgbClr val="169EA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2024-09-16T10:54:41.796</cp:lastPrinted>
  <dcterms:created xsi:type="dcterms:W3CDTF">2024-09-16T02:54:41Z</dcterms:created>
  <dcterms:modified xsi:type="dcterms:W3CDTF">2024-09-16T02:54:43Z</dcterms:modified>
</cp:coreProperties>
</file>