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1FAE8-C30F-4097-9FE1-B9C37EF0E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DCC84-8ECF-44A7-9FEB-436782C40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F8D7A-43B4-436B-9C34-CD1DF183B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2CB83-BA40-4B6D-880A-AE8E9AE85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4C351F-2899-4C7B-857D-FB73CD238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7D1714-FCEE-4CB4-889A-6428BB3F4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F970F6-242F-4465-9860-8D2732AA8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4BA87-E24B-47F5-9DFE-474246CE7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CC11F-20A8-46EC-87E4-02D8AFB66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6861D-888B-4950-B291-5F1CADFDF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690F7-10FD-491F-97C6-B37F9B751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9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9000101010101" charset="-122"/>
          <a:sym typeface="汉仪粗圆简" panose="02010609000101010101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9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24" Type="http://schemas.openxmlformats.org/officeDocument/2006/relationships/tags" Target="../tags/tag159.xml" /><Relationship Id="rId25" Type="http://schemas.openxmlformats.org/officeDocument/2006/relationships/tags" Target="../tags/tag160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33005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命题、定理、证明课件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命题、定理、证明的基本概念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命题的表述和证明方法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定理的推导和证明技巧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证明的逻辑推理和严密性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命题、定理、证明在数学中的应用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命题、定理、证明的基本概念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命题的定义和分类</a:t>
            </a:r>
            <a:endParaRPr lang="zh-CN" altLang="en-US"/>
          </a:p>
        </p:txBody>
      </p:sp>
      <p:sp>
        <p:nvSpPr>
          <p:cNvPr id="1049040" name="对角圆角矩形 52"/>
          <p:cNvSpPr/>
          <p:nvPr>
            <p:custDataLst>
              <p:tags r:id="rId2"/>
            </p:custDataLst>
          </p:nvPr>
        </p:nvSpPr>
        <p:spPr>
          <a:xfrm>
            <a:off x="801238" y="169193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53"/>
          <p:cNvSpPr/>
          <p:nvPr>
            <p:custDataLst>
              <p:tags r:id="rId3"/>
            </p:custDataLst>
          </p:nvPr>
        </p:nvSpPr>
        <p:spPr>
          <a:xfrm>
            <a:off x="801238" y="156279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54"/>
          <p:cNvSpPr/>
          <p:nvPr>
            <p:custDataLst>
              <p:tags r:id="rId4"/>
            </p:custDataLst>
          </p:nvPr>
        </p:nvSpPr>
        <p:spPr>
          <a:xfrm>
            <a:off x="1313332" y="156343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56"/>
          <p:cNvSpPr txBox="1"/>
          <p:nvPr>
            <p:custDataLst>
              <p:tags r:id="rId5"/>
            </p:custDataLst>
          </p:nvPr>
        </p:nvSpPr>
        <p:spPr>
          <a:xfrm>
            <a:off x="1346744" y="174398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命题：在逻辑学中，命题是一个陈述句，表示一个判断或断言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对角圆角矩形 9"/>
          <p:cNvSpPr/>
          <p:nvPr>
            <p:custDataLst>
              <p:tags r:id="rId6"/>
            </p:custDataLst>
          </p:nvPr>
        </p:nvSpPr>
        <p:spPr>
          <a:xfrm>
            <a:off x="6364240" y="169193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对角圆角矩形 10"/>
          <p:cNvSpPr/>
          <p:nvPr>
            <p:custDataLst>
              <p:tags r:id="rId7"/>
            </p:custDataLst>
          </p:nvPr>
        </p:nvSpPr>
        <p:spPr>
          <a:xfrm>
            <a:off x="6364240" y="156279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直角三角形 11"/>
          <p:cNvSpPr/>
          <p:nvPr>
            <p:custDataLst>
              <p:tags r:id="rId8"/>
            </p:custDataLst>
          </p:nvPr>
        </p:nvSpPr>
        <p:spPr>
          <a:xfrm>
            <a:off x="6875691" y="156343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文本框 12"/>
          <p:cNvSpPr txBox="1"/>
          <p:nvPr>
            <p:custDataLst>
              <p:tags r:id="rId9"/>
            </p:custDataLst>
          </p:nvPr>
        </p:nvSpPr>
        <p:spPr>
          <a:xfrm>
            <a:off x="6909103" y="175040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直言命题：表示一个对象具有或不具有某种性质的命题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对角圆角矩形 5"/>
          <p:cNvSpPr/>
          <p:nvPr>
            <p:custDataLst>
              <p:tags r:id="rId10"/>
            </p:custDataLst>
          </p:nvPr>
        </p:nvSpPr>
        <p:spPr>
          <a:xfrm>
            <a:off x="801238" y="338435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对角圆角矩形 6"/>
          <p:cNvSpPr/>
          <p:nvPr>
            <p:custDataLst>
              <p:tags r:id="rId11"/>
            </p:custDataLst>
          </p:nvPr>
        </p:nvSpPr>
        <p:spPr>
          <a:xfrm>
            <a:off x="801238" y="325520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直角三角形 7"/>
          <p:cNvSpPr/>
          <p:nvPr>
            <p:custDataLst>
              <p:tags r:id="rId12"/>
            </p:custDataLst>
          </p:nvPr>
        </p:nvSpPr>
        <p:spPr>
          <a:xfrm>
            <a:off x="1313332" y="325584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文本框 8"/>
          <p:cNvSpPr txBox="1"/>
          <p:nvPr>
            <p:custDataLst>
              <p:tags r:id="rId13"/>
            </p:custDataLst>
          </p:nvPr>
        </p:nvSpPr>
        <p:spPr>
          <a:xfrm>
            <a:off x="1346744" y="344282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定义：命题是逻辑学的基本概念，由主项、谓项和量词组成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对角圆角矩形 14"/>
          <p:cNvSpPr/>
          <p:nvPr>
            <p:custDataLst>
              <p:tags r:id="rId14"/>
            </p:custDataLst>
          </p:nvPr>
        </p:nvSpPr>
        <p:spPr>
          <a:xfrm>
            <a:off x="6364240" y="338435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对角圆角矩形 18"/>
          <p:cNvSpPr/>
          <p:nvPr>
            <p:custDataLst>
              <p:tags r:id="rId15"/>
            </p:custDataLst>
          </p:nvPr>
        </p:nvSpPr>
        <p:spPr>
          <a:xfrm>
            <a:off x="6364240" y="325520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直角三角形 19"/>
          <p:cNvSpPr/>
          <p:nvPr>
            <p:custDataLst>
              <p:tags r:id="rId16"/>
            </p:custDataLst>
          </p:nvPr>
        </p:nvSpPr>
        <p:spPr>
          <a:xfrm>
            <a:off x="6875691" y="325584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文本框 20"/>
          <p:cNvSpPr txBox="1"/>
          <p:nvPr>
            <p:custDataLst>
              <p:tags r:id="rId17"/>
            </p:custDataLst>
          </p:nvPr>
        </p:nvSpPr>
        <p:spPr>
          <a:xfrm>
            <a:off x="6909103" y="344282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关系命题：表示两个对象之间的关系的命题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对角圆角矩形 15"/>
          <p:cNvSpPr/>
          <p:nvPr>
            <p:custDataLst>
              <p:tags r:id="rId18"/>
            </p:custDataLst>
          </p:nvPr>
        </p:nvSpPr>
        <p:spPr>
          <a:xfrm>
            <a:off x="801238" y="507677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16"/>
          <p:cNvSpPr/>
          <p:nvPr>
            <p:custDataLst>
              <p:tags r:id="rId19"/>
            </p:custDataLst>
          </p:nvPr>
        </p:nvSpPr>
        <p:spPr>
          <a:xfrm>
            <a:off x="801238" y="494698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17"/>
          <p:cNvSpPr/>
          <p:nvPr>
            <p:custDataLst>
              <p:tags r:id="rId20"/>
            </p:custDataLst>
          </p:nvPr>
        </p:nvSpPr>
        <p:spPr>
          <a:xfrm>
            <a:off x="1313332" y="494312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27"/>
          <p:cNvSpPr txBox="1"/>
          <p:nvPr>
            <p:custDataLst>
              <p:tags r:id="rId21"/>
            </p:custDataLst>
          </p:nvPr>
        </p:nvSpPr>
        <p:spPr>
          <a:xfrm>
            <a:off x="1346744" y="513524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分类：命题可以分为简单命题和复合命题，其中简单命题又可以分为直言命题和关系命题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22"/>
          <p:cNvSpPr/>
          <p:nvPr>
            <p:custDataLst>
              <p:tags r:id="rId22"/>
            </p:custDataLst>
          </p:nvPr>
        </p:nvSpPr>
        <p:spPr>
          <a:xfrm>
            <a:off x="6364240" y="507677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23"/>
          <p:cNvSpPr/>
          <p:nvPr>
            <p:custDataLst>
              <p:tags r:id="rId23"/>
            </p:custDataLst>
          </p:nvPr>
        </p:nvSpPr>
        <p:spPr>
          <a:xfrm>
            <a:off x="6364240" y="494698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24"/>
          <p:cNvSpPr/>
          <p:nvPr>
            <p:custDataLst>
              <p:tags r:id="rId24"/>
            </p:custDataLst>
          </p:nvPr>
        </p:nvSpPr>
        <p:spPr>
          <a:xfrm>
            <a:off x="6875691" y="494312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25"/>
          <p:cNvSpPr txBox="1"/>
          <p:nvPr>
            <p:custDataLst>
              <p:tags r:id="rId25"/>
            </p:custDataLst>
          </p:nvPr>
        </p:nvSpPr>
        <p:spPr>
          <a:xfrm>
            <a:off x="6909103" y="513524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复合命题：由两个或两个以上的简单命题通过逻辑连接词连接而成的命题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定理的定义和特点</a:t>
            </a:r>
            <a:endParaRPr lang="zh-CN" altLang="en-US"/>
          </a:p>
        </p:txBody>
      </p:sp>
      <p:sp>
        <p:nvSpPr>
          <p:cNvPr id="10491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3332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6" name="矩形 65"/>
          <p:cNvSpPr/>
          <p:nvPr>
            <p:custDataLst>
              <p:tags r:id="rId3"/>
            </p:custDataLst>
          </p:nvPr>
        </p:nvSpPr>
        <p:spPr>
          <a:xfrm>
            <a:off x="1290305" y="192282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66"/>
          <p:cNvSpPr txBox="1"/>
          <p:nvPr>
            <p:custDataLst>
              <p:tags r:id="rId4"/>
            </p:custDataLst>
          </p:nvPr>
        </p:nvSpPr>
        <p:spPr>
          <a:xfrm>
            <a:off x="1668120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定义：定理是数学中的一个重要概念，它是经过证明的、正确的、普遍适用的结论。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51777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69"/>
          <p:cNvSpPr/>
          <p:nvPr>
            <p:custDataLst>
              <p:tags r:id="rId6"/>
            </p:custDataLst>
          </p:nvPr>
        </p:nvSpPr>
        <p:spPr>
          <a:xfrm>
            <a:off x="6438115" y="192282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70"/>
          <p:cNvSpPr txBox="1"/>
          <p:nvPr>
            <p:custDataLst>
              <p:tags r:id="rId7"/>
            </p:custDataLst>
          </p:nvPr>
        </p:nvSpPr>
        <p:spPr>
          <a:xfrm>
            <a:off x="6816565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特点：定理具有普遍性、必然性、确定性和可证性等特点。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3332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8" name="文本框 74"/>
          <p:cNvSpPr txBox="1"/>
          <p:nvPr>
            <p:custDataLst>
              <p:tags r:id="rId9"/>
            </p:custDataLst>
          </p:nvPr>
        </p:nvSpPr>
        <p:spPr>
          <a:xfrm>
            <a:off x="1668120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应用：定理在数学中起着重要的作用，它可以用来证明其他命题，也可以用来推导出新的定理。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50" name="矩形 73"/>
          <p:cNvSpPr/>
          <p:nvPr>
            <p:custDataLst>
              <p:tags r:id="rId10"/>
            </p:custDataLst>
          </p:nvPr>
        </p:nvSpPr>
        <p:spPr>
          <a:xfrm>
            <a:off x="1290305" y="445069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609560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84"/>
          <p:cNvSpPr/>
          <p:nvPr>
            <p:custDataLst>
              <p:tags r:id="rId12"/>
            </p:custDataLst>
          </p:nvPr>
        </p:nvSpPr>
        <p:spPr>
          <a:xfrm>
            <a:off x="6496533" y="445069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85"/>
          <p:cNvSpPr txBox="1"/>
          <p:nvPr>
            <p:custDataLst>
              <p:tags r:id="rId13"/>
            </p:custDataLst>
          </p:nvPr>
        </p:nvSpPr>
        <p:spPr>
          <a:xfrm>
            <a:off x="6874348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重要性：定理是数学的基础，它是数学理论的重要组成部分，也是数学研究的重要工具。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证明的基本结构和步骤</a:t>
            </a:r>
            <a:endParaRPr lang="zh-CN" altLang="en-US"/>
          </a:p>
        </p:txBody>
      </p:sp>
      <p:sp>
        <p:nvSpPr>
          <p:cNvPr id="1049204" name="弧形 58"/>
          <p:cNvSpPr/>
          <p:nvPr>
            <p:custDataLst>
              <p:tags r:id="rId2"/>
            </p:custDataLst>
          </p:nvPr>
        </p:nvSpPr>
        <p:spPr>
          <a:xfrm>
            <a:off x="8154077" y="220745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弧形 57"/>
          <p:cNvSpPr/>
          <p:nvPr>
            <p:custDataLst>
              <p:tags r:id="rId3"/>
            </p:custDataLst>
          </p:nvPr>
        </p:nvSpPr>
        <p:spPr>
          <a:xfrm>
            <a:off x="654755" y="220745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椭圆 22"/>
          <p:cNvSpPr/>
          <p:nvPr>
            <p:custDataLst>
              <p:tags r:id="rId4"/>
            </p:custDataLst>
          </p:nvPr>
        </p:nvSpPr>
        <p:spPr>
          <a:xfrm>
            <a:off x="8495254" y="248301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椭圆 23"/>
          <p:cNvSpPr/>
          <p:nvPr>
            <p:custDataLst>
              <p:tags r:id="rId5"/>
            </p:custDataLst>
          </p:nvPr>
        </p:nvSpPr>
        <p:spPr>
          <a:xfrm>
            <a:off x="8881421" y="254112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正文"/>
          <p:cNvSpPr txBox="1"/>
          <p:nvPr>
            <p:custDataLst>
              <p:tags r:id="rId6"/>
            </p:custDataLst>
          </p:nvPr>
        </p:nvSpPr>
        <p:spPr>
          <a:xfrm>
            <a:off x="8947969" y="332564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结论：得出结论，证明命题或定理成立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4" name="椭圆 24"/>
          <p:cNvSpPr/>
          <p:nvPr>
            <p:custDataLst>
              <p:tags r:id="rId7"/>
            </p:custDataLst>
          </p:nvPr>
        </p:nvSpPr>
        <p:spPr>
          <a:xfrm>
            <a:off x="6062965" y="248301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椭圆 25"/>
          <p:cNvSpPr/>
          <p:nvPr>
            <p:custDataLst>
              <p:tags r:id="rId8"/>
            </p:custDataLst>
          </p:nvPr>
        </p:nvSpPr>
        <p:spPr>
          <a:xfrm>
            <a:off x="6448195" y="254112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正文"/>
          <p:cNvSpPr txBox="1"/>
          <p:nvPr>
            <p:custDataLst>
              <p:tags r:id="rId9"/>
            </p:custDataLst>
          </p:nvPr>
        </p:nvSpPr>
        <p:spPr>
          <a:xfrm>
            <a:off x="6515680" y="332564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推理：运用逻辑推理和数学方法进行证明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椭圆 7"/>
          <p:cNvSpPr/>
          <p:nvPr>
            <p:custDataLst>
              <p:tags r:id="rId10"/>
            </p:custDataLst>
          </p:nvPr>
        </p:nvSpPr>
        <p:spPr>
          <a:xfrm>
            <a:off x="3630677" y="248301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椭圆 9"/>
          <p:cNvSpPr/>
          <p:nvPr>
            <p:custDataLst>
              <p:tags r:id="rId11"/>
            </p:custDataLst>
          </p:nvPr>
        </p:nvSpPr>
        <p:spPr>
          <a:xfrm>
            <a:off x="4015906" y="254112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正文"/>
          <p:cNvSpPr txBox="1"/>
          <p:nvPr>
            <p:custDataLst>
              <p:tags r:id="rId12"/>
            </p:custDataLst>
          </p:nvPr>
        </p:nvSpPr>
        <p:spPr>
          <a:xfrm>
            <a:off x="4083392" y="332564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假设：提出假设或前提条件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26" name="椭圆 5"/>
          <p:cNvSpPr/>
          <p:nvPr>
            <p:custDataLst>
              <p:tags r:id="rId13"/>
            </p:custDataLst>
          </p:nvPr>
        </p:nvSpPr>
        <p:spPr>
          <a:xfrm>
            <a:off x="921885" y="248301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椭圆 4"/>
          <p:cNvSpPr/>
          <p:nvPr>
            <p:custDataLst>
              <p:tags r:id="rId14"/>
            </p:custDataLst>
          </p:nvPr>
        </p:nvSpPr>
        <p:spPr>
          <a:xfrm>
            <a:off x="1307115" y="254112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正文"/>
          <p:cNvSpPr txBox="1"/>
          <p:nvPr>
            <p:custDataLst>
              <p:tags r:id="rId15"/>
            </p:custDataLst>
          </p:nvPr>
        </p:nvSpPr>
        <p:spPr>
          <a:xfrm>
            <a:off x="1374600" y="332564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前提：明确要证明的命题或定理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7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命题的表述和证明方法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命题的文字表述和符号表述</a:t>
            </a:r>
            <a:endParaRPr lang="zh-CN" altLang="en-US"/>
          </a:p>
        </p:txBody>
      </p:sp>
      <p:sp>
        <p:nvSpPr>
          <p:cNvPr id="1049342" name="椭圆 262"/>
          <p:cNvSpPr/>
          <p:nvPr>
            <p:custDataLst>
              <p:tags r:id="rId2"/>
            </p:custDataLst>
          </p:nvPr>
        </p:nvSpPr>
        <p:spPr>
          <a:xfrm>
            <a:off x="2460516" y="419466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44" name="椭圆 263"/>
          <p:cNvSpPr/>
          <p:nvPr>
            <p:custDataLst>
              <p:tags r:id="rId3"/>
            </p:custDataLst>
          </p:nvPr>
        </p:nvSpPr>
        <p:spPr>
          <a:xfrm>
            <a:off x="3312747" y="427504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46" name="椭圆 264"/>
          <p:cNvSpPr/>
          <p:nvPr>
            <p:custDataLst>
              <p:tags r:id="rId4"/>
            </p:custDataLst>
          </p:nvPr>
        </p:nvSpPr>
        <p:spPr>
          <a:xfrm>
            <a:off x="4110733" y="451163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48" name="椭圆 265"/>
          <p:cNvSpPr/>
          <p:nvPr>
            <p:custDataLst>
              <p:tags r:id="rId5"/>
            </p:custDataLst>
          </p:nvPr>
        </p:nvSpPr>
        <p:spPr>
          <a:xfrm>
            <a:off x="4785197" y="471161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50" name="椭圆 266"/>
          <p:cNvSpPr/>
          <p:nvPr>
            <p:custDataLst>
              <p:tags r:id="rId6"/>
            </p:custDataLst>
          </p:nvPr>
        </p:nvSpPr>
        <p:spPr>
          <a:xfrm>
            <a:off x="5476654" y="491618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16042" y="484167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2" name="椭圆 268"/>
          <p:cNvSpPr/>
          <p:nvPr>
            <p:custDataLst>
              <p:tags r:id="rId8"/>
            </p:custDataLst>
          </p:nvPr>
        </p:nvSpPr>
        <p:spPr>
          <a:xfrm flipV="1">
            <a:off x="2824544" y="465541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54" name="椭圆 269"/>
          <p:cNvSpPr/>
          <p:nvPr>
            <p:custDataLst>
              <p:tags r:id="rId9"/>
            </p:custDataLst>
          </p:nvPr>
        </p:nvSpPr>
        <p:spPr>
          <a:xfrm flipV="1">
            <a:off x="2866372" y="469789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56" name="椭圆 270"/>
          <p:cNvSpPr/>
          <p:nvPr>
            <p:custDataLst>
              <p:tags r:id="rId10"/>
            </p:custDataLst>
          </p:nvPr>
        </p:nvSpPr>
        <p:spPr>
          <a:xfrm flipV="1">
            <a:off x="7833359" y="3841089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86297" y="395611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椭圆 272"/>
          <p:cNvSpPr/>
          <p:nvPr>
            <p:custDataLst>
              <p:tags r:id="rId12"/>
            </p:custDataLst>
          </p:nvPr>
        </p:nvSpPr>
        <p:spPr>
          <a:xfrm flipV="1">
            <a:off x="4056488" y="371560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49286" y="413518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77194" y="382279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椭圆 275"/>
          <p:cNvSpPr/>
          <p:nvPr>
            <p:custDataLst>
              <p:tags r:id="rId15"/>
            </p:custDataLst>
          </p:nvPr>
        </p:nvSpPr>
        <p:spPr>
          <a:xfrm flipV="1">
            <a:off x="7085697" y="363652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62" name="椭圆 276"/>
          <p:cNvSpPr/>
          <p:nvPr>
            <p:custDataLst>
              <p:tags r:id="rId16"/>
            </p:custDataLst>
          </p:nvPr>
        </p:nvSpPr>
        <p:spPr>
          <a:xfrm flipV="1">
            <a:off x="7127524" y="367900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64" name="椭圆 277"/>
          <p:cNvSpPr/>
          <p:nvPr>
            <p:custDataLst>
              <p:tags r:id="rId17"/>
            </p:custDataLst>
          </p:nvPr>
        </p:nvSpPr>
        <p:spPr>
          <a:xfrm flipV="1">
            <a:off x="3804871" y="449725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57809" y="461228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椭圆 279"/>
          <p:cNvSpPr/>
          <p:nvPr>
            <p:custDataLst>
              <p:tags r:id="rId19"/>
            </p:custDataLst>
          </p:nvPr>
        </p:nvSpPr>
        <p:spPr>
          <a:xfrm flipV="1">
            <a:off x="8575793" y="473318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06503" y="5025977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椭圆 281"/>
          <p:cNvSpPr/>
          <p:nvPr>
            <p:custDataLst>
              <p:tags r:id="rId21"/>
            </p:custDataLst>
          </p:nvPr>
        </p:nvSpPr>
        <p:spPr>
          <a:xfrm flipV="1">
            <a:off x="4995641" y="504493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6414" y="542399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图形 15"/>
          <p:cNvSpPr/>
          <p:nvPr>
            <p:custDataLst>
              <p:tags r:id="rId23"/>
            </p:custDataLst>
          </p:nvPr>
        </p:nvSpPr>
        <p:spPr>
          <a:xfrm>
            <a:off x="5062957" y="511486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图形 19"/>
          <p:cNvSpPr/>
          <p:nvPr>
            <p:custDataLst>
              <p:tags r:id="rId24"/>
            </p:custDataLst>
          </p:nvPr>
        </p:nvSpPr>
        <p:spPr>
          <a:xfrm>
            <a:off x="8643763" y="480703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图形 27"/>
          <p:cNvSpPr/>
          <p:nvPr>
            <p:custDataLst>
              <p:tags r:id="rId25"/>
            </p:custDataLst>
          </p:nvPr>
        </p:nvSpPr>
        <p:spPr>
          <a:xfrm>
            <a:off x="4159749" y="383978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286"/>
          <p:cNvSpPr/>
          <p:nvPr>
            <p:custDataLst>
              <p:tags r:id="rId26"/>
            </p:custDataLst>
          </p:nvPr>
        </p:nvSpPr>
        <p:spPr>
          <a:xfrm>
            <a:off x="5467505" y="378880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正文"/>
          <p:cNvSpPr txBox="1"/>
          <p:nvPr>
            <p:custDataLst>
              <p:tags r:id="rId27"/>
            </p:custDataLst>
          </p:nvPr>
        </p:nvSpPr>
        <p:spPr>
          <a:xfrm>
            <a:off x="654755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文字表述：命题通常由条件和结论两部分组成，条件在前，结论在后。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28"/>
            </p:custDataLst>
          </p:nvPr>
        </p:nvSpPr>
        <p:spPr>
          <a:xfrm>
            <a:off x="9465930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命题的等价性：两个命题等价，当且仅当它们可以互相推出。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正文"/>
          <p:cNvSpPr txBox="1"/>
          <p:nvPr>
            <p:custDataLst>
              <p:tags r:id="rId29"/>
            </p:custDataLst>
          </p:nvPr>
        </p:nvSpPr>
        <p:spPr>
          <a:xfrm>
            <a:off x="7109878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命题的证明方法：包括直接证明、反证法、归纳法等。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正文"/>
          <p:cNvSpPr txBox="1"/>
          <p:nvPr>
            <p:custDataLst>
              <p:tags r:id="rId30"/>
            </p:custDataLst>
          </p:nvPr>
        </p:nvSpPr>
        <p:spPr>
          <a:xfrm>
            <a:off x="3010806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符号表述：命题可以用符号表示，如P→Q，其中P是条件，Q是结论。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直接证明和间接证明方法</a:t>
            </a:r>
            <a:endParaRPr lang="zh-CN" altLang="en-US"/>
          </a:p>
        </p:txBody>
      </p:sp>
      <p:sp>
        <p:nvSpPr>
          <p:cNvPr id="104943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58130" y="407811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4"/>
          <p:cNvSpPr/>
          <p:nvPr>
            <p:custDataLst>
              <p:tags r:id="rId3"/>
            </p:custDataLst>
          </p:nvPr>
        </p:nvSpPr>
        <p:spPr>
          <a:xfrm>
            <a:off x="668707" y="443770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5"/>
          <p:cNvSpPr txBox="1"/>
          <p:nvPr>
            <p:custDataLst>
              <p:tags r:id="rId4"/>
            </p:custDataLst>
          </p:nvPr>
        </p:nvSpPr>
        <p:spPr>
          <a:xfrm>
            <a:off x="966784" y="439394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反证法：假设命题成立，推导出矛盾，从而证明命题不成立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3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64421" y="407811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40" name="矩形 57"/>
          <p:cNvSpPr/>
          <p:nvPr>
            <p:custDataLst>
              <p:tags r:id="rId6"/>
            </p:custDataLst>
          </p:nvPr>
        </p:nvSpPr>
        <p:spPr>
          <a:xfrm>
            <a:off x="4374998" y="443770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58"/>
          <p:cNvSpPr txBox="1"/>
          <p:nvPr>
            <p:custDataLst>
              <p:tags r:id="rId7"/>
            </p:custDataLst>
          </p:nvPr>
        </p:nvSpPr>
        <p:spPr>
          <a:xfrm>
            <a:off x="4673074" y="439394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归纳法：通过归纳推理，证明命题成立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4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70078" y="407811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61"/>
          <p:cNvSpPr/>
          <p:nvPr>
            <p:custDataLst>
              <p:tags r:id="rId9"/>
            </p:custDataLst>
          </p:nvPr>
        </p:nvSpPr>
        <p:spPr>
          <a:xfrm>
            <a:off x="8081289" y="443770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文本框 62"/>
          <p:cNvSpPr txBox="1"/>
          <p:nvPr>
            <p:custDataLst>
              <p:tags r:id="rId10"/>
            </p:custDataLst>
          </p:nvPr>
        </p:nvSpPr>
        <p:spPr>
          <a:xfrm>
            <a:off x="8379365" y="439394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演绎法：通过演绎推理，证明命题成立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5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743544" y="157807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2" name="矩形 65"/>
          <p:cNvSpPr/>
          <p:nvPr>
            <p:custDataLst>
              <p:tags r:id="rId12"/>
            </p:custDataLst>
          </p:nvPr>
        </p:nvSpPr>
        <p:spPr>
          <a:xfrm>
            <a:off x="654755" y="193703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文本框 66"/>
          <p:cNvSpPr txBox="1"/>
          <p:nvPr>
            <p:custDataLst>
              <p:tags r:id="rId13"/>
            </p:custDataLst>
          </p:nvPr>
        </p:nvSpPr>
        <p:spPr>
          <a:xfrm>
            <a:off x="952831" y="189327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直接证明：通过逻辑推理，直接证明命题成立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5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49834" y="157807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69"/>
          <p:cNvSpPr/>
          <p:nvPr>
            <p:custDataLst>
              <p:tags r:id="rId15"/>
            </p:custDataLst>
          </p:nvPr>
        </p:nvSpPr>
        <p:spPr>
          <a:xfrm>
            <a:off x="4360412" y="193703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70"/>
          <p:cNvSpPr txBox="1"/>
          <p:nvPr>
            <p:custDataLst>
              <p:tags r:id="rId16"/>
            </p:custDataLst>
          </p:nvPr>
        </p:nvSpPr>
        <p:spPr>
          <a:xfrm>
            <a:off x="4658488" y="189327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间接证明：通过反证法、反证法等方法，间接证明命题成立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6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56125" y="157807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4" name="矩形 73"/>
          <p:cNvSpPr/>
          <p:nvPr>
            <p:custDataLst>
              <p:tags r:id="rId18"/>
            </p:custDataLst>
          </p:nvPr>
        </p:nvSpPr>
        <p:spPr>
          <a:xfrm>
            <a:off x="8066702" y="193703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74"/>
          <p:cNvSpPr txBox="1"/>
          <p:nvPr>
            <p:custDataLst>
              <p:tags r:id="rId19"/>
            </p:custDataLst>
          </p:nvPr>
        </p:nvSpPr>
        <p:spPr>
          <a:xfrm>
            <a:off x="8364779" y="189327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反证法：假设命题不成立，推导出矛盾，从而证明命题成立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反证法的应用和注意事项</a:t>
            </a:r>
            <a:endParaRPr lang="zh-CN" altLang="en-US"/>
          </a:p>
        </p:txBody>
      </p:sp>
      <p:sp>
        <p:nvSpPr>
          <p:cNvPr id="1049514" name="圆角矩形 26"/>
          <p:cNvSpPr/>
          <p:nvPr>
            <p:custDataLst>
              <p:tags r:id="rId2"/>
            </p:custDataLst>
          </p:nvPr>
        </p:nvSpPr>
        <p:spPr>
          <a:xfrm>
            <a:off x="65475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16" name="圆角矩形 28"/>
          <p:cNvSpPr/>
          <p:nvPr>
            <p:custDataLst>
              <p:tags r:id="rId3"/>
            </p:custDataLst>
          </p:nvPr>
        </p:nvSpPr>
        <p:spPr>
          <a:xfrm>
            <a:off x="65729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18" name="文本框 31"/>
          <p:cNvSpPr txBox="1"/>
          <p:nvPr>
            <p:custDataLst>
              <p:tags r:id="rId4"/>
            </p:custDataLst>
          </p:nvPr>
        </p:nvSpPr>
        <p:spPr>
          <a:xfrm>
            <a:off x="809734" y="236274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反证法的定义：通过证明命题的否定命题为假，从而得出原命题为真的方法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圆角矩形 29"/>
          <p:cNvSpPr/>
          <p:nvPr>
            <p:custDataLst>
              <p:tags r:id="rId5"/>
            </p:custDataLst>
          </p:nvPr>
        </p:nvSpPr>
        <p:spPr>
          <a:xfrm>
            <a:off x="344691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2" name="圆角矩形 32"/>
          <p:cNvSpPr/>
          <p:nvPr>
            <p:custDataLst>
              <p:tags r:id="rId6"/>
            </p:custDataLst>
          </p:nvPr>
        </p:nvSpPr>
        <p:spPr>
          <a:xfrm>
            <a:off x="344945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24" name="文本框 34"/>
          <p:cNvSpPr txBox="1"/>
          <p:nvPr>
            <p:custDataLst>
              <p:tags r:id="rId7"/>
            </p:custDataLst>
          </p:nvPr>
        </p:nvSpPr>
        <p:spPr>
          <a:xfrm>
            <a:off x="3604435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反证法的步骤：假设原命题的否定命题为真，然后推导出矛盾，最后得出原命题为真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圆角矩形 3"/>
          <p:cNvSpPr/>
          <p:nvPr>
            <p:custDataLst>
              <p:tags r:id="rId8"/>
            </p:custDataLst>
          </p:nvPr>
        </p:nvSpPr>
        <p:spPr>
          <a:xfrm>
            <a:off x="623907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8" name="圆角矩形 4"/>
          <p:cNvSpPr/>
          <p:nvPr>
            <p:custDataLst>
              <p:tags r:id="rId9"/>
            </p:custDataLst>
          </p:nvPr>
        </p:nvSpPr>
        <p:spPr>
          <a:xfrm>
            <a:off x="624161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30" name="文本框 5"/>
          <p:cNvSpPr txBox="1"/>
          <p:nvPr>
            <p:custDataLst>
              <p:tags r:id="rId10"/>
            </p:custDataLst>
          </p:nvPr>
        </p:nvSpPr>
        <p:spPr>
          <a:xfrm>
            <a:off x="6395959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反证法的适用范围：适用于证明一些难以直接证明的命题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圆角矩形 8"/>
          <p:cNvSpPr/>
          <p:nvPr>
            <p:custDataLst>
              <p:tags r:id="rId11"/>
            </p:custDataLst>
          </p:nvPr>
        </p:nvSpPr>
        <p:spPr>
          <a:xfrm>
            <a:off x="903123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4" name="圆角矩形 9"/>
          <p:cNvSpPr/>
          <p:nvPr>
            <p:custDataLst>
              <p:tags r:id="rId12"/>
            </p:custDataLst>
          </p:nvPr>
        </p:nvSpPr>
        <p:spPr>
          <a:xfrm>
            <a:off x="903377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36" name="文本框 10"/>
          <p:cNvSpPr txBox="1"/>
          <p:nvPr>
            <p:custDataLst>
              <p:tags r:id="rId13"/>
            </p:custDataLst>
          </p:nvPr>
        </p:nvSpPr>
        <p:spPr>
          <a:xfrm>
            <a:off x="9188119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反证法的注意事项：假设的否定命题必须与原命题等价，否则可能导致证明无效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58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8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定理的推导和证明技巧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定理的推导方法和步骤</a:t>
            </a:r>
            <a:endParaRPr lang="zh-CN" altLang="en-US"/>
          </a:p>
        </p:txBody>
      </p:sp>
      <p:sp>
        <p:nvSpPr>
          <p:cNvPr id="1049648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观察和思考：观察题目，思考可能的解法和思路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假设和猜想：根据观察和思考，提出假设和猜想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证明和验证：对假设和猜想进行证明和验证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归纳和总结：对证明和验证的结果进行归纳和总结，得出定理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7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归纳法和演绎法的应用场景</a:t>
            </a:r>
            <a:endParaRPr lang="zh-CN" altLang="en-US"/>
          </a:p>
        </p:txBody>
      </p:sp>
      <p:sp>
        <p:nvSpPr>
          <p:cNvPr id="1049718" name="正文"/>
          <p:cNvSpPr txBox="1"/>
          <p:nvPr>
            <p:custDataLst>
              <p:tags r:id="rId2"/>
            </p:custDataLst>
          </p:nvPr>
        </p:nvSpPr>
        <p:spPr>
          <a:xfrm>
            <a:off x="2468186" y="156279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归纳法：适用于从特殊到一般的推理，如从个别事实中归纳出普遍规律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0" name="正文"/>
          <p:cNvSpPr txBox="1"/>
          <p:nvPr>
            <p:custDataLst>
              <p:tags r:id="rId3"/>
            </p:custDataLst>
          </p:nvPr>
        </p:nvSpPr>
        <p:spPr>
          <a:xfrm>
            <a:off x="2468186" y="282563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演绎法：适用于从一般到特殊的推理，如从已知定理推导出新的定理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正文"/>
          <p:cNvSpPr txBox="1"/>
          <p:nvPr>
            <p:custDataLst>
              <p:tags r:id="rId4"/>
            </p:custDataLst>
          </p:nvPr>
        </p:nvSpPr>
        <p:spPr>
          <a:xfrm>
            <a:off x="2468186" y="408848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归纳法在科学研究中的应用：如物理学、化学、生物学等领域的研究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正文"/>
          <p:cNvSpPr txBox="1"/>
          <p:nvPr>
            <p:custDataLst>
              <p:tags r:id="rId5"/>
            </p:custDataLst>
          </p:nvPr>
        </p:nvSpPr>
        <p:spPr>
          <a:xfrm>
            <a:off x="2468186" y="535133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演绎法在数学、逻辑学中的应用：如数学定理的证明、逻辑推理等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https://d.book118.com/318033005021006023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51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 panose="02010609000101010101" charset="-122"/>
        <a:ea typeface="汉仪粗圆简" panose="02010609000101010101" charset="-122"/>
        <a:cs typeface="Arial"/>
      </a:majorFont>
      <a:minorFont>
        <a:latin typeface="汉仪粗圆简" panose="02010609000101010101" charset="-122"/>
        <a:ea typeface="汉仪粗圆简" panose="02010609000101010101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Office Theme</vt:lpstr>
      <vt:lpstr>命题、定理、证明课件</vt:lpstr>
      <vt:lpstr>目录</vt:lpstr>
      <vt:lpstr>单击添加章节标题</vt:lpstr>
      <vt:lpstr>命题、定理、证明的基本概念</vt:lpstr>
      <vt:lpstr>命题的定义和分类</vt:lpstr>
      <vt:lpstr>定理的定义和特点</vt:lpstr>
      <vt:lpstr>证明的基本结构和步骤</vt:lpstr>
      <vt:lpstr>命题的表述和证明方法</vt:lpstr>
      <vt:lpstr>命题的文字表述和符号表述</vt:lpstr>
      <vt:lpstr>直接证明和间接证明方法</vt:lpstr>
      <vt:lpstr>反证法的应用和注意事项</vt:lpstr>
      <vt:lpstr>定理的推导和证明技巧</vt:lpstr>
      <vt:lpstr>定理的推导方法和步骤</vt:lpstr>
      <vt:lpstr>归纳法和演绎法的应用场景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2024-08-29T13:30:04.470</cp:lastPrinted>
  <dcterms:created xsi:type="dcterms:W3CDTF">2024-08-29T05:30:04Z</dcterms:created>
  <dcterms:modified xsi:type="dcterms:W3CDTF">2024-08-29T05:30:07Z</dcterms:modified>
</cp:coreProperties>
</file>