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B1D4E3-BDF7-4B12-9E74-CFFB66B41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82DCFA-CE75-46C5-B5FA-1DC582BF9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2BAE9D-0E19-42F6-9568-EA498C034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CA9B5F-B2C2-4030-B101-7476B8358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5A2571-C6B1-477F-AE6F-D86A62967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E2A99B-992E-46F1-AD99-28F9C134D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A92404-DE00-452B-915B-85605EA74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67AB1B-BF29-4388-87EE-02C0C7861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CCD53E-F870-40CB-9F23-8645D3336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5E7FA0-80C0-40D8-9DC4-3D21EF66E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46EFA6-041E-454D-A98D-FBC386F1E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7.jpeg" /><Relationship Id="rId4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3603600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含量及有关物质分析方法验证的可接受标准精编版\n## 1.含量及有关物质分析方法验证的基本概念与重要性\n### 1.1含量及有关物质分析方法的定义与分类\n### 1.2含量及有关物质分析方法验证的目的和意义\n### 1.3含量及有关物质分析方法验证在药品质量控制中的作用\n## 2.含量及有关物质分析方法验证的可接受标准\n### 2.1含量测定方法验证的可接受标准\n### 2.2有关物质分析方法验证的可接受标准\n### 2.3方法验证的可接受标准的应用和实例\n## 3.含量及有关物质分析方法验证的实施步骤\n### 3.1方法验证前的准备工作和计划\n### 3.2方法验证过程中的实验设计与操作\n### 3.3方法验证后的结果评价与报告\n## 4.含量及有关物质分析方法验证过程中的问题与挑战\n### 4.1方法验证过程中的实验误差与数据处理\n### 4.2方法验证过程中的不确定性与变异性\n### 4.3方法验证过程中的实际应用与法规符合性\n## 5.含量及有关物质分析方法验证的未来发展趋势\n### 5.1方法验证技术的创新与进步\n### 5.2方法验证标准化与规范化的推进\n### 5.3方法验证在药品质量控制中的未来发展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3600"/>
              <a:t>含量及有关物质分析方法验证的可接受标准精编版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5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含量及有关物质分析方法验证的基本概念与重要性</a:t>
            </a:r>
            <a:endParaRPr/>
          </a:p>
        </p:txBody>
      </p:sp>
      <p:sp>
        <p:nvSpPr>
          <p:cNvPr id="136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7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7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7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含量分析方法的定义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测定药品中活性成分或非活性成分的含量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活性成分：具有药理活性的物质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非活性成分：无药理活性的物质，如辅料、杂质等</a:t>
                </a:r>
                <a:endParaRPr/>
              </a:p>
            </p:txBody>
          </p:sp>
          <p:pic>
            <p:nvPicPr>
              <p:cNvPr id="18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有关物质分析方法的定义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测定药品中存在的杂质、降解产物等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杂质：药品生产工艺中产生的物质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降解产物：药品在储存、使用过程中产生的物质</a:t>
                </a:r>
                <a:endParaRPr/>
              </a:p>
            </p:txBody>
          </p:sp>
          <p:pic>
            <p:nvPicPr>
              <p:cNvPr id="18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8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含量及有关物质分析方法的分类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仪器分析方法：如高效液相色谱法、气相色谱法等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化学分析方法：如滴定法、重量法等</a:t>
                </a:r>
                <a:endParaRPr/>
              </a:p>
            </p:txBody>
          </p:sp>
          <p:pic>
            <p:nvPicPr>
              <p:cNvPr id="19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含量及有关物质分析方法的定义与分类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3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94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95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9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准确性：测定结果与真实值的一致性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灵敏度：检测低浓度物质的能力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重复性：多次测定结果的一致性</a:t>
                </a:r>
                <a:endParaRPr/>
              </a:p>
            </p:txBody>
          </p:sp>
          <p:sp>
            <p:nvSpPr>
              <p:cNvPr id="19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验证方法的准确性、灵敏度、重复性</a:t>
                </a:r>
                <a:endParaRPr/>
              </a:p>
            </p:txBody>
          </p:sp>
        </p:grpSp>
        <p:grpSp>
          <p:nvGrpSpPr>
            <p:cNvPr id="198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9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药品生产过程中的质量控制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药品储存、使用过程中的质量控制</a:t>
                </a:r>
                <a:endParaRPr/>
              </a:p>
            </p:txBody>
          </p:sp>
          <p:sp>
            <p:nvSpPr>
              <p:cNvPr id="20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确保药品质量的可控性</a:t>
                </a:r>
                <a:endParaRPr/>
              </a:p>
            </p:txBody>
          </p:sp>
        </p:grpSp>
        <p:grpSp>
          <p:nvGrpSpPr>
            <p:cNvPr id="201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降低药品不良反应的风险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提高药品的治疗效果</a:t>
                </a:r>
                <a:endParaRPr/>
              </a:p>
            </p:txBody>
          </p:sp>
          <p:sp>
            <p:nvSpPr>
              <p:cNvPr id="20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保障药品的安全性和有效性</a:t>
                </a:r>
                <a:endParaRPr/>
              </a:p>
            </p:txBody>
          </p:sp>
        </p:grpSp>
      </p:grpSp>
      <p:pic>
        <p:nvPicPr>
          <p:cNvPr id="204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05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6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7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含量及有关物质分析方法验证的目的和意义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0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1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12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药品研发过程中的质量控制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药物筛选、制剂工艺优化等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确保研发过程的顺利进行</a:t>
                </a:r>
                <a:endParaRPr/>
              </a:p>
            </p:txBody>
          </p:sp>
          <p:sp>
            <p:nvSpPr>
              <p:cNvPr id="215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6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药品生产过程中的质量控制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原材料、中间产品、成品的质量控制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保证药品的内在质量</a:t>
                </a:r>
                <a:endParaRPr/>
              </a:p>
            </p:txBody>
          </p:sp>
          <p:sp>
            <p:nvSpPr>
              <p:cNvPr id="219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0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药品储存、使用过程中的质量控制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药品的稳定性和有效性评估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降低药品失效的风险</a:t>
                </a:r>
                <a:endParaRPr/>
              </a:p>
            </p:txBody>
          </p:sp>
          <p:sp>
            <p:nvSpPr>
              <p:cNvPr id="223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含量及有关物质分析方法验证在药品质量控制中的作用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含量及有关物质分析方法验证的可接受标准</a:t>
            </a:r>
            <a:endParaRPr/>
          </a:p>
        </p:txBody>
      </p:sp>
      <p:sp>
        <p:nvSpPr>
          <p:cNvPr id="22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2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3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3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3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准确性</a:t>
                </a:r>
                <a:endParaRPr/>
              </a:p>
            </p:txBody>
          </p:sp>
          <p:sp>
            <p:nvSpPr>
              <p:cNvPr id="23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相对误差（RE）≤±5%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绝对误差（AE）≤±0.1%</a:t>
                </a:r>
                <a:endParaRPr/>
              </a:p>
            </p:txBody>
          </p:sp>
        </p:grpSp>
        <p:grpSp>
          <p:nvGrpSpPr>
            <p:cNvPr id="23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3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灵敏度</a:t>
                </a:r>
                <a:endParaRPr/>
              </a:p>
            </p:txBody>
          </p:sp>
          <p:sp>
            <p:nvSpPr>
              <p:cNvPr id="23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检测限（LOD）≤0.1%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定量限（LOQ）≤0.5%</a:t>
                </a:r>
                <a:endParaRPr/>
              </a:p>
            </p:txBody>
          </p:sp>
        </p:grpSp>
        <p:grpSp>
          <p:nvGrpSpPr>
            <p:cNvPr id="23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3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重复性</a:t>
                </a:r>
                <a:endParaRPr/>
              </a:p>
            </p:txBody>
          </p:sp>
          <p:sp>
            <p:nvSpPr>
              <p:cNvPr id="24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相对标准偏差（RSD）≤2%</a:t>
                </a:r>
                <a:endParaRPr/>
              </a:p>
            </p:txBody>
          </p:sp>
        </p:grpSp>
      </p:grpSp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含量测定方法验证的可接受标准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4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45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4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准确性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相对误差（RE）≤±10%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绝对误差（AE）≤±0.2%</a:t>
                </a:r>
                <a:endParaRPr/>
              </a:p>
            </p:txBody>
          </p:sp>
          <p:sp>
            <p:nvSpPr>
              <p:cNvPr id="248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9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灵敏度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检测限（LOD）≤0.5%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定量限（LOQ）≤1%</a:t>
                </a:r>
                <a:endParaRPr/>
              </a:p>
            </p:txBody>
          </p:sp>
          <p:sp>
            <p:nvSpPr>
              <p:cNvPr id="252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3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5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重复性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相对标准偏差（RSD）≤5%</a:t>
                </a:r>
                <a:endParaRPr/>
              </a:p>
            </p:txBody>
          </p:sp>
          <p:sp>
            <p:nvSpPr>
              <p:cNvPr id="256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有关物质分析方法验证的可接受标准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6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6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药品注册过程中的方法验证</a:t>
                </a:r>
                <a:endParaRPr/>
              </a:p>
            </p:txBody>
          </p:sp>
          <p:sp>
            <p:nvSpPr>
              <p:cNvPr id="26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提交验证报告和相关数据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证明药品质量的可控性</a:t>
                </a:r>
                <a:endParaRPr/>
              </a:p>
            </p:txBody>
          </p:sp>
        </p:grpSp>
        <p:grpSp>
          <p:nvGrpSpPr>
            <p:cNvPr id="26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6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药品生产过程中的方法验证</a:t>
                </a:r>
                <a:endParaRPr/>
              </a:p>
            </p:txBody>
          </p:sp>
          <p:sp>
            <p:nvSpPr>
              <p:cNvPr id="26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定期对分析方法进行验证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确保药品质量的稳定性</a:t>
                </a:r>
                <a:endParaRPr/>
              </a:p>
            </p:txBody>
          </p:sp>
        </p:grpSp>
        <p:grpSp>
          <p:nvGrpSpPr>
            <p:cNvPr id="26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6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药品质量控制过程中的方法验证</a:t>
                </a:r>
                <a:endParaRPr/>
              </a:p>
            </p:txBody>
          </p:sp>
          <p:sp>
            <p:nvSpPr>
              <p:cNvPr id="26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采用经过验证的方法进行质量检测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保证药品的安全性和有效性</a:t>
                </a:r>
                <a:endParaRPr/>
              </a:p>
            </p:txBody>
          </p:sp>
        </p:grpSp>
      </p:grpSp>
      <p:pic>
        <p:nvPicPr>
          <p:cNvPr id="26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方法验证的可接受标准的应用和实例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7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含量及有关物质分析方法验证的实施步骤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方法验证前的准备工作和计划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4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确定验证目标和方法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选择合适的含量测定和有关物质分析方法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确定验证项目和指标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准备实验材料和仪器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采购对照品、样品等实验材料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准备高效液相色谱仪、气相色谱仪等仪器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制定实验计划和流程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设计实验方案和数据收集方法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制定实验进度和时间表</a:t>
                </a:r>
                <a:endParaRPr/>
              </a:p>
            </p:txBody>
          </p:sp>
          <p:pic>
            <p:nvPicPr>
              <p:cNvPr id="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https://d.book118.com/318036036003006040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含量及有关物质分析方法验证的可接受标准精编版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2024-09-18T02:30:29.904</cp:lastPrinted>
  <dcterms:created xsi:type="dcterms:W3CDTF">2024-09-17T18:30:29Z</dcterms:created>
  <dcterms:modified xsi:type="dcterms:W3CDTF">2024-09-17T18:30:31Z</dcterms:modified>
</cp:coreProperties>
</file>