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804ADF-1807-47BF-9D15-708351B8D2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50681F-CD57-41F0-A224-1DF27D59E9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15928C-3CC2-4B70-B6CE-E89E0092F3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BD433C-AF01-45B5-8404-C9181A2BC4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C44E8A-854D-479B-8B8A-D604E3566E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AA7C9C-4EE7-414C-A5F1-D43A62B420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7E9589-2690-49B3-AF05-4E4F40BD04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7E7585-A07F-49CE-88D1-088631E6C0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3306CA-4EE2-4515-BF1E-A749AFFDE5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BFD43F-3532-42FD-934D-E21CA0996F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97C137-6BCE-484B-976A-E5A6E5A7DF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04300507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:AA</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2024-01-19</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计算机网络管理员培训教程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计算机网络基础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网络设备与连接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网络协议与通信</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网络安全与防护</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服务器配置与管理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云计算与大数据技术应用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计算机网络基础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分类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计算机网络的定义与分类</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计算机网络是指将地理位置不同的具有独立功能的多台计算机及其外部设备，通过通信线路连接起来，在网络操作系统，网络管理软件及网络通信协议的管理和协调下，实现资源共享和信息传递的计算机系统。</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计算机网络可以按照网络覆盖范围、传输介质、拓扑结构等多种方式进行分类。常见的分类方式包括局域网（LAN）、城域网（MAN）和广域网（WAN）。</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50833" y="1607909"/>
            <a:ext cx="2035112" cy="2035112"/>
            <a:chOff x="1150833" y="1607909"/>
            <a:chExt cx="2035112" cy="2035112"/>
          </a:xfrm>
        </p:grpSpPr>
        <p:sp>
          <p:nvSpPr>
            <p:cNvPr id="3" name="AutoShape 3"/>
            <p:cNvSpPr/>
            <p:nvPr/>
          </p:nvSpPr>
          <p:spPr>
            <a:xfrm flipH="1">
              <a:off x="1150833" y="160790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37858" y="230780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784686" y="1607814"/>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03157" y="226180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675749" y="2077968"/>
            <a:ext cx="261747" cy="541878"/>
            <a:chOff x="4675749" y="2077968"/>
            <a:chExt cx="261747" cy="541878"/>
          </a:xfrm>
        </p:grpSpPr>
        <p:sp>
          <p:nvSpPr>
            <p:cNvPr id="8" name="Freeform 8"/>
            <p:cNvSpPr/>
            <p:nvPr/>
          </p:nvSpPr>
          <p:spPr>
            <a:xfrm>
              <a:off x="4813195" y="2421154"/>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886919" y="2277231"/>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13195" y="2353336"/>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96444" y="2353336"/>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3678" y="2148739"/>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876822" y="221474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679845" y="2421154"/>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12611" y="221474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86989" y="2353336"/>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9094" y="2077968"/>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13195" y="2077968"/>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753664" y="212492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29280" y="2148739"/>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698324" y="2277231"/>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13195" y="248192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35185" y="2277231"/>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756617" y="2148739"/>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28042" y="2353336"/>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3195" y="2277231"/>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13195" y="2148739"/>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13195" y="221474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46520" y="221474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19755" y="254974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23946" y="2421154"/>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20898" y="248192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675749" y="248192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07778" y="248192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03587" y="2421154"/>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752426" y="213330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847104" y="213330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00051" y="213330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39376" y="219807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859582" y="219807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00051" y="219807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29280" y="226180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870821" y="226180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00051" y="226180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19755" y="233790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881013" y="233790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00051" y="233790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12611" y="240572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888062" y="240572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00051" y="240572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09658" y="246639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893491" y="246639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00051" y="246639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06706" y="253421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896444" y="253421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00051" y="253421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00051" y="260441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26064" y="1607814"/>
            <a:ext cx="2035112" cy="2035112"/>
            <a:chOff x="6426064" y="1607814"/>
            <a:chExt cx="2035112" cy="2035112"/>
          </a:xfrm>
        </p:grpSpPr>
        <p:sp>
          <p:nvSpPr>
            <p:cNvPr id="59" name="AutoShape 59"/>
            <p:cNvSpPr/>
            <p:nvPr/>
          </p:nvSpPr>
          <p:spPr>
            <a:xfrm flipH="1">
              <a:off x="6426064" y="1607814"/>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27579" y="2209032"/>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050487" y="1607909"/>
            <a:ext cx="2035112" cy="2035112"/>
            <a:chOff x="9050487" y="1607909"/>
            <a:chExt cx="2035112" cy="2035112"/>
          </a:xfrm>
        </p:grpSpPr>
        <p:sp>
          <p:nvSpPr>
            <p:cNvPr id="62" name="AutoShape 62"/>
            <p:cNvSpPr/>
            <p:nvPr/>
          </p:nvSpPr>
          <p:spPr>
            <a:xfrm flipH="1">
              <a:off x="9050487" y="160790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497590" y="245077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07862" y="2998750"/>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42096" y="2998750"/>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283760" y="2998750"/>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08945" y="2998750"/>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04945" y="3047613"/>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FFF">
                    <a:alpha val="100000"/>
                  </a:srgbClr>
                </a:solidFill>
                <a:latin typeface="Microsoft Yahei"/>
                <a:ea typeface="Microsoft Yahei"/>
                <a:cs typeface="Microsoft Yahei"/>
              </a:rPr>
              <a:t>01</a:t>
            </a:r>
          </a:p>
        </p:txBody>
      </p:sp>
      <p:sp>
        <p:nvSpPr>
          <p:cNvPr id="69" name="TextBox 69"/>
          <p:cNvSpPr txBox="1"/>
          <p:nvPr/>
        </p:nvSpPr>
        <p:spPr>
          <a:xfrm>
            <a:off x="3539179" y="3047613"/>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FFF">
                    <a:alpha val="100000"/>
                  </a:srgbClr>
                </a:solidFill>
                <a:latin typeface="Microsoft Yahei"/>
                <a:ea typeface="Microsoft Yahei"/>
                <a:cs typeface="Microsoft Yahei"/>
              </a:rPr>
              <a:t>02</a:t>
            </a:r>
          </a:p>
        </p:txBody>
      </p:sp>
      <p:sp>
        <p:nvSpPr>
          <p:cNvPr id="70" name="TextBox 70"/>
          <p:cNvSpPr txBox="1"/>
          <p:nvPr/>
        </p:nvSpPr>
        <p:spPr>
          <a:xfrm>
            <a:off x="6180842" y="3047613"/>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FFF">
                    <a:alpha val="100000"/>
                  </a:srgbClr>
                </a:solidFill>
                <a:latin typeface="Microsoft Yahei"/>
                <a:ea typeface="Microsoft Yahei"/>
                <a:cs typeface="Microsoft Yahei"/>
              </a:rPr>
              <a:t>03</a:t>
            </a:r>
          </a:p>
        </p:txBody>
      </p:sp>
      <p:sp>
        <p:nvSpPr>
          <p:cNvPr id="71" name="TextBox 71"/>
          <p:cNvSpPr txBox="1"/>
          <p:nvPr/>
        </p:nvSpPr>
        <p:spPr>
          <a:xfrm>
            <a:off x="8805265" y="3047613"/>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FFF">
                    <a:alpha val="100000"/>
                  </a:srgbClr>
                </a:solidFill>
                <a:latin typeface="Microsoft Yahei"/>
                <a:ea typeface="Microsoft Yahei"/>
                <a:cs typeface="Microsoft Yahei"/>
              </a:rPr>
              <a:t>04</a:t>
            </a:r>
          </a:p>
        </p:txBody>
      </p:sp>
      <p:sp>
        <p:nvSpPr>
          <p:cNvPr id="72" name="TextBox 72"/>
          <p:cNvSpPr txBox="1"/>
          <p:nvPr/>
        </p:nvSpPr>
        <p:spPr>
          <a:xfrm>
            <a:off x="6257058" y="40063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第一阶段（20世纪60年代）：以单个计算机为中心的远程联机系统，构成面向终端的计算机通信网。</a:t>
            </a:r>
          </a:p>
        </p:txBody>
      </p:sp>
      <p:grpSp>
        <p:nvGrpSpPr>
          <p:cNvPr id="73" name="Group 73"/>
          <p:cNvGrpSpPr/>
          <p:nvPr/>
        </p:nvGrpSpPr>
        <p:grpSpPr>
          <a:xfrm>
            <a:off x="454963" y="93878"/>
            <a:ext cx="10641129" cy="914400"/>
            <a:chOff x="454963" y="93878"/>
            <a:chExt cx="10641129" cy="914400"/>
          </a:xfrm>
        </p:grpSpPr>
        <p:sp>
          <p:nvSpPr>
            <p:cNvPr id="74" name="AutoShape 7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TextBox 9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计算机网络的发展历程</a:t>
              </a:r>
            </a:p>
          </p:txBody>
        </p:sp>
      </p:grpSp>
      <p:sp>
        <p:nvSpPr>
          <p:cNvPr id="95" name="TextBox 95"/>
          <p:cNvSpPr txBox="1"/>
          <p:nvPr/>
        </p:nvSpPr>
        <p:spPr>
          <a:xfrm>
            <a:off x="3600742" y="40063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第一阶段（20世纪60年代）：以单个计算机为中心的远程联机系统，构成面向终端的计算机通信网。</a:t>
            </a:r>
          </a:p>
        </p:txBody>
      </p:sp>
      <p:sp>
        <p:nvSpPr>
          <p:cNvPr id="96" name="TextBox 96"/>
          <p:cNvSpPr txBox="1"/>
          <p:nvPr/>
        </p:nvSpPr>
        <p:spPr>
          <a:xfrm>
            <a:off x="944426" y="40063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第一阶段（20世纪60年代）：以单个计算机为中心的远程联机系统，构成面向终端的计算机通信网。</a:t>
            </a:r>
          </a:p>
        </p:txBody>
      </p:sp>
      <p:sp>
        <p:nvSpPr>
          <p:cNvPr id="97" name="TextBox 97"/>
          <p:cNvSpPr txBox="1"/>
          <p:nvPr/>
        </p:nvSpPr>
        <p:spPr>
          <a:xfrm>
            <a:off x="8913375" y="40063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第一阶段（20世纪60年代）：以单个计算机为中心的远程联机系统，构成面向终端的计算机通信网。</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03461" y="4918823"/>
            <a:ext cx="1141000" cy="113947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153981" y="5264961"/>
            <a:ext cx="440054" cy="394907"/>
            <a:chOff x="4153981" y="5264961"/>
            <a:chExt cx="440054" cy="394907"/>
          </a:xfrm>
        </p:grpSpPr>
        <p:sp>
          <p:nvSpPr>
            <p:cNvPr id="4" name="Freeform 4"/>
            <p:cNvSpPr/>
            <p:nvPr/>
          </p:nvSpPr>
          <p:spPr>
            <a:xfrm>
              <a:off x="4433158" y="5264961"/>
              <a:ext cx="160877" cy="394906"/>
            </a:xfrm>
            <a:custGeom>
              <a:rect l="l" t="t" r="r" b="b"/>
              <a:pathLst>
                <a:path w="83" h="204">
                  <a:moveTo>
                    <a:pt x="17" y="57"/>
                  </a:moveTo>
                  <a:lnTo>
                    <a:pt x="0" y="57"/>
                  </a:lnTo>
                  <a:lnTo>
                    <a:pt x="43" y="0"/>
                  </a:lnTo>
                  <a:lnTo>
                    <a:pt x="83" y="57"/>
                  </a:lnTo>
                  <a:lnTo>
                    <a:pt x="67" y="57"/>
                  </a:lnTo>
                  <a:lnTo>
                    <a:pt x="67" y="204"/>
                  </a:lnTo>
                  <a:lnTo>
                    <a:pt x="17" y="204"/>
                  </a:lnTo>
                  <a:lnTo>
                    <a:pt x="17" y="5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4291617" y="5369451"/>
              <a:ext cx="160877" cy="290417"/>
            </a:xfrm>
            <a:custGeom>
              <a:rect l="l" t="t" r="r" b="b"/>
              <a:pathLst>
                <a:path w="83" h="150">
                  <a:moveTo>
                    <a:pt x="66" y="150"/>
                  </a:moveTo>
                  <a:lnTo>
                    <a:pt x="19" y="150"/>
                  </a:lnTo>
                  <a:lnTo>
                    <a:pt x="19" y="60"/>
                  </a:lnTo>
                  <a:lnTo>
                    <a:pt x="0" y="60"/>
                  </a:lnTo>
                  <a:lnTo>
                    <a:pt x="43" y="0"/>
                  </a:lnTo>
                  <a:lnTo>
                    <a:pt x="83" y="60"/>
                  </a:lnTo>
                  <a:lnTo>
                    <a:pt x="66" y="60"/>
                  </a:lnTo>
                  <a:lnTo>
                    <a:pt x="66" y="1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153981" y="5479845"/>
              <a:ext cx="160877" cy="180022"/>
            </a:xfrm>
            <a:custGeom>
              <a:rect l="l" t="t" r="r" b="b"/>
              <a:pathLst>
                <a:path w="83" h="93">
                  <a:moveTo>
                    <a:pt x="17" y="57"/>
                  </a:moveTo>
                  <a:lnTo>
                    <a:pt x="0" y="57"/>
                  </a:lnTo>
                  <a:lnTo>
                    <a:pt x="43" y="0"/>
                  </a:lnTo>
                  <a:lnTo>
                    <a:pt x="83" y="57"/>
                  </a:lnTo>
                  <a:lnTo>
                    <a:pt x="66" y="57"/>
                  </a:lnTo>
                  <a:lnTo>
                    <a:pt x="66" y="93"/>
                  </a:lnTo>
                  <a:lnTo>
                    <a:pt x="17" y="93"/>
                  </a:lnTo>
                  <a:lnTo>
                    <a:pt x="17" y="5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Freeform 7"/>
          <p:cNvSpPr/>
          <p:nvPr/>
        </p:nvSpPr>
        <p:spPr>
          <a:xfrm>
            <a:off x="5356942" y="4118045"/>
            <a:ext cx="1535373" cy="1828901"/>
          </a:xfrm>
          <a:custGeom>
            <a:rect l="l" t="t" r="r" b="b"/>
            <a:pathLst>
              <a:path w="633" h="730">
                <a:moveTo>
                  <a:pt x="453" y="534"/>
                </a:moveTo>
                <a:cubicBezTo>
                  <a:pt x="420" y="520"/>
                  <a:pt x="408" y="498"/>
                  <a:pt x="405" y="470"/>
                </a:cubicBezTo>
                <a:cubicBezTo>
                  <a:pt x="427" y="452"/>
                  <a:pt x="445" y="427"/>
                  <a:pt x="458" y="399"/>
                </a:cubicBezTo>
                <a:cubicBezTo>
                  <a:pt x="468" y="395"/>
                  <a:pt x="476" y="389"/>
                  <a:pt x="483" y="380"/>
                </a:cubicBezTo>
                <a:cubicBezTo>
                  <a:pt x="491" y="369"/>
                  <a:pt x="497" y="355"/>
                  <a:pt x="500" y="339"/>
                </a:cubicBezTo>
                <a:cubicBezTo>
                  <a:pt x="503" y="324"/>
                  <a:pt x="504" y="308"/>
                  <a:pt x="501" y="293"/>
                </a:cubicBezTo>
                <a:cubicBezTo>
                  <a:pt x="500" y="282"/>
                  <a:pt x="497" y="272"/>
                  <a:pt x="492" y="263"/>
                </a:cubicBezTo>
                <a:cubicBezTo>
                  <a:pt x="486" y="212"/>
                  <a:pt x="466" y="165"/>
                  <a:pt x="437" y="133"/>
                </a:cubicBezTo>
                <a:cubicBezTo>
                  <a:pt x="431" y="125"/>
                  <a:pt x="424" y="118"/>
                  <a:pt x="417" y="112"/>
                </a:cubicBezTo>
                <a:cubicBezTo>
                  <a:pt x="439" y="56"/>
                  <a:pt x="386" y="0"/>
                  <a:pt x="316" y="8"/>
                </a:cubicBezTo>
                <a:cubicBezTo>
                  <a:pt x="307" y="9"/>
                  <a:pt x="297" y="11"/>
                  <a:pt x="288" y="14"/>
                </a:cubicBezTo>
                <a:cubicBezTo>
                  <a:pt x="300" y="20"/>
                  <a:pt x="310" y="30"/>
                  <a:pt x="316" y="40"/>
                </a:cubicBezTo>
                <a:cubicBezTo>
                  <a:pt x="320" y="49"/>
                  <a:pt x="321" y="58"/>
                  <a:pt x="316" y="68"/>
                </a:cubicBezTo>
                <a:cubicBezTo>
                  <a:pt x="316" y="67"/>
                  <a:pt x="316" y="67"/>
                  <a:pt x="316" y="66"/>
                </a:cubicBezTo>
                <a:cubicBezTo>
                  <a:pt x="291" y="0"/>
                  <a:pt x="212" y="20"/>
                  <a:pt x="211" y="42"/>
                </a:cubicBezTo>
                <a:cubicBezTo>
                  <a:pt x="231" y="57"/>
                  <a:pt x="237" y="71"/>
                  <a:pt x="237" y="95"/>
                </a:cubicBezTo>
                <a:cubicBezTo>
                  <a:pt x="214" y="95"/>
                  <a:pt x="206" y="79"/>
                  <a:pt x="197" y="56"/>
                </a:cubicBezTo>
                <a:cubicBezTo>
                  <a:pt x="185" y="82"/>
                  <a:pt x="184" y="110"/>
                  <a:pt x="192" y="135"/>
                </a:cubicBezTo>
                <a:cubicBezTo>
                  <a:pt x="164" y="167"/>
                  <a:pt x="144" y="210"/>
                  <a:pt x="141" y="254"/>
                </a:cubicBezTo>
                <a:cubicBezTo>
                  <a:pt x="141" y="258"/>
                  <a:pt x="141" y="261"/>
                  <a:pt x="141" y="264"/>
                </a:cubicBezTo>
                <a:cubicBezTo>
                  <a:pt x="137" y="273"/>
                  <a:pt x="134" y="283"/>
                  <a:pt x="132" y="293"/>
                </a:cubicBezTo>
                <a:cubicBezTo>
                  <a:pt x="130" y="308"/>
                  <a:pt x="130" y="324"/>
                  <a:pt x="133" y="339"/>
                </a:cubicBezTo>
                <a:cubicBezTo>
                  <a:pt x="136" y="355"/>
                  <a:pt x="142" y="369"/>
                  <a:pt x="151" y="380"/>
                </a:cubicBezTo>
                <a:cubicBezTo>
                  <a:pt x="157" y="389"/>
                  <a:pt x="166" y="395"/>
                  <a:pt x="175" y="399"/>
                </a:cubicBezTo>
                <a:cubicBezTo>
                  <a:pt x="188" y="427"/>
                  <a:pt x="206" y="452"/>
                  <a:pt x="228" y="470"/>
                </a:cubicBezTo>
                <a:cubicBezTo>
                  <a:pt x="225" y="498"/>
                  <a:pt x="214" y="520"/>
                  <a:pt x="181" y="534"/>
                </a:cubicBezTo>
                <a:cubicBezTo>
                  <a:pt x="106" y="565"/>
                  <a:pt x="0" y="574"/>
                  <a:pt x="3" y="668"/>
                </a:cubicBezTo>
                <a:cubicBezTo>
                  <a:pt x="3" y="688"/>
                  <a:pt x="11" y="709"/>
                  <a:pt x="24" y="730"/>
                </a:cubicBezTo>
                <a:cubicBezTo>
                  <a:pt x="316" y="730"/>
                  <a:pt x="316" y="730"/>
                  <a:pt x="316" y="730"/>
                </a:cubicBezTo>
                <a:cubicBezTo>
                  <a:pt x="610" y="730"/>
                  <a:pt x="610" y="730"/>
                  <a:pt x="610" y="730"/>
                </a:cubicBezTo>
                <a:cubicBezTo>
                  <a:pt x="622" y="709"/>
                  <a:pt x="630" y="688"/>
                  <a:pt x="631" y="668"/>
                </a:cubicBezTo>
                <a:cubicBezTo>
                  <a:pt x="633" y="574"/>
                  <a:pt x="528" y="565"/>
                  <a:pt x="453" y="534"/>
                </a:cubicBezTo>
                <a:close/>
                <a:moveTo>
                  <a:pt x="189" y="384"/>
                </a:moveTo>
                <a:cubicBezTo>
                  <a:pt x="154" y="378"/>
                  <a:pt x="140" y="313"/>
                  <a:pt x="156" y="275"/>
                </a:cubicBezTo>
                <a:cubicBezTo>
                  <a:pt x="157" y="275"/>
                  <a:pt x="158" y="274"/>
                  <a:pt x="158" y="274"/>
                </a:cubicBezTo>
                <a:cubicBezTo>
                  <a:pt x="182" y="259"/>
                  <a:pt x="189" y="329"/>
                  <a:pt x="189" y="335"/>
                </a:cubicBezTo>
                <a:cubicBezTo>
                  <a:pt x="189" y="360"/>
                  <a:pt x="216" y="369"/>
                  <a:pt x="210" y="352"/>
                </a:cubicBezTo>
                <a:cubicBezTo>
                  <a:pt x="204" y="334"/>
                  <a:pt x="196" y="307"/>
                  <a:pt x="195" y="273"/>
                </a:cubicBezTo>
                <a:cubicBezTo>
                  <a:pt x="195" y="272"/>
                  <a:pt x="195" y="272"/>
                  <a:pt x="195" y="271"/>
                </a:cubicBezTo>
                <a:cubicBezTo>
                  <a:pt x="194" y="245"/>
                  <a:pt x="200" y="216"/>
                  <a:pt x="211" y="190"/>
                </a:cubicBezTo>
                <a:cubicBezTo>
                  <a:pt x="215" y="185"/>
                  <a:pt x="218" y="180"/>
                  <a:pt x="223" y="177"/>
                </a:cubicBezTo>
                <a:cubicBezTo>
                  <a:pt x="244" y="194"/>
                  <a:pt x="275" y="202"/>
                  <a:pt x="316" y="195"/>
                </a:cubicBezTo>
                <a:cubicBezTo>
                  <a:pt x="335" y="191"/>
                  <a:pt x="356" y="185"/>
                  <a:pt x="379" y="174"/>
                </a:cubicBezTo>
                <a:cubicBezTo>
                  <a:pt x="380" y="174"/>
                  <a:pt x="380" y="173"/>
                  <a:pt x="380" y="173"/>
                </a:cubicBezTo>
                <a:cubicBezTo>
                  <a:pt x="405" y="167"/>
                  <a:pt x="412" y="175"/>
                  <a:pt x="423" y="191"/>
                </a:cubicBezTo>
                <a:cubicBezTo>
                  <a:pt x="423" y="191"/>
                  <a:pt x="423" y="191"/>
                  <a:pt x="424" y="192"/>
                </a:cubicBezTo>
                <a:cubicBezTo>
                  <a:pt x="434" y="216"/>
                  <a:pt x="440" y="243"/>
                  <a:pt x="440" y="269"/>
                </a:cubicBezTo>
                <a:cubicBezTo>
                  <a:pt x="439" y="270"/>
                  <a:pt x="439" y="272"/>
                  <a:pt x="439" y="273"/>
                </a:cubicBezTo>
                <a:cubicBezTo>
                  <a:pt x="438" y="307"/>
                  <a:pt x="430" y="334"/>
                  <a:pt x="424" y="352"/>
                </a:cubicBezTo>
                <a:cubicBezTo>
                  <a:pt x="418" y="369"/>
                  <a:pt x="445" y="360"/>
                  <a:pt x="445" y="335"/>
                </a:cubicBezTo>
                <a:cubicBezTo>
                  <a:pt x="445" y="329"/>
                  <a:pt x="452" y="259"/>
                  <a:pt x="476" y="274"/>
                </a:cubicBezTo>
                <a:cubicBezTo>
                  <a:pt x="476" y="274"/>
                  <a:pt x="477" y="274"/>
                  <a:pt x="477" y="275"/>
                </a:cubicBezTo>
                <a:cubicBezTo>
                  <a:pt x="494" y="313"/>
                  <a:pt x="480" y="378"/>
                  <a:pt x="445" y="384"/>
                </a:cubicBezTo>
                <a:cubicBezTo>
                  <a:pt x="421" y="440"/>
                  <a:pt x="377" y="482"/>
                  <a:pt x="317" y="482"/>
                </a:cubicBezTo>
                <a:cubicBezTo>
                  <a:pt x="316" y="482"/>
                  <a:pt x="316" y="482"/>
                  <a:pt x="316" y="482"/>
                </a:cubicBezTo>
                <a:cubicBezTo>
                  <a:pt x="256" y="482"/>
                  <a:pt x="213" y="440"/>
                  <a:pt x="189" y="384"/>
                </a:cubicBezTo>
                <a:close/>
                <a:moveTo>
                  <a:pt x="249" y="484"/>
                </a:moveTo>
                <a:cubicBezTo>
                  <a:pt x="268" y="496"/>
                  <a:pt x="291" y="502"/>
                  <a:pt x="316" y="503"/>
                </a:cubicBezTo>
                <a:cubicBezTo>
                  <a:pt x="317" y="503"/>
                  <a:pt x="317" y="503"/>
                  <a:pt x="317" y="503"/>
                </a:cubicBezTo>
                <a:cubicBezTo>
                  <a:pt x="343" y="503"/>
                  <a:pt x="366" y="496"/>
                  <a:pt x="387" y="483"/>
                </a:cubicBezTo>
                <a:cubicBezTo>
                  <a:pt x="391" y="500"/>
                  <a:pt x="401" y="518"/>
                  <a:pt x="414" y="532"/>
                </a:cubicBezTo>
                <a:cubicBezTo>
                  <a:pt x="374" y="581"/>
                  <a:pt x="346" y="601"/>
                  <a:pt x="319" y="630"/>
                </a:cubicBezTo>
                <a:cubicBezTo>
                  <a:pt x="318" y="629"/>
                  <a:pt x="317" y="629"/>
                  <a:pt x="316" y="628"/>
                </a:cubicBezTo>
                <a:cubicBezTo>
                  <a:pt x="292" y="612"/>
                  <a:pt x="262" y="579"/>
                  <a:pt x="224" y="525"/>
                </a:cubicBezTo>
                <a:cubicBezTo>
                  <a:pt x="235" y="513"/>
                  <a:pt x="244" y="498"/>
                  <a:pt x="249" y="484"/>
                </a:cubicBezTo>
                <a:close/>
                <a:moveTo>
                  <a:pt x="403" y="669"/>
                </a:moveTo>
                <a:cubicBezTo>
                  <a:pt x="391" y="655"/>
                  <a:pt x="383" y="631"/>
                  <a:pt x="362" y="619"/>
                </a:cubicBezTo>
                <a:cubicBezTo>
                  <a:pt x="344" y="631"/>
                  <a:pt x="321" y="669"/>
                  <a:pt x="318" y="687"/>
                </a:cubicBezTo>
                <a:cubicBezTo>
                  <a:pt x="318" y="684"/>
                  <a:pt x="317" y="680"/>
                  <a:pt x="316" y="677"/>
                </a:cubicBezTo>
                <a:cubicBezTo>
                  <a:pt x="308" y="654"/>
                  <a:pt x="281" y="635"/>
                  <a:pt x="272" y="626"/>
                </a:cubicBezTo>
                <a:cubicBezTo>
                  <a:pt x="252" y="635"/>
                  <a:pt x="246" y="653"/>
                  <a:pt x="233" y="670"/>
                </a:cubicBezTo>
                <a:cubicBezTo>
                  <a:pt x="220" y="653"/>
                  <a:pt x="183" y="602"/>
                  <a:pt x="172" y="556"/>
                </a:cubicBezTo>
                <a:cubicBezTo>
                  <a:pt x="187" y="553"/>
                  <a:pt x="201" y="545"/>
                  <a:pt x="213" y="535"/>
                </a:cubicBezTo>
                <a:cubicBezTo>
                  <a:pt x="213" y="536"/>
                  <a:pt x="214" y="537"/>
                  <a:pt x="214" y="538"/>
                </a:cubicBezTo>
                <a:cubicBezTo>
                  <a:pt x="240" y="574"/>
                  <a:pt x="285" y="626"/>
                  <a:pt x="316" y="652"/>
                </a:cubicBezTo>
                <a:cubicBezTo>
                  <a:pt x="317" y="653"/>
                  <a:pt x="318" y="654"/>
                  <a:pt x="319" y="655"/>
                </a:cubicBezTo>
                <a:cubicBezTo>
                  <a:pt x="351" y="612"/>
                  <a:pt x="388" y="581"/>
                  <a:pt x="425" y="541"/>
                </a:cubicBezTo>
                <a:cubicBezTo>
                  <a:pt x="435" y="549"/>
                  <a:pt x="446" y="555"/>
                  <a:pt x="459" y="558"/>
                </a:cubicBezTo>
                <a:cubicBezTo>
                  <a:pt x="446" y="592"/>
                  <a:pt x="425" y="648"/>
                  <a:pt x="403" y="6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5462335" y="2645872"/>
            <a:ext cx="1139476" cy="1139476"/>
            <a:chOff x="5462335" y="2645872"/>
            <a:chExt cx="1139476" cy="1139476"/>
          </a:xfrm>
        </p:grpSpPr>
        <p:sp>
          <p:nvSpPr>
            <p:cNvPr id="9" name="AutoShape 9"/>
            <p:cNvSpPr/>
            <p:nvPr/>
          </p:nvSpPr>
          <p:spPr>
            <a:xfrm>
              <a:off x="5462335" y="2645872"/>
              <a:ext cx="1139476" cy="113947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730273" y="3007155"/>
              <a:ext cx="626173" cy="417004"/>
            </a:xfrm>
            <a:custGeom>
              <a:rect l="l" t="t" r="r" b="b"/>
              <a:pathLst>
                <a:path w="21547" h="21600">
                  <a:moveTo>
                    <a:pt x="18847" y="15749"/>
                  </a:moveTo>
                  <a:lnTo>
                    <a:pt x="2701" y="15749"/>
                  </a:lnTo>
                  <a:lnTo>
                    <a:pt x="2701" y="1346"/>
                  </a:lnTo>
                  <a:lnTo>
                    <a:pt x="18847" y="1346"/>
                  </a:lnTo>
                  <a:cubicBezTo>
                    <a:pt x="18847" y="1346"/>
                    <a:pt x="18847" y="15749"/>
                    <a:pt x="18847" y="15749"/>
                  </a:cubicBezTo>
                  <a:close/>
                  <a:moveTo>
                    <a:pt x="0" y="20510"/>
                  </a:moveTo>
                  <a:cubicBezTo>
                    <a:pt x="0" y="20510"/>
                    <a:pt x="-26" y="21600"/>
                    <a:pt x="1603" y="21600"/>
                  </a:cubicBezTo>
                  <a:cubicBezTo>
                    <a:pt x="2568" y="21600"/>
                    <a:pt x="6216" y="21600"/>
                    <a:pt x="9032" y="21600"/>
                  </a:cubicBezTo>
                  <a:cubicBezTo>
                    <a:pt x="9032" y="21600"/>
                    <a:pt x="10576" y="21600"/>
                    <a:pt x="12515" y="21600"/>
                  </a:cubicBezTo>
                  <a:cubicBezTo>
                    <a:pt x="15331" y="21600"/>
                    <a:pt x="18979" y="21600"/>
                    <a:pt x="19943" y="21600"/>
                  </a:cubicBezTo>
                  <a:cubicBezTo>
                    <a:pt x="21574" y="21600"/>
                    <a:pt x="21547" y="20510"/>
                    <a:pt x="21547" y="20510"/>
                  </a:cubicBezTo>
                  <a:lnTo>
                    <a:pt x="19418" y="16436"/>
                  </a:lnTo>
                  <a:cubicBezTo>
                    <a:pt x="19512" y="16224"/>
                    <a:pt x="19569" y="15977"/>
                    <a:pt x="19569" y="15711"/>
                  </a:cubicBezTo>
                  <a:lnTo>
                    <a:pt x="19569" y="1384"/>
                  </a:lnTo>
                  <a:cubicBezTo>
                    <a:pt x="19569" y="621"/>
                    <a:pt x="19123" y="0"/>
                    <a:pt x="18571" y="0"/>
                  </a:cubicBezTo>
                  <a:lnTo>
                    <a:pt x="2977" y="0"/>
                  </a:lnTo>
                  <a:cubicBezTo>
                    <a:pt x="2425" y="0"/>
                    <a:pt x="1979" y="621"/>
                    <a:pt x="1979" y="1384"/>
                  </a:cubicBezTo>
                  <a:lnTo>
                    <a:pt x="1979" y="15711"/>
                  </a:lnTo>
                  <a:cubicBezTo>
                    <a:pt x="1979" y="15978"/>
                    <a:pt x="2035" y="16224"/>
                    <a:pt x="2129" y="16436"/>
                  </a:cubicBezTo>
                  <a:cubicBezTo>
                    <a:pt x="2129" y="16436"/>
                    <a:pt x="0" y="20510"/>
                    <a:pt x="0" y="2051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771927" y="3559605"/>
            <a:ext cx="1141000" cy="1139476"/>
            <a:chOff x="6771927" y="3559605"/>
            <a:chExt cx="1141000" cy="1139476"/>
          </a:xfrm>
        </p:grpSpPr>
        <p:sp>
          <p:nvSpPr>
            <p:cNvPr id="12" name="AutoShape 12"/>
            <p:cNvSpPr/>
            <p:nvPr/>
          </p:nvSpPr>
          <p:spPr>
            <a:xfrm>
              <a:off x="6771927" y="3559605"/>
              <a:ext cx="1141000" cy="113947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109969" y="3904315"/>
              <a:ext cx="524732" cy="433769"/>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AutoShape 14"/>
          <p:cNvSpPr/>
          <p:nvPr/>
        </p:nvSpPr>
        <p:spPr>
          <a:xfrm>
            <a:off x="7209887" y="4918823"/>
            <a:ext cx="1141000" cy="1139476"/>
          </a:xfrm>
          <a:prstGeom prst="ellipse">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7551358" y="5262199"/>
            <a:ext cx="467582" cy="452819"/>
            <a:chOff x="7551358" y="5262199"/>
            <a:chExt cx="467582" cy="452819"/>
          </a:xfrm>
        </p:grpSpPr>
        <p:sp>
          <p:nvSpPr>
            <p:cNvPr id="16" name="Freeform 16"/>
            <p:cNvSpPr/>
            <p:nvPr/>
          </p:nvSpPr>
          <p:spPr>
            <a:xfrm>
              <a:off x="7551358" y="5309253"/>
              <a:ext cx="418814" cy="405765"/>
            </a:xfrm>
            <a:custGeom>
              <a:rect l="l" t="t" r="r" b="b"/>
              <a:pathLst>
                <a:path w="21600" h="21600">
                  <a:moveTo>
                    <a:pt x="18424" y="4659"/>
                  </a:moveTo>
                  <a:cubicBezTo>
                    <a:pt x="16941" y="2965"/>
                    <a:pt x="16941" y="2965"/>
                    <a:pt x="16941" y="2965"/>
                  </a:cubicBezTo>
                  <a:cubicBezTo>
                    <a:pt x="13976" y="0"/>
                    <a:pt x="13976" y="0"/>
                    <a:pt x="13976" y="0"/>
                  </a:cubicBezTo>
                  <a:cubicBezTo>
                    <a:pt x="13976" y="0"/>
                    <a:pt x="13976" y="0"/>
                    <a:pt x="12494" y="1482"/>
                  </a:cubicBezTo>
                  <a:cubicBezTo>
                    <a:pt x="11012" y="2965"/>
                    <a:pt x="6565" y="4659"/>
                    <a:pt x="6565" y="4659"/>
                  </a:cubicBezTo>
                  <a:cubicBezTo>
                    <a:pt x="0" y="21176"/>
                    <a:pt x="0" y="21176"/>
                    <a:pt x="0" y="21176"/>
                  </a:cubicBezTo>
                  <a:cubicBezTo>
                    <a:pt x="8047" y="12071"/>
                    <a:pt x="8047" y="12071"/>
                    <a:pt x="8047" y="12071"/>
                  </a:cubicBezTo>
                  <a:cubicBezTo>
                    <a:pt x="7624" y="10800"/>
                    <a:pt x="7835" y="9318"/>
                    <a:pt x="8682" y="8259"/>
                  </a:cubicBezTo>
                  <a:cubicBezTo>
                    <a:pt x="9953" y="6988"/>
                    <a:pt x="12071" y="6988"/>
                    <a:pt x="13341" y="8259"/>
                  </a:cubicBezTo>
                  <a:cubicBezTo>
                    <a:pt x="14400" y="9529"/>
                    <a:pt x="14400" y="11647"/>
                    <a:pt x="13341" y="12918"/>
                  </a:cubicBezTo>
                  <a:cubicBezTo>
                    <a:pt x="12282" y="13765"/>
                    <a:pt x="10800" y="13976"/>
                    <a:pt x="9529" y="13553"/>
                  </a:cubicBezTo>
                  <a:cubicBezTo>
                    <a:pt x="424" y="21600"/>
                    <a:pt x="424" y="21600"/>
                    <a:pt x="424" y="21600"/>
                  </a:cubicBezTo>
                  <a:cubicBezTo>
                    <a:pt x="16941" y="15035"/>
                    <a:pt x="16941" y="15035"/>
                    <a:pt x="16941" y="15035"/>
                  </a:cubicBezTo>
                  <a:cubicBezTo>
                    <a:pt x="16941" y="15035"/>
                    <a:pt x="18424" y="10588"/>
                    <a:pt x="19906" y="9106"/>
                  </a:cubicBezTo>
                  <a:cubicBezTo>
                    <a:pt x="21600" y="7624"/>
                    <a:pt x="21600" y="7624"/>
                    <a:pt x="21600" y="7624"/>
                  </a:cubicBezTo>
                  <a:lnTo>
                    <a:pt x="18424" y="4659"/>
                  </a:lnTo>
                  <a:close/>
                  <a:moveTo>
                    <a:pt x="18424" y="4659"/>
                  </a:moveTo>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851109" y="5262199"/>
              <a:ext cx="167831" cy="162496"/>
            </a:xfrm>
            <a:custGeom>
              <a:rect l="l" t="t" r="r" b="b"/>
              <a:pathLst>
                <a:path w="21600" h="21600">
                  <a:moveTo>
                    <a:pt x="2667" y="0"/>
                  </a:moveTo>
                  <a:lnTo>
                    <a:pt x="21600" y="18933"/>
                  </a:lnTo>
                  <a:lnTo>
                    <a:pt x="18933" y="21600"/>
                  </a:lnTo>
                  <a:lnTo>
                    <a:pt x="0" y="2667"/>
                  </a:lnTo>
                  <a:lnTo>
                    <a:pt x="2667" y="0"/>
                  </a:lnTo>
                  <a:close/>
                  <a:moveTo>
                    <a:pt x="2667" y="0"/>
                  </a:moveTo>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AutoShape 18"/>
          <p:cNvSpPr/>
          <p:nvPr/>
        </p:nvSpPr>
        <p:spPr>
          <a:xfrm>
            <a:off x="4231038" y="3559605"/>
            <a:ext cx="1139476" cy="1139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4315" y="3838497"/>
            <a:ext cx="536639" cy="596075"/>
            <a:chOff x="4544315" y="3838497"/>
            <a:chExt cx="536639" cy="596075"/>
          </a:xfrm>
        </p:grpSpPr>
        <p:sp>
          <p:nvSpPr>
            <p:cNvPr id="20" name="Freeform 20"/>
            <p:cNvSpPr/>
            <p:nvPr/>
          </p:nvSpPr>
          <p:spPr>
            <a:xfrm>
              <a:off x="4911504" y="3838497"/>
              <a:ext cx="169450" cy="160972"/>
            </a:xfrm>
            <a:custGeom>
              <a:rect l="l" t="t" r="r" b="b"/>
              <a:pathLst>
                <a:path w="25" h="24">
                  <a:moveTo>
                    <a:pt x="19" y="24"/>
                  </a:moveTo>
                  <a:cubicBezTo>
                    <a:pt x="20" y="23"/>
                    <a:pt x="20" y="23"/>
                    <a:pt x="21" y="22"/>
                  </a:cubicBezTo>
                  <a:cubicBezTo>
                    <a:pt x="25" y="17"/>
                    <a:pt x="24" y="8"/>
                    <a:pt x="19" y="4"/>
                  </a:cubicBezTo>
                  <a:cubicBezTo>
                    <a:pt x="13" y="0"/>
                    <a:pt x="5" y="1"/>
                    <a:pt x="0" y="7"/>
                  </a:cubicBezTo>
                  <a:cubicBezTo>
                    <a:pt x="0" y="7"/>
                    <a:pt x="0" y="7"/>
                    <a:pt x="0" y="8"/>
                  </a:cubicBezTo>
                  <a:cubicBezTo>
                    <a:pt x="8" y="11"/>
                    <a:pt x="15" y="17"/>
                    <a:pt x="19" y="2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572604" y="3897838"/>
              <a:ext cx="488632" cy="536734"/>
            </a:xfrm>
            <a:custGeom>
              <a:rect l="l" t="t" r="r" b="b"/>
              <a:pathLst>
                <a:path w="73" h="80">
                  <a:moveTo>
                    <a:pt x="43" y="0"/>
                  </a:moveTo>
                  <a:cubicBezTo>
                    <a:pt x="42" y="0"/>
                    <a:pt x="42" y="0"/>
                    <a:pt x="42" y="0"/>
                  </a:cubicBezTo>
                  <a:cubicBezTo>
                    <a:pt x="42" y="0"/>
                    <a:pt x="42" y="0"/>
                    <a:pt x="42" y="0"/>
                  </a:cubicBezTo>
                  <a:cubicBezTo>
                    <a:pt x="42" y="0"/>
                    <a:pt x="41" y="0"/>
                    <a:pt x="41" y="0"/>
                  </a:cubicBezTo>
                  <a:cubicBezTo>
                    <a:pt x="41" y="0"/>
                    <a:pt x="41" y="0"/>
                    <a:pt x="41" y="0"/>
                  </a:cubicBezTo>
                  <a:cubicBezTo>
                    <a:pt x="41" y="0"/>
                    <a:pt x="40" y="0"/>
                    <a:pt x="40" y="0"/>
                  </a:cubicBezTo>
                  <a:cubicBezTo>
                    <a:pt x="40" y="0"/>
                    <a:pt x="40" y="0"/>
                    <a:pt x="40" y="0"/>
                  </a:cubicBezTo>
                  <a:cubicBezTo>
                    <a:pt x="40" y="0"/>
                    <a:pt x="39" y="0"/>
                    <a:pt x="39" y="0"/>
                  </a:cubicBezTo>
                  <a:cubicBezTo>
                    <a:pt x="39" y="0"/>
                    <a:pt x="39" y="0"/>
                    <a:pt x="39" y="0"/>
                  </a:cubicBezTo>
                  <a:cubicBezTo>
                    <a:pt x="39" y="0"/>
                    <a:pt x="38" y="0"/>
                    <a:pt x="38" y="0"/>
                  </a:cubicBezTo>
                  <a:cubicBezTo>
                    <a:pt x="38" y="0"/>
                    <a:pt x="38" y="0"/>
                    <a:pt x="38" y="0"/>
                  </a:cubicBezTo>
                  <a:cubicBezTo>
                    <a:pt x="38" y="0"/>
                    <a:pt x="38" y="0"/>
                    <a:pt x="37" y="0"/>
                  </a:cubicBezTo>
                  <a:cubicBezTo>
                    <a:pt x="37" y="0"/>
                    <a:pt x="37" y="0"/>
                    <a:pt x="36" y="0"/>
                  </a:cubicBezTo>
                  <a:cubicBezTo>
                    <a:pt x="36" y="0"/>
                    <a:pt x="36" y="0"/>
                    <a:pt x="35" y="0"/>
                  </a:cubicBezTo>
                  <a:cubicBezTo>
                    <a:pt x="35" y="0"/>
                    <a:pt x="35" y="0"/>
                    <a:pt x="34" y="0"/>
                  </a:cubicBezTo>
                  <a:cubicBezTo>
                    <a:pt x="34" y="0"/>
                    <a:pt x="34" y="0"/>
                    <a:pt x="33" y="0"/>
                  </a:cubicBezTo>
                  <a:cubicBezTo>
                    <a:pt x="33" y="0"/>
                    <a:pt x="33" y="0"/>
                    <a:pt x="32" y="0"/>
                  </a:cubicBezTo>
                  <a:cubicBezTo>
                    <a:pt x="32" y="0"/>
                    <a:pt x="32" y="0"/>
                    <a:pt x="32" y="0"/>
                  </a:cubicBezTo>
                  <a:cubicBezTo>
                    <a:pt x="32" y="0"/>
                    <a:pt x="32" y="0"/>
                    <a:pt x="32" y="0"/>
                  </a:cubicBezTo>
                  <a:cubicBezTo>
                    <a:pt x="32" y="0"/>
                    <a:pt x="32" y="0"/>
                    <a:pt x="32" y="0"/>
                  </a:cubicBezTo>
                  <a:cubicBezTo>
                    <a:pt x="31" y="0"/>
                    <a:pt x="31" y="0"/>
                    <a:pt x="31" y="0"/>
                  </a:cubicBezTo>
                  <a:cubicBezTo>
                    <a:pt x="31" y="0"/>
                    <a:pt x="31" y="0"/>
                    <a:pt x="31" y="0"/>
                  </a:cubicBezTo>
                  <a:cubicBezTo>
                    <a:pt x="30" y="0"/>
                    <a:pt x="30" y="0"/>
                    <a:pt x="30" y="0"/>
                  </a:cubicBezTo>
                  <a:cubicBezTo>
                    <a:pt x="13" y="4"/>
                    <a:pt x="0" y="19"/>
                    <a:pt x="0" y="37"/>
                  </a:cubicBezTo>
                  <a:cubicBezTo>
                    <a:pt x="0" y="47"/>
                    <a:pt x="4" y="57"/>
                    <a:pt x="12" y="64"/>
                  </a:cubicBezTo>
                  <a:cubicBezTo>
                    <a:pt x="7" y="69"/>
                    <a:pt x="7" y="69"/>
                    <a:pt x="7" y="69"/>
                  </a:cubicBezTo>
                  <a:cubicBezTo>
                    <a:pt x="4" y="71"/>
                    <a:pt x="5" y="77"/>
                    <a:pt x="7" y="77"/>
                  </a:cubicBezTo>
                  <a:cubicBezTo>
                    <a:pt x="9" y="79"/>
                    <a:pt x="12" y="79"/>
                    <a:pt x="14" y="77"/>
                  </a:cubicBezTo>
                  <a:cubicBezTo>
                    <a:pt x="16" y="75"/>
                    <a:pt x="20" y="72"/>
                    <a:pt x="21" y="70"/>
                  </a:cubicBezTo>
                  <a:cubicBezTo>
                    <a:pt x="25" y="72"/>
                    <a:pt x="31" y="73"/>
                    <a:pt x="36" y="73"/>
                  </a:cubicBezTo>
                  <a:cubicBezTo>
                    <a:pt x="42" y="73"/>
                    <a:pt x="47" y="72"/>
                    <a:pt x="52" y="70"/>
                  </a:cubicBezTo>
                  <a:cubicBezTo>
                    <a:pt x="53" y="72"/>
                    <a:pt x="57" y="75"/>
                    <a:pt x="58" y="77"/>
                  </a:cubicBezTo>
                  <a:cubicBezTo>
                    <a:pt x="62" y="80"/>
                    <a:pt x="65" y="77"/>
                    <a:pt x="66" y="77"/>
                  </a:cubicBezTo>
                  <a:cubicBezTo>
                    <a:pt x="68" y="74"/>
                    <a:pt x="68" y="71"/>
                    <a:pt x="66" y="69"/>
                  </a:cubicBezTo>
                  <a:cubicBezTo>
                    <a:pt x="61" y="64"/>
                    <a:pt x="61" y="64"/>
                    <a:pt x="61" y="64"/>
                  </a:cubicBezTo>
                  <a:cubicBezTo>
                    <a:pt x="68" y="57"/>
                    <a:pt x="73" y="47"/>
                    <a:pt x="73" y="37"/>
                  </a:cubicBezTo>
                  <a:cubicBezTo>
                    <a:pt x="73" y="19"/>
                    <a:pt x="60" y="4"/>
                    <a:pt x="43" y="0"/>
                  </a:cubicBezTo>
                  <a:close/>
                  <a:moveTo>
                    <a:pt x="36" y="65"/>
                  </a:moveTo>
                  <a:cubicBezTo>
                    <a:pt x="21" y="65"/>
                    <a:pt x="8" y="52"/>
                    <a:pt x="8" y="37"/>
                  </a:cubicBezTo>
                  <a:cubicBezTo>
                    <a:pt x="8" y="21"/>
                    <a:pt x="21" y="8"/>
                    <a:pt x="36" y="8"/>
                  </a:cubicBezTo>
                  <a:cubicBezTo>
                    <a:pt x="52" y="8"/>
                    <a:pt x="64" y="21"/>
                    <a:pt x="64" y="37"/>
                  </a:cubicBezTo>
                  <a:cubicBezTo>
                    <a:pt x="64" y="52"/>
                    <a:pt x="52" y="65"/>
                    <a:pt x="36" y="65"/>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544315" y="3838497"/>
              <a:ext cx="175165" cy="160972"/>
            </a:xfrm>
            <a:custGeom>
              <a:rect l="l" t="t" r="r" b="b"/>
              <a:pathLst>
                <a:path w="26" h="24">
                  <a:moveTo>
                    <a:pt x="6" y="24"/>
                  </a:moveTo>
                  <a:cubicBezTo>
                    <a:pt x="11" y="17"/>
                    <a:pt x="18" y="11"/>
                    <a:pt x="26" y="8"/>
                  </a:cubicBezTo>
                  <a:cubicBezTo>
                    <a:pt x="26" y="7"/>
                    <a:pt x="25" y="7"/>
                    <a:pt x="25" y="7"/>
                  </a:cubicBezTo>
                  <a:cubicBezTo>
                    <a:pt x="21" y="1"/>
                    <a:pt x="13" y="0"/>
                    <a:pt x="7" y="4"/>
                  </a:cubicBezTo>
                  <a:cubicBezTo>
                    <a:pt x="1" y="8"/>
                    <a:pt x="0" y="17"/>
                    <a:pt x="5" y="22"/>
                  </a:cubicBezTo>
                  <a:cubicBezTo>
                    <a:pt x="5" y="23"/>
                    <a:pt x="6" y="23"/>
                    <a:pt x="6" y="2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807015" y="3965656"/>
              <a:ext cx="19812" cy="79058"/>
            </a:xfrm>
            <a:custGeom>
              <a:rect l="l" t="t" r="r" b="b"/>
              <a:pathLst>
                <a:path w="3" h="12">
                  <a:moveTo>
                    <a:pt x="1" y="12"/>
                  </a:moveTo>
                  <a:cubicBezTo>
                    <a:pt x="2" y="12"/>
                    <a:pt x="3" y="11"/>
                    <a:pt x="3" y="10"/>
                  </a:cubicBezTo>
                  <a:cubicBezTo>
                    <a:pt x="3" y="2"/>
                    <a:pt x="3" y="2"/>
                    <a:pt x="3" y="2"/>
                  </a:cubicBezTo>
                  <a:cubicBezTo>
                    <a:pt x="3" y="1"/>
                    <a:pt x="2" y="0"/>
                    <a:pt x="1" y="0"/>
                  </a:cubicBezTo>
                  <a:cubicBezTo>
                    <a:pt x="0" y="0"/>
                    <a:pt x="0" y="1"/>
                    <a:pt x="0" y="2"/>
                  </a:cubicBezTo>
                  <a:cubicBezTo>
                    <a:pt x="0" y="10"/>
                    <a:pt x="0" y="10"/>
                    <a:pt x="0" y="10"/>
                  </a:cubicBezTo>
                  <a:cubicBezTo>
                    <a:pt x="0" y="11"/>
                    <a:pt x="0" y="12"/>
                    <a:pt x="1"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631945" y="4132248"/>
              <a:ext cx="79058" cy="19812"/>
            </a:xfrm>
            <a:custGeom>
              <a:rect l="l" t="t" r="r" b="b"/>
              <a:pathLst>
                <a:path w="12" h="3">
                  <a:moveTo>
                    <a:pt x="10" y="0"/>
                  </a:moveTo>
                  <a:cubicBezTo>
                    <a:pt x="2" y="0"/>
                    <a:pt x="2" y="0"/>
                    <a:pt x="2" y="0"/>
                  </a:cubicBezTo>
                  <a:cubicBezTo>
                    <a:pt x="1" y="0"/>
                    <a:pt x="0" y="1"/>
                    <a:pt x="0" y="2"/>
                  </a:cubicBezTo>
                  <a:cubicBezTo>
                    <a:pt x="0" y="3"/>
                    <a:pt x="1" y="3"/>
                    <a:pt x="2" y="3"/>
                  </a:cubicBezTo>
                  <a:cubicBezTo>
                    <a:pt x="10" y="3"/>
                    <a:pt x="10" y="3"/>
                    <a:pt x="10" y="3"/>
                  </a:cubicBezTo>
                  <a:cubicBezTo>
                    <a:pt x="11" y="3"/>
                    <a:pt x="12" y="3"/>
                    <a:pt x="12" y="2"/>
                  </a:cubicBezTo>
                  <a:cubicBezTo>
                    <a:pt x="12" y="1"/>
                    <a:pt x="11" y="0"/>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911504" y="4132248"/>
              <a:ext cx="81915" cy="19812"/>
            </a:xfrm>
            <a:custGeom>
              <a:rect l="l" t="t" r="r" b="b"/>
              <a:pathLst>
                <a:path w="12" h="3">
                  <a:moveTo>
                    <a:pt x="10" y="0"/>
                  </a:moveTo>
                  <a:cubicBezTo>
                    <a:pt x="2" y="0"/>
                    <a:pt x="2" y="0"/>
                    <a:pt x="2" y="0"/>
                  </a:cubicBezTo>
                  <a:cubicBezTo>
                    <a:pt x="1" y="0"/>
                    <a:pt x="0" y="1"/>
                    <a:pt x="0" y="2"/>
                  </a:cubicBezTo>
                  <a:cubicBezTo>
                    <a:pt x="0" y="3"/>
                    <a:pt x="1" y="3"/>
                    <a:pt x="2" y="3"/>
                  </a:cubicBezTo>
                  <a:cubicBezTo>
                    <a:pt x="10" y="3"/>
                    <a:pt x="10" y="3"/>
                    <a:pt x="10" y="3"/>
                  </a:cubicBezTo>
                  <a:cubicBezTo>
                    <a:pt x="11" y="3"/>
                    <a:pt x="12" y="3"/>
                    <a:pt x="12" y="2"/>
                  </a:cubicBezTo>
                  <a:cubicBezTo>
                    <a:pt x="12" y="1"/>
                    <a:pt x="11" y="0"/>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07015" y="4245310"/>
              <a:ext cx="19812" cy="81915"/>
            </a:xfrm>
            <a:custGeom>
              <a:rect l="l" t="t" r="r" b="b"/>
              <a:pathLst>
                <a:path w="3" h="12">
                  <a:moveTo>
                    <a:pt x="1" y="0"/>
                  </a:moveTo>
                  <a:cubicBezTo>
                    <a:pt x="0" y="0"/>
                    <a:pt x="0" y="1"/>
                    <a:pt x="0" y="1"/>
                  </a:cubicBezTo>
                  <a:cubicBezTo>
                    <a:pt x="0" y="10"/>
                    <a:pt x="0" y="10"/>
                    <a:pt x="0" y="10"/>
                  </a:cubicBezTo>
                  <a:cubicBezTo>
                    <a:pt x="0" y="11"/>
                    <a:pt x="0" y="12"/>
                    <a:pt x="1" y="12"/>
                  </a:cubicBezTo>
                  <a:cubicBezTo>
                    <a:pt x="2" y="12"/>
                    <a:pt x="3" y="11"/>
                    <a:pt x="3" y="10"/>
                  </a:cubicBezTo>
                  <a:cubicBezTo>
                    <a:pt x="3" y="1"/>
                    <a:pt x="3" y="1"/>
                    <a:pt x="3" y="1"/>
                  </a:cubicBezTo>
                  <a:cubicBezTo>
                    <a:pt x="3" y="1"/>
                    <a:pt x="2" y="0"/>
                    <a:pt x="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05383" y="4019282"/>
              <a:ext cx="228791" cy="152495"/>
            </a:xfrm>
            <a:custGeom>
              <a:rect l="l" t="t" r="r" b="b"/>
              <a:pathLst>
                <a:path w="34" h="23">
                  <a:moveTo>
                    <a:pt x="18" y="18"/>
                  </a:moveTo>
                  <a:cubicBezTo>
                    <a:pt x="33" y="3"/>
                    <a:pt x="33" y="3"/>
                    <a:pt x="33" y="3"/>
                  </a:cubicBezTo>
                  <a:cubicBezTo>
                    <a:pt x="33" y="3"/>
                    <a:pt x="34" y="2"/>
                    <a:pt x="34" y="2"/>
                  </a:cubicBezTo>
                  <a:cubicBezTo>
                    <a:pt x="34" y="2"/>
                    <a:pt x="33" y="1"/>
                    <a:pt x="33" y="1"/>
                  </a:cubicBezTo>
                  <a:cubicBezTo>
                    <a:pt x="33" y="1"/>
                    <a:pt x="32" y="0"/>
                    <a:pt x="32" y="0"/>
                  </a:cubicBezTo>
                  <a:cubicBezTo>
                    <a:pt x="32" y="0"/>
                    <a:pt x="31" y="1"/>
                    <a:pt x="31" y="1"/>
                  </a:cubicBezTo>
                  <a:cubicBezTo>
                    <a:pt x="20" y="12"/>
                    <a:pt x="20" y="12"/>
                    <a:pt x="20" y="12"/>
                  </a:cubicBezTo>
                  <a:cubicBezTo>
                    <a:pt x="16" y="16"/>
                    <a:pt x="16" y="16"/>
                    <a:pt x="16" y="16"/>
                  </a:cubicBezTo>
                  <a:cubicBezTo>
                    <a:pt x="16" y="16"/>
                    <a:pt x="16" y="16"/>
                    <a:pt x="16" y="16"/>
                  </a:cubicBezTo>
                  <a:cubicBezTo>
                    <a:pt x="16" y="16"/>
                    <a:pt x="16" y="16"/>
                    <a:pt x="16" y="16"/>
                  </a:cubicBezTo>
                  <a:cubicBezTo>
                    <a:pt x="15" y="15"/>
                    <a:pt x="15" y="15"/>
                    <a:pt x="15" y="15"/>
                  </a:cubicBezTo>
                  <a:cubicBezTo>
                    <a:pt x="15" y="15"/>
                    <a:pt x="15" y="15"/>
                    <a:pt x="15" y="15"/>
                  </a:cubicBezTo>
                  <a:cubicBezTo>
                    <a:pt x="15" y="15"/>
                    <a:pt x="15" y="15"/>
                    <a:pt x="15" y="15"/>
                  </a:cubicBezTo>
                  <a:cubicBezTo>
                    <a:pt x="4" y="7"/>
                    <a:pt x="4" y="7"/>
                    <a:pt x="4" y="7"/>
                  </a:cubicBezTo>
                  <a:cubicBezTo>
                    <a:pt x="3" y="6"/>
                    <a:pt x="3" y="6"/>
                    <a:pt x="2" y="6"/>
                  </a:cubicBezTo>
                  <a:cubicBezTo>
                    <a:pt x="2" y="6"/>
                    <a:pt x="1" y="7"/>
                    <a:pt x="1" y="7"/>
                  </a:cubicBezTo>
                  <a:cubicBezTo>
                    <a:pt x="0" y="8"/>
                    <a:pt x="0" y="8"/>
                    <a:pt x="0" y="9"/>
                  </a:cubicBezTo>
                  <a:cubicBezTo>
                    <a:pt x="0" y="9"/>
                    <a:pt x="1" y="10"/>
                    <a:pt x="1" y="10"/>
                  </a:cubicBezTo>
                  <a:cubicBezTo>
                    <a:pt x="13" y="19"/>
                    <a:pt x="13" y="19"/>
                    <a:pt x="13" y="19"/>
                  </a:cubicBezTo>
                  <a:cubicBezTo>
                    <a:pt x="12" y="20"/>
                    <a:pt x="12" y="20"/>
                    <a:pt x="12" y="20"/>
                  </a:cubicBezTo>
                  <a:cubicBezTo>
                    <a:pt x="11" y="21"/>
                    <a:pt x="11" y="21"/>
                    <a:pt x="11" y="21"/>
                  </a:cubicBezTo>
                  <a:cubicBezTo>
                    <a:pt x="11" y="22"/>
                    <a:pt x="11" y="22"/>
                    <a:pt x="12" y="23"/>
                  </a:cubicBezTo>
                  <a:cubicBezTo>
                    <a:pt x="12" y="23"/>
                    <a:pt x="12" y="23"/>
                    <a:pt x="13" y="23"/>
                  </a:cubicBezTo>
                  <a:cubicBezTo>
                    <a:pt x="16" y="21"/>
                    <a:pt x="16" y="21"/>
                    <a:pt x="16" y="21"/>
                  </a:cubicBezTo>
                  <a:cubicBezTo>
                    <a:pt x="17" y="22"/>
                    <a:pt x="17" y="22"/>
                    <a:pt x="17" y="22"/>
                  </a:cubicBezTo>
                  <a:cubicBezTo>
                    <a:pt x="18" y="23"/>
                    <a:pt x="18" y="23"/>
                    <a:pt x="18" y="23"/>
                  </a:cubicBezTo>
                  <a:cubicBezTo>
                    <a:pt x="18" y="23"/>
                    <a:pt x="19" y="23"/>
                    <a:pt x="20" y="23"/>
                  </a:cubicBezTo>
                  <a:cubicBezTo>
                    <a:pt x="21" y="23"/>
                    <a:pt x="22" y="22"/>
                    <a:pt x="21" y="21"/>
                  </a:cubicBezTo>
                  <a:cubicBezTo>
                    <a:pt x="21" y="20"/>
                    <a:pt x="21" y="20"/>
                    <a:pt x="21" y="19"/>
                  </a:cubicBezTo>
                  <a:lnTo>
                    <a:pt x="18" y="1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8" name="TextBox 28"/>
          <p:cNvSpPr txBox="1"/>
          <p:nvPr/>
        </p:nvSpPr>
        <p:spPr>
          <a:xfrm>
            <a:off x="4668799" y="1094214"/>
            <a:ext cx="2619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网络设备</a:t>
            </a:r>
          </a:p>
        </p:txBody>
      </p:sp>
      <p:sp>
        <p:nvSpPr>
          <p:cNvPr id="29" name="TextBox 29"/>
          <p:cNvSpPr txBox="1"/>
          <p:nvPr/>
        </p:nvSpPr>
        <p:spPr>
          <a:xfrm>
            <a:off x="1282762" y="2930310"/>
            <a:ext cx="2619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1575" b="1">
                <a:solidFill>
                  <a:schemeClr val="accent1">
                    <a:alpha val="100000"/>
                  </a:schemeClr>
                </a:solidFill>
                <a:latin typeface="Microsoft Yahei"/>
                <a:ea typeface="Microsoft Yahei"/>
                <a:cs typeface="Microsoft Yahei"/>
              </a:rPr>
              <a:t>通信线路</a:t>
            </a:r>
          </a:p>
        </p:txBody>
      </p:sp>
      <p:sp>
        <p:nvSpPr>
          <p:cNvPr id="30" name="TextBox 30"/>
          <p:cNvSpPr txBox="1"/>
          <p:nvPr/>
        </p:nvSpPr>
        <p:spPr>
          <a:xfrm>
            <a:off x="737668" y="4918823"/>
            <a:ext cx="2619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1575" b="1">
                <a:solidFill>
                  <a:schemeClr val="accent1">
                    <a:alpha val="100000"/>
                  </a:schemeClr>
                </a:solidFill>
                <a:latin typeface="Microsoft Yahei"/>
                <a:ea typeface="Microsoft Yahei"/>
                <a:cs typeface="Microsoft Yahei"/>
              </a:rPr>
              <a:t>计算机</a:t>
            </a:r>
          </a:p>
        </p:txBody>
      </p:sp>
      <p:sp>
        <p:nvSpPr>
          <p:cNvPr id="31" name="TextBox 31"/>
          <p:cNvSpPr txBox="1"/>
          <p:nvPr/>
        </p:nvSpPr>
        <p:spPr>
          <a:xfrm>
            <a:off x="8194398" y="2930310"/>
            <a:ext cx="2619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网络协议</a:t>
            </a:r>
          </a:p>
        </p:txBody>
      </p:sp>
      <p:sp>
        <p:nvSpPr>
          <p:cNvPr id="32" name="TextBox 32"/>
          <p:cNvSpPr txBox="1"/>
          <p:nvPr/>
        </p:nvSpPr>
        <p:spPr>
          <a:xfrm>
            <a:off x="8791584" y="4918823"/>
            <a:ext cx="2619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网络软件</a:t>
            </a:r>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计算机网络的基本组成</a:t>
              </a:r>
            </a:p>
          </p:txBody>
        </p:sp>
      </p:grpSp>
      <p:sp>
        <p:nvSpPr>
          <p:cNvPr id="55" name="TextBox 55"/>
          <p:cNvSpPr txBox="1"/>
          <p:nvPr/>
        </p:nvSpPr>
        <p:spPr>
          <a:xfrm>
            <a:off x="4668799" y="1396267"/>
            <a:ext cx="26193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chemeClr val="dk1">
                    <a:alpha val="100000"/>
                  </a:schemeClr>
                </a:solidFill>
                <a:latin typeface="Microsoft Yahei"/>
                <a:ea typeface="Microsoft Yahei"/>
                <a:cs typeface="Microsoft Yahei"/>
              </a:rPr>
              <a:t>网络设备包括路由器、交换机、集线器等，它们负责数据的传输和转发。</a:t>
            </a:r>
          </a:p>
        </p:txBody>
      </p:sp>
      <p:sp>
        <p:nvSpPr>
          <p:cNvPr id="56" name="TextBox 56"/>
          <p:cNvSpPr txBox="1"/>
          <p:nvPr/>
        </p:nvSpPr>
        <p:spPr>
          <a:xfrm>
            <a:off x="1282762" y="3222706"/>
            <a:ext cx="26193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通信线路是连接计算机和网络设备的物理媒介，包括双绞线、同轴电缆、光纤等。</a:t>
            </a:r>
          </a:p>
        </p:txBody>
      </p:sp>
      <p:sp>
        <p:nvSpPr>
          <p:cNvPr id="57" name="TextBox 57"/>
          <p:cNvSpPr txBox="1"/>
          <p:nvPr/>
        </p:nvSpPr>
        <p:spPr>
          <a:xfrm>
            <a:off x="737668" y="5259838"/>
            <a:ext cx="26193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计算机是网络中的核心设备，负责数据的处理、存储和转发。</a:t>
            </a:r>
          </a:p>
        </p:txBody>
      </p:sp>
      <p:sp>
        <p:nvSpPr>
          <p:cNvPr id="58" name="TextBox 58"/>
          <p:cNvSpPr txBox="1"/>
          <p:nvPr/>
        </p:nvSpPr>
        <p:spPr>
          <a:xfrm>
            <a:off x="8194398" y="3222706"/>
            <a:ext cx="26193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网络协议是计算机网络中通信的规则和标准，常见的网络协议包括TCP/IP、HTTP、FTP等。</a:t>
            </a:r>
          </a:p>
        </p:txBody>
      </p:sp>
      <p:sp>
        <p:nvSpPr>
          <p:cNvPr id="59" name="TextBox 59"/>
          <p:cNvSpPr txBox="1"/>
          <p:nvPr/>
        </p:nvSpPr>
        <p:spPr>
          <a:xfrm>
            <a:off x="8791584" y="5259838"/>
            <a:ext cx="26193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网络软件包括网络操作系统、网络管理软件、网络通信软件等，它们为计算机网络提供管理和服务支持。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网络设备与连接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路由器</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交换机</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服务器</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防火墙</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网络设备的种类与功能</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提供各种网络服务，如文件共享、邮件服务、数据库管理等。</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用于局域网内数据帧的转发和过滤，实现设备间的通信。</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实现不同网络之间的数据转发和路由选择，具备网络地址转换、防火墙等功能。</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保护网络安全，防止非法访问和数据泄露。</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连接方式</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IP地址配置</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路由配置</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服务配置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网络设备的连接与配置</a:t>
              </a:r>
            </a:p>
          </p:txBody>
        </p:sp>
      </p:grpSp>
      <p:pic>
        <p:nvPicPr>
          <p:cNvPr id="28" name="Picture 28"/>
          <p:cNvPicPr>
            <a:picLocks noChangeAspect="1"/>
          </p:cNvPicPr>
          <p:nvPr/>
        </p:nvPicPr>
        <p:blipFill>
          <a:blip r:embed="rId2"/>
          <a:srcRect l="15420" r="15420"/>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13" r="124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413" r="1241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通过网线、光纤等物理介质连接设备，形成网络拓扑结构。</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为设备分配IP地址，确保设备在网络中的唯一性和可访问性。</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设置路由表，指定数据转发的路径和规则。</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根据需求配置各种网络服务，如DNS、DHCP等。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故障诊断</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故障排除</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设备维护</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数据备份与恢复</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网络设备的故障排除与维护</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通过查看设备日志、端口状态等信息，定位故障原因。</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采取相应措施解决故障，如重启设备、更换损坏部件等。</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定期对设备进行维护，包括软件更新、硬件清洁等，确保设备稳定运行。</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定期备份重要数据，以防数据丢失；在故障发生时，及时恢复数据，保障业务连续性。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网络协议与通信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00" r="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TCP/IP协议</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HTTP协议</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SMTP协议</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DNS协议</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网络协议的种类与作用</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传输控制协议/网际协议，是Internet的基础协议，提供可靠的、基于连接的数据传输服务。</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简单邮件传输协议，用于电子邮件的发送和接收。</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超文本传输协议，用于Web浏览器和服务器之间的通信，实现网页的浏览和数据的传输。</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域名系统协议，用于将域名解析为IP地址。</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2" b="262"/>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通信原理</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通信过程</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数据传输方式</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网络通信基于OSI七层模型或TCP/IP四层模型，通过协议栈实现数据的封装与解封装，完成数据的传输和通信。</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通信双方建立连接、数据传输、断开连接的过程。其中，建立连接需要经历三次握手，断开连接需要经历四次挥手。</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网络通信可采用单工、半双工和全双工三种方式，其中全双工通信效率最高。</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网络通信的原理与过程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https://d.book118.com/318043005074006032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2024-09-10T02:42:48.101</cp:lastPrinted>
  <dcterms:created xsi:type="dcterms:W3CDTF">2024-09-09T18:42:48Z</dcterms:created>
  <dcterms:modified xsi:type="dcterms:W3CDTF">2024-09-09T18:42:50Z</dcterms:modified>
</cp:coreProperties>
</file>