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60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4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D3947-5CBB-4737-9CC8-FD381C67F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0642F-4E3D-49E1-8219-B63F1F386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DD821-44DF-4CF9-BC3C-F250325C2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4573E1-12EE-48C0-B0D4-EC6942BD7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28C6D9-494E-4950-B332-A1D6FE574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E934D1-6A84-4C24-9B6B-BAEC856A7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964300-F0FD-4BF4-BE09-CBBFB409B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007419-776E-4DC5-A56A-4D823EAED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276A70-75F9-4F3D-A0B3-E6C1EC212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83A801-B3B3-4FAE-BE59-2FC5D7216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D0B69-8D4A-40E9-BA87-1853349AE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0599" r:id="rId2"/>
    <p:sldLayoutId id="2147500600" r:id="rId3"/>
    <p:sldLayoutId id="2147500601" r:id="rId4"/>
    <p:sldLayoutId id="2147500602" r:id="rId5"/>
    <p:sldLayoutId id="2147500603" r:id="rId6"/>
    <p:sldLayoutId id="2147500604" r:id="rId7"/>
    <p:sldLayoutId id="2147500605" r:id="rId8"/>
    <p:sldLayoutId id="2147500606" r:id="rId9"/>
    <p:sldLayoutId id="2147500607" r:id="rId10"/>
    <p:sldLayoutId id="214750060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tags" Target="../tags/tag142.xml" /><Relationship Id="rId15" Type="http://schemas.openxmlformats.org/officeDocument/2006/relationships/tags" Target="../tags/tag143.xml" /><Relationship Id="rId16" Type="http://schemas.openxmlformats.org/officeDocument/2006/relationships/tags" Target="../tags/tag144.xml" /><Relationship Id="rId17" Type="http://schemas.openxmlformats.org/officeDocument/2006/relationships/tags" Target="../tags/tag145.xml" /><Relationship Id="rId18" Type="http://schemas.openxmlformats.org/officeDocument/2006/relationships/tags" Target="../tags/tag146.xml" /><Relationship Id="rId19" Type="http://schemas.openxmlformats.org/officeDocument/2006/relationships/tags" Target="../tags/tag147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4704601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方剂与中成药课程大纲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课程简介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教学内容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教学方法与手段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教学评价与考核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教学资源与教材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课程简介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课程性质与定位</a:t>
            </a:r>
            <a:endParaRPr lang="zh-CN" altLang="en-US"/>
          </a:p>
        </p:txBody>
      </p:sp>
      <p:sp>
        <p:nvSpPr>
          <p:cNvPr id="1048930" name="梯形 7"/>
          <p:cNvSpPr/>
          <p:nvPr>
            <p:custDataLst>
              <p:tags r:id="rId2"/>
            </p:custDataLst>
          </p:nvPr>
        </p:nvSpPr>
        <p:spPr>
          <a:xfrm flipV="1">
            <a:off x="60833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8932" name="任意多边形: 形状 9"/>
          <p:cNvSpPr/>
          <p:nvPr>
            <p:custDataLst>
              <p:tags r:id="rId3"/>
            </p:custDataLst>
          </p:nvPr>
        </p:nvSpPr>
        <p:spPr>
          <a:xfrm>
            <a:off x="689657" y="2366109"/>
            <a:ext cx="2331128" cy="3268751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8934" name="矩形: 圆顶角 10"/>
          <p:cNvSpPr/>
          <p:nvPr>
            <p:custDataLst>
              <p:tags r:id="rId4"/>
            </p:custDataLst>
          </p:nvPr>
        </p:nvSpPr>
        <p:spPr>
          <a:xfrm flipH="1">
            <a:off x="608330" y="2047789"/>
            <a:ext cx="2497083" cy="636682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8936" name="正文"/>
          <p:cNvSpPr txBox="1"/>
          <p:nvPr>
            <p:custDataLst>
              <p:tags r:id="rId5"/>
            </p:custDataLst>
          </p:nvPr>
        </p:nvSpPr>
        <p:spPr>
          <a:xfrm>
            <a:off x="736674" y="2959542"/>
            <a:ext cx="2240460" cy="267569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课程性质：方剂与中成药课程是一门综合性、应用性较强的课程，旨在培养学生对中药方剂和中成药的认识、理解和应用能力。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38" name="梯形 40"/>
          <p:cNvSpPr/>
          <p:nvPr>
            <p:custDataLst>
              <p:tags r:id="rId6"/>
            </p:custDataLst>
          </p:nvPr>
        </p:nvSpPr>
        <p:spPr>
          <a:xfrm flipV="1">
            <a:off x="343254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8940" name="任意多边形: 形状 41"/>
          <p:cNvSpPr/>
          <p:nvPr>
            <p:custDataLst>
              <p:tags r:id="rId7"/>
            </p:custDataLst>
          </p:nvPr>
        </p:nvSpPr>
        <p:spPr>
          <a:xfrm>
            <a:off x="3513867" y="2366109"/>
            <a:ext cx="2331128" cy="3268751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8942" name="矩形: 圆顶角 42"/>
          <p:cNvSpPr/>
          <p:nvPr>
            <p:custDataLst>
              <p:tags r:id="rId8"/>
            </p:custDataLst>
          </p:nvPr>
        </p:nvSpPr>
        <p:spPr>
          <a:xfrm flipH="1">
            <a:off x="3432540" y="2047789"/>
            <a:ext cx="2497083" cy="636682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8944" name="正文"/>
          <p:cNvSpPr txBox="1"/>
          <p:nvPr>
            <p:custDataLst>
              <p:tags r:id="rId9"/>
            </p:custDataLst>
          </p:nvPr>
        </p:nvSpPr>
        <p:spPr>
          <a:xfrm>
            <a:off x="3560884" y="2959542"/>
            <a:ext cx="2240460" cy="267569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课程定位：方剂与中成药课程是药学专业的核心课程之一，也是中药学专业的必修课程，旨在培养学生具备中药方剂和中成药的基本理论知识和实践技能。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6" name="梯形 46"/>
          <p:cNvSpPr/>
          <p:nvPr>
            <p:custDataLst>
              <p:tags r:id="rId10"/>
            </p:custDataLst>
          </p:nvPr>
        </p:nvSpPr>
        <p:spPr>
          <a:xfrm flipV="1">
            <a:off x="6256750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8948" name="任意多边形: 形状 47"/>
          <p:cNvSpPr/>
          <p:nvPr>
            <p:custDataLst>
              <p:tags r:id="rId11"/>
            </p:custDataLst>
          </p:nvPr>
        </p:nvSpPr>
        <p:spPr>
          <a:xfrm>
            <a:off x="6338077" y="2366109"/>
            <a:ext cx="2331128" cy="3268751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8950" name="矩形: 圆顶角 48"/>
          <p:cNvSpPr/>
          <p:nvPr>
            <p:custDataLst>
              <p:tags r:id="rId12"/>
            </p:custDataLst>
          </p:nvPr>
        </p:nvSpPr>
        <p:spPr>
          <a:xfrm flipH="1">
            <a:off x="6256750" y="2047789"/>
            <a:ext cx="2497083" cy="636682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8952" name="正文"/>
          <p:cNvSpPr txBox="1"/>
          <p:nvPr>
            <p:custDataLst>
              <p:tags r:id="rId13"/>
            </p:custDataLst>
          </p:nvPr>
        </p:nvSpPr>
        <p:spPr>
          <a:xfrm>
            <a:off x="6385094" y="2959542"/>
            <a:ext cx="2240460" cy="267569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课程目标：通过本课程的学习，学生应能够掌握中药方剂和中成药的基本理论知识，具备中药方剂和中成药的应用能力，为今后的学习和工作打下坚实的基础。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54" name="梯形 52"/>
          <p:cNvSpPr/>
          <p:nvPr>
            <p:custDataLst>
              <p:tags r:id="rId14"/>
            </p:custDataLst>
          </p:nvPr>
        </p:nvSpPr>
        <p:spPr>
          <a:xfrm flipV="1">
            <a:off x="9080325" y="2684428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8956" name="任意多边形: 形状 53"/>
          <p:cNvSpPr/>
          <p:nvPr>
            <p:custDataLst>
              <p:tags r:id="rId15"/>
            </p:custDataLst>
          </p:nvPr>
        </p:nvSpPr>
        <p:spPr>
          <a:xfrm>
            <a:off x="9162287" y="2366109"/>
            <a:ext cx="2331128" cy="3268751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8958" name="矩形: 圆顶角 54"/>
          <p:cNvSpPr/>
          <p:nvPr>
            <p:custDataLst>
              <p:tags r:id="rId16"/>
            </p:custDataLst>
          </p:nvPr>
        </p:nvSpPr>
        <p:spPr>
          <a:xfrm flipH="1">
            <a:off x="9080325" y="2047789"/>
            <a:ext cx="2497083" cy="636682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8960" name="正文"/>
          <p:cNvSpPr txBox="1"/>
          <p:nvPr>
            <p:custDataLst>
              <p:tags r:id="rId17"/>
            </p:custDataLst>
          </p:nvPr>
        </p:nvSpPr>
        <p:spPr>
          <a:xfrm>
            <a:off x="9208669" y="2959542"/>
            <a:ext cx="2240460" cy="267569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课程内容：本课程主要包括中药方剂和中成药的基本理论知识、中药方剂和中成药的应用技能、中药方剂和中成药的研究进展等内容。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课程目标与要求</a:t>
            </a:r>
            <a:endParaRPr lang="zh-CN" altLang="en-US"/>
          </a:p>
        </p:txBody>
      </p:sp>
      <p:sp>
        <p:nvSpPr>
          <p:cNvPr id="1048996" name="矩形 5"/>
          <p:cNvSpPr/>
          <p:nvPr>
            <p:custDataLst>
              <p:tags r:id="rId2"/>
            </p:custDataLst>
          </p:nvPr>
        </p:nvSpPr>
        <p:spPr>
          <a:xfrm>
            <a:off x="897027" y="1458041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8" name="矩形 10"/>
          <p:cNvSpPr/>
          <p:nvPr>
            <p:custDataLst>
              <p:tags r:id="rId3"/>
            </p:custDataLst>
          </p:nvPr>
        </p:nvSpPr>
        <p:spPr>
          <a:xfrm>
            <a:off x="1245392" y="1452880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4"/>
            </p:custDataLst>
          </p:nvPr>
        </p:nvSpPr>
        <p:spPr>
          <a:xfrm>
            <a:off x="1049275" y="2214122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掌握方剂与中成药的基本概念、分类和特点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02" name="矩形 6"/>
          <p:cNvSpPr/>
          <p:nvPr>
            <p:custDataLst>
              <p:tags r:id="rId5"/>
            </p:custDataLst>
          </p:nvPr>
        </p:nvSpPr>
        <p:spPr>
          <a:xfrm>
            <a:off x="4481315" y="1458041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4" name="矩形 11"/>
          <p:cNvSpPr/>
          <p:nvPr>
            <p:custDataLst>
              <p:tags r:id="rId6"/>
            </p:custDataLst>
          </p:nvPr>
        </p:nvSpPr>
        <p:spPr>
          <a:xfrm>
            <a:off x="4849033" y="1452880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6" name="TextBox 2"/>
          <p:cNvSpPr txBox="1"/>
          <p:nvPr>
            <p:custDataLst>
              <p:tags r:id="rId7"/>
            </p:custDataLst>
          </p:nvPr>
        </p:nvSpPr>
        <p:spPr>
          <a:xfrm>
            <a:off x="4633563" y="2214122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熟悉方剂与中成药的组成、功效、主治和用法用量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08" name="矩形 7"/>
          <p:cNvSpPr/>
          <p:nvPr>
            <p:custDataLst>
              <p:tags r:id="rId8"/>
            </p:custDataLst>
          </p:nvPr>
        </p:nvSpPr>
        <p:spPr>
          <a:xfrm>
            <a:off x="8064958" y="1458041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0" name="矩形 12"/>
          <p:cNvSpPr/>
          <p:nvPr>
            <p:custDataLst>
              <p:tags r:id="rId9"/>
            </p:custDataLst>
          </p:nvPr>
        </p:nvSpPr>
        <p:spPr>
          <a:xfrm>
            <a:off x="8452030" y="1452880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2" name="TextBox 2"/>
          <p:cNvSpPr txBox="1"/>
          <p:nvPr>
            <p:custDataLst>
              <p:tags r:id="rId10"/>
            </p:custDataLst>
          </p:nvPr>
        </p:nvSpPr>
        <p:spPr>
          <a:xfrm>
            <a:off x="8217206" y="2214122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掌握方剂与中成药的配伍原则、禁忌和注意事项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14" name="矩形 33"/>
          <p:cNvSpPr/>
          <p:nvPr>
            <p:custDataLst>
              <p:tags r:id="rId11"/>
            </p:custDataLst>
          </p:nvPr>
        </p:nvSpPr>
        <p:spPr>
          <a:xfrm>
            <a:off x="896382" y="4016588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6" name="矩形 37"/>
          <p:cNvSpPr/>
          <p:nvPr>
            <p:custDataLst>
              <p:tags r:id="rId12"/>
            </p:custDataLst>
          </p:nvPr>
        </p:nvSpPr>
        <p:spPr>
          <a:xfrm>
            <a:off x="1244747" y="4011427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13"/>
            </p:custDataLst>
          </p:nvPr>
        </p:nvSpPr>
        <p:spPr>
          <a:xfrm>
            <a:off x="1048630" y="4772669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具备方剂与中成药的鉴别、炮制和贮藏能力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20" name="矩形 34"/>
          <p:cNvSpPr/>
          <p:nvPr>
            <p:custDataLst>
              <p:tags r:id="rId14"/>
            </p:custDataLst>
          </p:nvPr>
        </p:nvSpPr>
        <p:spPr>
          <a:xfrm>
            <a:off x="4480670" y="4016588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2" name="矩形 38"/>
          <p:cNvSpPr/>
          <p:nvPr>
            <p:custDataLst>
              <p:tags r:id="rId15"/>
            </p:custDataLst>
          </p:nvPr>
        </p:nvSpPr>
        <p:spPr>
          <a:xfrm>
            <a:off x="4848388" y="4011427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16"/>
            </p:custDataLst>
          </p:nvPr>
        </p:nvSpPr>
        <p:spPr>
          <a:xfrm>
            <a:off x="4632918" y="4772669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提高临床应用方剂与中成药的能力，能够根据病情选择合适的方剂与中成药进行治疗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26" name="矩形 35"/>
          <p:cNvSpPr/>
          <p:nvPr>
            <p:custDataLst>
              <p:tags r:id="rId17"/>
            </p:custDataLst>
          </p:nvPr>
        </p:nvSpPr>
        <p:spPr>
          <a:xfrm>
            <a:off x="8064312" y="4016588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8" name="矩形 39"/>
          <p:cNvSpPr/>
          <p:nvPr>
            <p:custDataLst>
              <p:tags r:id="rId18"/>
            </p:custDataLst>
          </p:nvPr>
        </p:nvSpPr>
        <p:spPr>
          <a:xfrm>
            <a:off x="8451385" y="4011427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19"/>
            </p:custDataLst>
          </p:nvPr>
        </p:nvSpPr>
        <p:spPr>
          <a:xfrm>
            <a:off x="8216561" y="4772669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培养良好的职业道德和职业素养，具备良好的沟通能力和团队协作精神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教学内容</a:t>
            </a:r>
            <a:endParaRPr lang="zh-CN" altLang="en-US"/>
          </a:p>
        </p:txBody>
      </p:sp>
      <p:sp>
        <p:nvSpPr>
          <p:cNvPr id="104906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方剂学基础知识</a:t>
            </a:r>
            <a:endParaRPr lang="zh-CN" altLang="en-US"/>
          </a:p>
        </p:txBody>
      </p:sp>
      <p:sp>
        <p:nvSpPr>
          <p:cNvPr id="1049102" name="正文"/>
          <p:cNvSpPr txBox="1"/>
          <p:nvPr>
            <p:custDataLst>
              <p:tags r:id="rId2"/>
            </p:custDataLst>
          </p:nvPr>
        </p:nvSpPr>
        <p:spPr>
          <a:xfrm>
            <a:off x="2408334" y="1452880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方剂的定义：方剂是按照中医理论，将中药按照一定的比例和配伍关系组合而成的药物制剂。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3"/>
            </p:custDataLst>
          </p:nvPr>
        </p:nvSpPr>
        <p:spPr>
          <a:xfrm>
            <a:off x="2408334" y="2720311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方剂的分类：方剂可以根据药物的性质、功能、主治等不同进行分类，如解表剂、清热剂、补益剂等。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4"/>
            </p:custDataLst>
          </p:nvPr>
        </p:nvSpPr>
        <p:spPr>
          <a:xfrm>
            <a:off x="2408334" y="3987743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方剂的组成：方剂通常由君药、臣药、佐药、使药等组成，各药之间具有协同作用。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5"/>
            </p:custDataLst>
          </p:nvPr>
        </p:nvSpPr>
        <p:spPr>
          <a:xfrm>
            <a:off x="2408334" y="5255174"/>
            <a:ext cx="7368981" cy="9741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方剂的配伍：方剂的配伍需要遵循一定的原则，如君臣佐使、七情和合等，以达到最佳的治疗效果。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中成药学基础知识</a:t>
            </a:r>
            <a:endParaRPr lang="zh-CN" altLang="en-US"/>
          </a:p>
        </p:txBody>
      </p:sp>
      <p:sp>
        <p:nvSpPr>
          <p:cNvPr id="1049144" name="圆角矩形 26"/>
          <p:cNvSpPr/>
          <p:nvPr>
            <p:custDataLst>
              <p:tags r:id="rId2"/>
            </p:custDataLst>
          </p:nvPr>
        </p:nvSpPr>
        <p:spPr>
          <a:xfrm>
            <a:off x="608330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46" name="圆角矩形 28"/>
          <p:cNvSpPr/>
          <p:nvPr>
            <p:custDataLst>
              <p:tags r:id="rId3"/>
            </p:custDataLst>
          </p:nvPr>
        </p:nvSpPr>
        <p:spPr>
          <a:xfrm>
            <a:off x="610258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48" name="文本框 31"/>
          <p:cNvSpPr txBox="1"/>
          <p:nvPr>
            <p:custDataLst>
              <p:tags r:id="rId4"/>
            </p:custDataLst>
          </p:nvPr>
        </p:nvSpPr>
        <p:spPr>
          <a:xfrm>
            <a:off x="712435" y="2389422"/>
            <a:ext cx="1453621" cy="325811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中成药的定义和分类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29"/>
          <p:cNvSpPr/>
          <p:nvPr>
            <p:custDataLst>
              <p:tags r:id="rId5"/>
            </p:custDataLst>
          </p:nvPr>
        </p:nvSpPr>
        <p:spPr>
          <a:xfrm>
            <a:off x="2470019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2" name="圆角矩形 32"/>
          <p:cNvSpPr/>
          <p:nvPr>
            <p:custDataLst>
              <p:tags r:id="rId6"/>
            </p:custDataLst>
          </p:nvPr>
        </p:nvSpPr>
        <p:spPr>
          <a:xfrm>
            <a:off x="2471947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54" name="文本框 34"/>
          <p:cNvSpPr txBox="1"/>
          <p:nvPr>
            <p:custDataLst>
              <p:tags r:id="rId7"/>
            </p:custDataLst>
          </p:nvPr>
        </p:nvSpPr>
        <p:spPr>
          <a:xfrm>
            <a:off x="2574124" y="2389422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中成药的历史和发展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3"/>
          <p:cNvSpPr/>
          <p:nvPr>
            <p:custDataLst>
              <p:tags r:id="rId8"/>
            </p:custDataLst>
          </p:nvPr>
        </p:nvSpPr>
        <p:spPr>
          <a:xfrm>
            <a:off x="4331707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58" name="圆角矩形 4"/>
          <p:cNvSpPr/>
          <p:nvPr>
            <p:custDataLst>
              <p:tags r:id="rId9"/>
            </p:custDataLst>
          </p:nvPr>
        </p:nvSpPr>
        <p:spPr>
          <a:xfrm>
            <a:off x="4333635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60" name="文本框 5"/>
          <p:cNvSpPr txBox="1"/>
          <p:nvPr>
            <p:custDataLst>
              <p:tags r:id="rId10"/>
            </p:custDataLst>
          </p:nvPr>
        </p:nvSpPr>
        <p:spPr>
          <a:xfrm>
            <a:off x="4435813" y="2389422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中成药的药理作用和临床应用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8"/>
          <p:cNvSpPr/>
          <p:nvPr>
            <p:custDataLst>
              <p:tags r:id="rId11"/>
            </p:custDataLst>
          </p:nvPr>
        </p:nvSpPr>
        <p:spPr>
          <a:xfrm>
            <a:off x="6193396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64" name="圆角矩形 9"/>
          <p:cNvSpPr/>
          <p:nvPr>
            <p:custDataLst>
              <p:tags r:id="rId12"/>
            </p:custDataLst>
          </p:nvPr>
        </p:nvSpPr>
        <p:spPr>
          <a:xfrm>
            <a:off x="6195324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66" name="文本框 10"/>
          <p:cNvSpPr txBox="1"/>
          <p:nvPr>
            <p:custDataLst>
              <p:tags r:id="rId13"/>
            </p:custDataLst>
          </p:nvPr>
        </p:nvSpPr>
        <p:spPr>
          <a:xfrm>
            <a:off x="6297502" y="2389422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中成药的质量控制和标准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6"/>
          <p:cNvSpPr/>
          <p:nvPr>
            <p:custDataLst>
              <p:tags r:id="rId14"/>
            </p:custDataLst>
          </p:nvPr>
        </p:nvSpPr>
        <p:spPr>
          <a:xfrm>
            <a:off x="8055085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0" name="圆角矩形 7"/>
          <p:cNvSpPr/>
          <p:nvPr>
            <p:custDataLst>
              <p:tags r:id="rId15"/>
            </p:custDataLst>
          </p:nvPr>
        </p:nvSpPr>
        <p:spPr>
          <a:xfrm>
            <a:off x="8057013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72" name="文本框 11"/>
          <p:cNvSpPr txBox="1"/>
          <p:nvPr>
            <p:custDataLst>
              <p:tags r:id="rId16"/>
            </p:custDataLst>
          </p:nvPr>
        </p:nvSpPr>
        <p:spPr>
          <a:xfrm>
            <a:off x="8159190" y="2390707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中成药的不良反应和注意事项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6"/>
          <p:cNvSpPr/>
          <p:nvPr>
            <p:custDataLst>
              <p:tags r:id="rId17"/>
            </p:custDataLst>
          </p:nvPr>
        </p:nvSpPr>
        <p:spPr>
          <a:xfrm>
            <a:off x="9916774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6" name="圆角矩形 17"/>
          <p:cNvSpPr/>
          <p:nvPr>
            <p:custDataLst>
              <p:tags r:id="rId18"/>
            </p:custDataLst>
          </p:nvPr>
        </p:nvSpPr>
        <p:spPr>
          <a:xfrm>
            <a:off x="9918701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78" name="文本框 18"/>
          <p:cNvSpPr txBox="1"/>
          <p:nvPr>
            <p:custDataLst>
              <p:tags r:id="rId19"/>
            </p:custDataLst>
          </p:nvPr>
        </p:nvSpPr>
        <p:spPr>
          <a:xfrm>
            <a:off x="10020879" y="2390707"/>
            <a:ext cx="1453621" cy="325940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中成药的研究进展和未来发展趋势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方剂与中成药的配伍应用</a:t>
            </a:r>
            <a:endParaRPr lang="zh-CN" altLang="en-US"/>
          </a:p>
        </p:txBody>
      </p:sp>
      <p:sp>
        <p:nvSpPr>
          <p:cNvPr id="1049214" name="矩形 5"/>
          <p:cNvSpPr/>
          <p:nvPr>
            <p:custDataLst>
              <p:tags r:id="rId2"/>
            </p:custDataLst>
          </p:nvPr>
        </p:nvSpPr>
        <p:spPr>
          <a:xfrm>
            <a:off x="897027" y="1458041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矩形 10"/>
          <p:cNvSpPr/>
          <p:nvPr>
            <p:custDataLst>
              <p:tags r:id="rId3"/>
            </p:custDataLst>
          </p:nvPr>
        </p:nvSpPr>
        <p:spPr>
          <a:xfrm>
            <a:off x="1245392" y="1452880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4"/>
            </p:custDataLst>
          </p:nvPr>
        </p:nvSpPr>
        <p:spPr>
          <a:xfrm>
            <a:off x="1049275" y="2214122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方剂与中成药的基本概念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20" name="矩形 6"/>
          <p:cNvSpPr/>
          <p:nvPr>
            <p:custDataLst>
              <p:tags r:id="rId5"/>
            </p:custDataLst>
          </p:nvPr>
        </p:nvSpPr>
        <p:spPr>
          <a:xfrm>
            <a:off x="4481315" y="1458041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矩形 11"/>
          <p:cNvSpPr/>
          <p:nvPr>
            <p:custDataLst>
              <p:tags r:id="rId6"/>
            </p:custDataLst>
          </p:nvPr>
        </p:nvSpPr>
        <p:spPr>
          <a:xfrm>
            <a:off x="4849033" y="1452880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7"/>
            </p:custDataLst>
          </p:nvPr>
        </p:nvSpPr>
        <p:spPr>
          <a:xfrm>
            <a:off x="4633563" y="2214122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方剂与中成药的配伍原则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26" name="矩形 7"/>
          <p:cNvSpPr/>
          <p:nvPr>
            <p:custDataLst>
              <p:tags r:id="rId8"/>
            </p:custDataLst>
          </p:nvPr>
        </p:nvSpPr>
        <p:spPr>
          <a:xfrm>
            <a:off x="8064958" y="1458041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8" name="矩形 12"/>
          <p:cNvSpPr/>
          <p:nvPr>
            <p:custDataLst>
              <p:tags r:id="rId9"/>
            </p:custDataLst>
          </p:nvPr>
        </p:nvSpPr>
        <p:spPr>
          <a:xfrm>
            <a:off x="8452030" y="1452880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0"/>
            </p:custDataLst>
          </p:nvPr>
        </p:nvSpPr>
        <p:spPr>
          <a:xfrm>
            <a:off x="8217206" y="2214122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方剂与中成药的配伍方法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32" name="矩形 33"/>
          <p:cNvSpPr/>
          <p:nvPr>
            <p:custDataLst>
              <p:tags r:id="rId11"/>
            </p:custDataLst>
          </p:nvPr>
        </p:nvSpPr>
        <p:spPr>
          <a:xfrm>
            <a:off x="896382" y="4016588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4" name="矩形 37"/>
          <p:cNvSpPr/>
          <p:nvPr>
            <p:custDataLst>
              <p:tags r:id="rId12"/>
            </p:custDataLst>
          </p:nvPr>
        </p:nvSpPr>
        <p:spPr>
          <a:xfrm>
            <a:off x="1244747" y="4011427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13"/>
            </p:custDataLst>
          </p:nvPr>
        </p:nvSpPr>
        <p:spPr>
          <a:xfrm>
            <a:off x="1048630" y="4772669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方剂与中成药的配伍实例分析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38" name="矩形 34"/>
          <p:cNvSpPr/>
          <p:nvPr>
            <p:custDataLst>
              <p:tags r:id="rId14"/>
            </p:custDataLst>
          </p:nvPr>
        </p:nvSpPr>
        <p:spPr>
          <a:xfrm>
            <a:off x="4480670" y="4016588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0" name="矩形 38"/>
          <p:cNvSpPr/>
          <p:nvPr>
            <p:custDataLst>
              <p:tags r:id="rId15"/>
            </p:custDataLst>
          </p:nvPr>
        </p:nvSpPr>
        <p:spPr>
          <a:xfrm>
            <a:off x="4848388" y="4011427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16"/>
            </p:custDataLst>
          </p:nvPr>
        </p:nvSpPr>
        <p:spPr>
          <a:xfrm>
            <a:off x="4632918" y="4772669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方剂与中成药的配伍禁忌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244" name="矩形 35"/>
          <p:cNvSpPr/>
          <p:nvPr>
            <p:custDataLst>
              <p:tags r:id="rId17"/>
            </p:custDataLst>
          </p:nvPr>
        </p:nvSpPr>
        <p:spPr>
          <a:xfrm>
            <a:off x="8064312" y="4016588"/>
            <a:ext cx="3224658" cy="22130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6" name="矩形 39"/>
          <p:cNvSpPr/>
          <p:nvPr>
            <p:custDataLst>
              <p:tags r:id="rId18"/>
            </p:custDataLst>
          </p:nvPr>
        </p:nvSpPr>
        <p:spPr>
          <a:xfrm>
            <a:off x="8451385" y="4011427"/>
            <a:ext cx="522547" cy="27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19"/>
            </p:custDataLst>
          </p:nvPr>
        </p:nvSpPr>
        <p:spPr>
          <a:xfrm>
            <a:off x="8216561" y="4772669"/>
            <a:ext cx="2893116" cy="1297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方剂与中成药的配伍效果评价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方剂与中成药的现代研究进展</a:t>
            </a:r>
            <a:endParaRPr lang="zh-CN" altLang="en-US"/>
          </a:p>
        </p:txBody>
      </p:sp>
      <p:sp>
        <p:nvSpPr>
          <p:cNvPr id="104928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6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现代研究方法：实验研究、临床研究、文献研究等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研究热点：中药复方、中药新药研发、中药质量控制等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98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研究进展：中药复方研究、中药新药研发、中药质量控制等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0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研究意义：推动中医药现代化、提高中医药疗效、促进中医药产业发展等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教学方法与手段</a:t>
            </a:r>
            <a:endParaRPr lang="zh-CN" altLang="en-US"/>
          </a:p>
        </p:txBody>
      </p:sp>
      <p:sp>
        <p:nvSpPr>
          <p:cNvPr id="104934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理论教学与实践教学相结合</a:t>
            </a:r>
            <a:endParaRPr lang="zh-CN" altLang="en-US"/>
          </a:p>
        </p:txBody>
      </p:sp>
      <p:sp>
        <p:nvSpPr>
          <p:cNvPr id="1049378" name="矩形 31"/>
          <p:cNvSpPr/>
          <p:nvPr>
            <p:custDataLst>
              <p:tags r:id="rId2"/>
            </p:custDataLst>
          </p:nvPr>
        </p:nvSpPr>
        <p:spPr>
          <a:xfrm>
            <a:off x="2664804" y="1452880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理论教学：讲解方剂与中成药的基本概念、原理、分类等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3"/>
            </p:custDataLst>
          </p:nvPr>
        </p:nvSpPr>
        <p:spPr>
          <a:xfrm>
            <a:off x="2664804" y="2692567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实践教学：通过实验、案例分析、模拟操作等方式，让学生掌握方剂与中成药的制作、使用等技能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4"/>
            </p:custDataLst>
          </p:nvPr>
        </p:nvSpPr>
        <p:spPr>
          <a:xfrm>
            <a:off x="2664804" y="3932254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结合实际：将理论知识与实际应用相结合，提高学生的实践能力和创新能力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5"/>
            </p:custDataLst>
          </p:nvPr>
        </p:nvSpPr>
        <p:spPr>
          <a:xfrm>
            <a:off x="2664804" y="5171941"/>
            <a:ext cx="6857049" cy="1057410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互动教学：通过提问、讨论、小组合作等方式，激发学生的学习兴趣和积极性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课堂讲授与案例分析相结合</a:t>
            </a:r>
            <a:endParaRPr lang="zh-CN" altLang="en-US"/>
          </a:p>
        </p:txBody>
      </p:sp>
      <p:sp>
        <p:nvSpPr>
          <p:cNvPr id="1049420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互动讨论：鼓励学生参与讨论，提高学习积极性和主动性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课堂讲授：讲解方剂与中成药的基本概念、原理、应用等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案例分析：通过实际案例，让学生理解方剂与中成药的应用和效果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实践操作：让学生亲自动手操作，加深对方剂与中成药的理解和掌握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多媒体教学与网络教学相结合</a:t>
            </a:r>
            <a:endParaRPr lang="zh-CN" altLang="en-US"/>
          </a:p>
        </p:txBody>
      </p:sp>
      <p:sp>
        <p:nvSpPr>
          <p:cNvPr id="1049486" name="对角圆角矩形 15"/>
          <p:cNvSpPr/>
          <p:nvPr>
            <p:custDataLst>
              <p:tags r:id="rId2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88" name="对角圆角矩形 16"/>
          <p:cNvSpPr/>
          <p:nvPr>
            <p:custDataLst>
              <p:tags r:id="rId3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0" name="直角三角形 17"/>
          <p:cNvSpPr/>
          <p:nvPr>
            <p:custDataLst>
              <p:tags r:id="rId4"/>
            </p:custDataLst>
          </p:nvPr>
        </p:nvSpPr>
        <p:spPr>
          <a:xfrm>
            <a:off x="2044025" y="4025622"/>
            <a:ext cx="84549" cy="14091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5"/>
            </p:custDataLst>
          </p:nvPr>
        </p:nvSpPr>
        <p:spPr>
          <a:xfrm>
            <a:off x="2080279" y="4177112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结合传统教学方法，如课堂讲解、实验操作等，提高教学效果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2"/>
          <p:cNvSpPr/>
          <p:nvPr>
            <p:custDataLst>
              <p:tags r:id="rId6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6" name="对角圆角矩形 53"/>
          <p:cNvSpPr/>
          <p:nvPr>
            <p:custDataLst>
              <p:tags r:id="rId7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98" name="直角三角形 54"/>
          <p:cNvSpPr/>
          <p:nvPr>
            <p:custDataLst>
              <p:tags r:id="rId8"/>
            </p:custDataLst>
          </p:nvPr>
        </p:nvSpPr>
        <p:spPr>
          <a:xfrm>
            <a:off x="2044025" y="1453527"/>
            <a:ext cx="84549" cy="14091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0" name="文本框 56"/>
          <p:cNvSpPr txBox="1"/>
          <p:nvPr>
            <p:custDataLst>
              <p:tags r:id="rId9"/>
            </p:custDataLst>
          </p:nvPr>
        </p:nvSpPr>
        <p:spPr>
          <a:xfrm>
            <a:off x="2080279" y="159789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利用多媒体技术，如PPT、视频、音频等，进行生动形象的教学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5"/>
          <p:cNvSpPr/>
          <p:nvPr>
            <p:custDataLst>
              <p:tags r:id="rId10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4" name="对角圆角矩形 6"/>
          <p:cNvSpPr/>
          <p:nvPr>
            <p:custDataLst>
              <p:tags r:id="rId11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6" name="直角三角形 7"/>
          <p:cNvSpPr/>
          <p:nvPr>
            <p:custDataLst>
              <p:tags r:id="rId12"/>
            </p:custDataLst>
          </p:nvPr>
        </p:nvSpPr>
        <p:spPr>
          <a:xfrm>
            <a:off x="2044025" y="2739899"/>
            <a:ext cx="84549" cy="14091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3"/>
            </p:custDataLst>
          </p:nvPr>
        </p:nvSpPr>
        <p:spPr>
          <a:xfrm>
            <a:off x="2080279" y="2891389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利用网络平台，如网络课程、在线答疑等，实现远程教学和互动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9"/>
          <p:cNvSpPr/>
          <p:nvPr>
            <p:custDataLst>
              <p:tags r:id="rId14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对角圆角矩形 10"/>
          <p:cNvSpPr/>
          <p:nvPr>
            <p:custDataLst>
              <p:tags r:id="rId15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4" name="直角三角形 11"/>
          <p:cNvSpPr/>
          <p:nvPr>
            <p:custDataLst>
              <p:tags r:id="rId16"/>
            </p:custDataLst>
          </p:nvPr>
        </p:nvSpPr>
        <p:spPr>
          <a:xfrm>
            <a:off x="2044025" y="5311346"/>
            <a:ext cx="84549" cy="14091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6" name="文本框 12"/>
          <p:cNvSpPr txBox="1"/>
          <p:nvPr>
            <p:custDataLst>
              <p:tags r:id="rId17"/>
            </p:custDataLst>
          </p:nvPr>
        </p:nvSpPr>
        <p:spPr>
          <a:xfrm>
            <a:off x="2080279" y="5462836"/>
            <a:ext cx="8330834" cy="76375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利用网络资源，如电子教材、在线题库等，方便学生自主学习和复习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https://d.book118.com/318047046010006027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3_2"/>
  <p:tag name="KSO_WM_UNIT_INDEX" val="1_3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5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方剂与中成药课程大纲</vt:lpstr>
      <vt:lpstr>目录</vt:lpstr>
      <vt:lpstr>添加章节标题</vt:lpstr>
      <vt:lpstr>课程简介</vt:lpstr>
      <vt:lpstr>课程性质与定位</vt:lpstr>
      <vt:lpstr>课程目标与要求</vt:lpstr>
      <vt:lpstr>教学内容</vt:lpstr>
      <vt:lpstr>方剂学基础知识</vt:lpstr>
      <vt:lpstr>中成药学基础知识</vt:lpstr>
      <vt:lpstr>方剂与中成药的配伍应用</vt:lpstr>
      <vt:lpstr>方剂与中成药的现代研究进展</vt:lpstr>
      <vt:lpstr>教学方法与手段</vt:lpstr>
      <vt:lpstr>理论教学与实践教学相结合</vt:lpstr>
      <vt:lpstr>课堂讲授与案例分析相结合</vt:lpstr>
      <vt:lpstr>多媒体教学与网络教学相结合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2024-09-04T15:21:29.740</cp:lastPrinted>
  <dcterms:created xsi:type="dcterms:W3CDTF">2024-09-04T07:21:29Z</dcterms:created>
  <dcterms:modified xsi:type="dcterms:W3CDTF">2024-09-04T07:21:32Z</dcterms:modified>
</cp:coreProperties>
</file>