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254EAF-30EF-4482-826C-1CA34C29D4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B09ADC-D6C4-408E-9396-3CD594D177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D3AAEE1-812A-4B9B-B868-15340CC198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BEE8A9-5722-421F-87EC-1E741E23A7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BE5785-C265-4887-BE6E-60A1B432F0C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62800C2-6853-407F-A1AA-D1259BD0EE1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6F340F3-B263-47E1-B5C0-81F4F7FF61A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8C9EF3-981F-49B2-855C-7AA4F60345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C01283-0BA0-4E66-AACE-1303F5270C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307E0D-BD67-452A-A966-2184B9B2FD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89B9D1-AA77-4C2F-B7C1-F1C436A3EB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18050103043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cxnSp>
        <p:nvCxnSpPr>
          <p:cNvPr id="2" name="Connector 2"/>
          <p:cNvCxnSpPr/>
          <p:nvPr/>
        </p:nvCxnSpPr>
        <p:spPr>
          <a:xfrm>
            <a:off x="9297988" y="3463925"/>
            <a:ext cx="3041650" cy="35655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cxnSp>
        <p:nvCxnSpPr>
          <p:cNvPr id="3" name="Connector 3"/>
          <p:cNvCxnSpPr/>
          <p:nvPr/>
        </p:nvCxnSpPr>
        <p:spPr>
          <a:xfrm>
            <a:off x="10520363" y="-190500"/>
            <a:ext cx="885825" cy="1038225"/>
          </a:xfrm>
          <a:prstGeom prst="line">
            <a:avLst/>
          </a:prstGeom>
          <a:ln w="2540">
            <a:solidFill>
              <a:schemeClr val="lt1"/>
            </a:solidFill>
            <a:prstDash val="solid"/>
          </a:ln>
        </p:spPr>
        <p:style>
          <a:lnRef idx="0">
            <a:schemeClr val="lt1"/>
          </a:lnRef>
          <a:fillRef idx="1">
            <a:schemeClr val="lt1"/>
          </a:fillRef>
          <a:effectRef idx="0">
            <a:schemeClr val="lt1"/>
          </a:effectRef>
          <a:fontRef idx="minor">
            <a:schemeClr val="lt1"/>
          </a:fontRef>
        </p:style>
      </p:cxnSp>
      <p:sp>
        <p:nvSpPr>
          <p:cNvPr id="4" name="TextBox 4"/>
          <p:cNvSpPr txBox="1"/>
          <p:nvPr/>
        </p:nvSpPr>
        <p:spPr>
          <a:xfrm>
            <a:off x="3702710" y="1308257"/>
            <a:ext cx="4881433" cy="1420727"/>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EFE">
                    <a:alpha val="100000"/>
                  </a:srgbClr>
                </a:solidFill>
                <a:latin typeface="Microsoft Yahei"/>
                <a:ea typeface="Microsoft Yahei"/>
                <a:cs typeface="Microsoft Yahei"/>
              </a:rPr>
              <a:t>消防大队政治处主任个人述职报告</a:t>
            </a:r>
          </a:p>
        </p:txBody>
      </p:sp>
      <p:sp>
        <p:nvSpPr>
          <p:cNvPr id="5" name="New shape"/>
          <p:cNvSpPr/>
          <p:nvPr/>
        </p:nvSpPr>
        <p:spPr>
          <a:xfrm>
            <a:off x="635000" y="5588000"/>
            <a:ext cx="190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a:pPr algn="ctr"/>
            <a:r>
              <a:rPr b="1">
                <a:solidFill>
                  <a:srgbClr val="FFFEFE"/>
                </a:solidFill>
              </a:rPr>
              <a:t>作者：优客文档</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sp>
        <p:nvSpPr>
          <p:cNvPr id="2" name="AutoShape 2"/>
          <p:cNvSpPr/>
          <p:nvPr/>
        </p:nvSpPr>
        <p:spPr>
          <a:xfrm rot="2700000">
            <a:off x="-425346" y="-2696323"/>
            <a:ext cx="4457492" cy="445749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21821" y="612775"/>
            <a:ext cx="1563158" cy="769938"/>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400" b="1">
                <a:solidFill>
                  <a:srgbClr val="FFFEFE">
                    <a:alpha val="100000"/>
                  </a:srgbClr>
                </a:solidFill>
                <a:latin typeface="微软雅黑"/>
                <a:ea typeface="微软雅黑"/>
                <a:cs typeface="微软雅黑"/>
              </a:rPr>
              <a:t>目 录</a:t>
            </a:r>
            <a:endParaRPr lang="en-US" sz="1100"/>
          </a:p>
        </p:txBody>
      </p:sp>
      <p:sp>
        <p:nvSpPr>
          <p:cNvPr id="4" name="AutoShape 4"/>
          <p:cNvSpPr/>
          <p:nvPr/>
        </p:nvSpPr>
        <p:spPr>
          <a:xfrm>
            <a:off x="10615613" y="1795463"/>
            <a:ext cx="1339850" cy="3381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788641" y="930592"/>
            <a:ext cx="5050155"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政治工作成果展示</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队伍管理改革与创新举措</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灭火救援及应急处置能力分析</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党风廉政建设及反腐败斗争推进情况</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存在问题、原因分析及对策建议</a:t>
            </a:r>
          </a:p>
          <a:p>
            <a:pPr marL="203200" lvl="0" indent="-203200">
              <a:lnSpc>
                <a:spcPct val="150000"/>
              </a:lnSpc>
              <a:spcBef>
                <a:spcPts val="375"/>
              </a:spcBef>
              <a:buFont typeface="Arial"/>
              <a:buChar char="•"/>
            </a:pPr>
            <a:r>
              <a:rPr lang="en-US" sz="2400" b="1">
                <a:solidFill>
                  <a:schemeClr val="accent1">
                    <a:lumMod val="50000"/>
                    <a:alpha val="100000"/>
                  </a:schemeClr>
                </a:solidFill>
                <a:latin typeface="Microsoft Yahei"/>
                <a:ea typeface="Microsoft Yahei"/>
                <a:cs typeface="Microsoft Yahei"/>
              </a:rPr>
              <a:t>结束语</a:t>
            </a:r>
          </a:p>
        </p:txBody>
      </p:sp>
      <p:sp>
        <p:nvSpPr>
          <p:cNvPr id="6" name="AutoShape 6"/>
          <p:cNvSpPr/>
          <p:nvPr/>
        </p:nvSpPr>
        <p:spPr>
          <a:xfrm rot="2700000">
            <a:off x="1152099" y="3867101"/>
            <a:ext cx="1030027" cy="103002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700000">
            <a:off x="2095422" y="2929440"/>
            <a:ext cx="600059" cy="6000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01</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本次报告旨在向上级领导全面反映本人在担任消防大队政治处主任期间的工作情况，包括工作成果、存在问题及改进措施等方面，以便领导对本人工作进行全面了解和评估。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报告目的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消防大队作为维护社会公共安全的重要力量，承担着灭火救援、防火监督等职责。政治处主任作为大队政治工作的负责人，需要确保队伍政治合格、作风过硬，为圆满完成各项任务提供坚强政治保证。</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报告背景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职责范围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作为消防大队政治处主任，本人主要负责大队的政治思想工作、组织建设、宣传教育、纪律监察等方面的工作。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工作内容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具体包括制定和实施政治思想工作计划、组织开展各类政治教育活动、加强队伍组织建设、负责队伍纪律监察工作等。同时，还需要协助大队长做好其他相关工作，确保大队各项工作顺利开展。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个人职责与工作内容概述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02</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政治工作成果展示</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855" r="29855"/>
          <a:stretch>
            <a:fillRect/>
          </a:stretch>
        </p:blipFill>
        <p:spPr>
          <a:xfrm>
            <a:off x="1256535" y="1126660"/>
            <a:ext cx="3172115" cy="5563760"/>
          </a:xfrm>
          <a:prstGeom prst="rect">
            <a:avLst/>
          </a:prstGeom>
        </p:spPr>
      </p:pic>
      <p:grpSp>
        <p:nvGrpSpPr>
          <p:cNvPr id="3" name="Group 3"/>
          <p:cNvGrpSpPr/>
          <p:nvPr/>
        </p:nvGrpSpPr>
        <p:grpSpPr>
          <a:xfrm>
            <a:off x="2298700" y="1457325"/>
            <a:ext cx="9242457" cy="4849697"/>
            <a:chOff x="2298700" y="1457325"/>
            <a:chExt cx="9242457" cy="4849697"/>
          </a:xfrm>
        </p:grpSpPr>
        <p:cxnSp>
          <p:nvCxnSpPr>
            <p:cNvPr id="4" name="Connector 4"/>
            <p:cNvCxnSpPr/>
            <p:nvPr/>
          </p:nvCxnSpPr>
          <p:spPr>
            <a:xfrm>
              <a:off x="4422775" y="1963738"/>
              <a:ext cx="141922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3970338" y="3735388"/>
              <a:ext cx="2301875"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2298700" y="5410200"/>
              <a:ext cx="2921000" cy="0"/>
            </a:xfrm>
            <a:prstGeom prst="line">
              <a:avLst/>
            </a:prstGeom>
            <a:ln w="63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5541931" y="1492282"/>
              <a:ext cx="1192244" cy="973169"/>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643563" y="1590675"/>
              <a:ext cx="773144" cy="77628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986463" y="3243263"/>
              <a:ext cx="1192244"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088094" y="3341656"/>
              <a:ext cx="773144" cy="77466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918043" y="4924425"/>
              <a:ext cx="1193768" cy="971550"/>
            </a:xfrm>
            <a:custGeom>
              <a:rect l="l" t="t" r="r" b="b"/>
              <a:pathLst>
                <a:path w="1210" h="984">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022818" y="5022818"/>
              <a:ext cx="774668" cy="77466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5753100" y="1714071"/>
              <a:ext cx="693277"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01</a:t>
              </a:r>
            </a:p>
          </p:txBody>
        </p:sp>
        <p:sp>
          <p:nvSpPr>
            <p:cNvPr id="14" name="TextBox 14"/>
            <p:cNvSpPr txBox="1"/>
            <p:nvPr/>
          </p:nvSpPr>
          <p:spPr>
            <a:xfrm>
              <a:off x="6176010" y="3464243"/>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02</a:t>
              </a:r>
            </a:p>
          </p:txBody>
        </p:sp>
        <p:sp>
          <p:nvSpPr>
            <p:cNvPr id="15" name="TextBox 15"/>
            <p:cNvSpPr txBox="1"/>
            <p:nvPr/>
          </p:nvSpPr>
          <p:spPr>
            <a:xfrm>
              <a:off x="5118735" y="5145405"/>
              <a:ext cx="697230" cy="5295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2700">
                  <a:solidFill>
                    <a:srgbClr val="FFFEFE">
                      <a:alpha val="100000"/>
                    </a:srgbClr>
                  </a:solidFill>
                  <a:latin typeface="Microsoft Yahei"/>
                  <a:ea typeface="Microsoft Yahei"/>
                  <a:cs typeface="Microsoft Yahei"/>
                </a:rPr>
                <a:t>03</a:t>
              </a:r>
            </a:p>
          </p:txBody>
        </p:sp>
        <p:sp>
          <p:nvSpPr>
            <p:cNvPr id="16" name="TextBox 16"/>
            <p:cNvSpPr txBox="1"/>
            <p:nvPr/>
          </p:nvSpPr>
          <p:spPr>
            <a:xfrm>
              <a:off x="6861239" y="145732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深入贯彻党的路线方针政策</a:t>
              </a:r>
            </a:p>
          </p:txBody>
        </p:sp>
        <p:sp>
          <p:nvSpPr>
            <p:cNvPr id="17" name="TextBox 17"/>
            <p:cNvSpPr txBox="1"/>
            <p:nvPr/>
          </p:nvSpPr>
          <p:spPr>
            <a:xfrm>
              <a:off x="6861239" y="1795982"/>
              <a:ext cx="4364355"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组织全体官兵深入学习习近平新时代中国特色社会主义思想，确保党的路线方针政策在消防大队得到全面有效贯彻。</a:t>
              </a:r>
            </a:p>
          </p:txBody>
        </p:sp>
        <p:sp>
          <p:nvSpPr>
            <p:cNvPr id="18" name="TextBox 18"/>
            <p:cNvSpPr txBox="1"/>
            <p:nvPr/>
          </p:nvSpPr>
          <p:spPr>
            <a:xfrm>
              <a:off x="7178707" y="3213215"/>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2">
                      <a:alpha val="100000"/>
                    </a:schemeClr>
                  </a:solidFill>
                  <a:latin typeface="Microsoft Yahei"/>
                  <a:ea typeface="Microsoft Yahei"/>
                  <a:cs typeface="Microsoft Yahei"/>
                </a:rPr>
                <a:t>强化官兵理想信念教育</a:t>
              </a:r>
            </a:p>
          </p:txBody>
        </p:sp>
        <p:sp>
          <p:nvSpPr>
            <p:cNvPr id="19" name="TextBox 19"/>
            <p:cNvSpPr txBox="1"/>
            <p:nvPr/>
          </p:nvSpPr>
          <p:spPr>
            <a:xfrm>
              <a:off x="7178707" y="3551872"/>
              <a:ext cx="4362450" cy="1053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通过开展主题党日、三会一课等活动，引导官兵牢固树立正确的世界观、人生观和价值观，坚定理想信念，增强“四个意识”，做到“两个维护”。</a:t>
              </a:r>
            </a:p>
          </p:txBody>
        </p:sp>
        <p:sp>
          <p:nvSpPr>
            <p:cNvPr id="20" name="TextBox 20"/>
            <p:cNvSpPr txBox="1"/>
            <p:nvPr/>
          </p:nvSpPr>
          <p:spPr>
            <a:xfrm>
              <a:off x="6257377" y="4914900"/>
              <a:ext cx="42291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3">
                      <a:alpha val="100000"/>
                    </a:schemeClr>
                  </a:solidFill>
                  <a:latin typeface="Microsoft Yahei"/>
                  <a:ea typeface="Microsoft Yahei"/>
                  <a:cs typeface="Microsoft Yahei"/>
                </a:rPr>
                <a:t>提升官兵政治素质</a:t>
              </a:r>
            </a:p>
          </p:txBody>
        </p:sp>
        <p:sp>
          <p:nvSpPr>
            <p:cNvPr id="21" name="TextBox 21"/>
            <p:cNvSpPr txBox="1"/>
            <p:nvPr/>
          </p:nvSpPr>
          <p:spPr>
            <a:xfrm>
              <a:off x="6257377" y="5253557"/>
              <a:ext cx="4362450" cy="1053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pPr>
              <a:r>
                <a:rPr lang="en-US" sz="1350">
                  <a:solidFill>
                    <a:schemeClr val="dk1">
                      <a:alpha val="100000"/>
                    </a:schemeClr>
                  </a:solidFill>
                  <a:latin typeface="Microsoft Yahei"/>
                  <a:ea typeface="Microsoft Yahei"/>
                  <a:cs typeface="Microsoft Yahei"/>
                </a:rPr>
                <a:t>定期组织政治理论考试，检验官兵政治学习效果，针对存在的问题和不足，制定改进措施，不断提升官兵的政治素质和思想觉悟。</a:t>
              </a:r>
            </a:p>
          </p:txBody>
        </p:sp>
      </p:gr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思想政治教育工作开展情况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加强党组织建设</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按照“围绕中心、服务大局、拓宽领域、强化功能”的要求，加强基层党组织建设，优化组织设置，扩大组织覆盖，创新活动方式，充分发挥基层党组织的战斗堡垒作用。</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00" r="12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严格党员管理</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认真执行党员发展标准，严格把好入口关，注重从思想政治素质好、业务能力强、作风过硬的优秀官兵中发展党员。同时，加强党员的日常管理和监督，定期开展民主评议党员工作，及时处置不合格党员。</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发挥党员先锋模范作用</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通过开展“党员先锋岗”、“党员责任区”等活动，引导广大党员立足本职岗位，争创一流业绩，充分发挥先锋模范作用。</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党组织建设和党员管理情况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500" r="185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按照文明单位创建标准，积极开展各项创建活动，加强单位内部管理，提高服务质量，努力营造文明、和谐、积极向上的工作氛围。</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深入开展文明单位创建活动</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以培育“四有”新一代革命军人为目标，大力发展先进军事文化，广泛开展群众性文化活动，不断提升消防文化的软实力。</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推进消防文化建设</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积极组织官兵参与社会公益事业和志愿服务活动，弘扬奉献精神和社会责任感。</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加强社会公益事业参与</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精神文明创建活动推进情况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03</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队伍管理改革与创新举措</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实行党委领导下的首长负责制，加强党委对队伍建设的统一领导，确保各项决策部署得到有效贯彻。</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改革领导体制</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按照“精简、统一、效能”的原则，对内部机构进行优化整合，减少管理层级，提高运行效率。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优化组织结构</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建立健全涵盖队伍管理各方面的制度体系，强化制度执行和监督检查，确保队伍管理有章可循、有据可查。</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完善制度体系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队伍管理体制机制改革情况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5477" b="547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创新性队伍管理方法和手段</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实施目标管理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制定科学合理的目标体系，明确各级组织和个人的目标任务，通过目标导向激发队伍活力。</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强化绩效考核</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建立科学的绩效考核机制，对各级组织和个人的工作绩效进行定期考核评估，并根据考核结果实施奖惩措施。</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推进信息化建设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运用现代信息技术手段，建立队伍管理信息化平台，实现信息共享、流程优化和辅助决策等功能。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47" r="-47"/>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强化专业技能培训</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针对消防工作的特点和要求，开展专业技能培训和实战化演练，提高队员的应急处置能力和综合素质。</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加强思想政治教育</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深入开展理想信念教育、职业道德教育和纪律作风教育，引导队员树立正确的世界观、人生观和价值观。</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推进人才队伍建设</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制定完善的人才队伍建设规划，通过选拔培养、交流轮岗、挂职锻炼等方式，优化人才队伍结构，提高队伍整体战斗力。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5417" r="1541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提升队伍整体素质和战斗力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47" r="-47"/>
          </a:stretch>
        </a:blipFill>
      </p:bgPr>
    </p:bg>
    <p:spTree>
      <p:nvGrpSpPr>
        <p:cNvPr id="1" name=""/>
        <p:cNvGrpSpPr/>
        <p:nvPr/>
      </p:nvGrpSpPr>
      <p:grpSpPr>
        <a:xfrm>
          <a:off x="0" y="0"/>
          <a:ext cx="0" cy="0"/>
        </a:xfrm>
      </p:grpSpPr>
      <p:grpSp>
        <p:nvGrpSpPr>
          <p:cNvPr id="2" name="Group 2"/>
          <p:cNvGrpSpPr/>
          <p:nvPr/>
        </p:nvGrpSpPr>
        <p:grpSpPr>
          <a:xfrm>
            <a:off x="3133474" y="2900242"/>
            <a:ext cx="1832478" cy="963855"/>
            <a:chOff x="3133474" y="2900242"/>
            <a:chExt cx="1832478" cy="963855"/>
          </a:xfrm>
        </p:grpSpPr>
        <p:sp>
          <p:nvSpPr>
            <p:cNvPr id="3" name="TextBox 3"/>
            <p:cNvSpPr txBox="1"/>
            <p:nvPr/>
          </p:nvSpPr>
          <p:spPr>
            <a:xfrm>
              <a:off x="3133474" y="2900242"/>
              <a:ext cx="1832478" cy="963855"/>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000" b="1">
                  <a:solidFill>
                    <a:srgbClr val="FFFEFE">
                      <a:alpha val="100000"/>
                    </a:srgbClr>
                  </a:solidFill>
                  <a:latin typeface="Microsoft Yahei"/>
                  <a:ea typeface="Microsoft Yahei"/>
                  <a:cs typeface="Microsoft Yahei"/>
                </a:rPr>
                <a:t>04</a:t>
              </a:r>
            </a:p>
          </p:txBody>
        </p:sp>
      </p:grpSp>
      <p:sp>
        <p:nvSpPr>
          <p:cNvPr id="4" name="TextBox 4"/>
          <p:cNvSpPr txBox="1"/>
          <p:nvPr/>
        </p:nvSpPr>
        <p:spPr>
          <a:xfrm>
            <a:off x="5162849" y="2700179"/>
            <a:ext cx="6534938" cy="701040"/>
          </a:xfrm>
          <a:prstGeom prst="rect">
            <a:avLst/>
          </a:prstGeom>
        </p:spPr>
        <p:txBody>
          <a:bodyPr vert="horz" wrap="square" lIns="91440" tIns="45720" rIns="91440" bIns="45720"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chemeClr val="accent3">
                    <a:alpha val="100000"/>
                  </a:schemeClr>
                </a:solidFill>
                <a:latin typeface="Microsoft Yahei"/>
                <a:ea typeface="Microsoft Yahei"/>
                <a:cs typeface="Microsoft Yahei"/>
              </a:rPr>
              <a:t>灭火救援及应急处置能力分析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47" r="-47"/>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156" r="2515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灭火救援任务数量统计</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在过去的一年中，消防大队共接警出动XX余次，参与灭火救援任务XX余起，成功扑救火灾XX余起，抢救被困人员XX余人。</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任务完成质量评估</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通过定期的任务质量评估和战评总结，我们不断提高灭火救援的效率和成功率。在多次重大火灾事故中，我们迅速响应、科学处置，最大限度地减少了人员伤亡和财产损失。</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典型案例分析</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例如，在某大型商场火灾事故中，我们迅速调集力量、科学制定灭火方案，成功将火势控制在初起阶段，避免了火势的进一步蔓延和重大人员伤亡。</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灭火救援任务完成情况</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https://d.book118.com/318050103043006044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2024-09-24T07:48:18.208</cp:lastPrinted>
  <dcterms:created xsi:type="dcterms:W3CDTF">2024-09-23T23:48:18Z</dcterms:created>
  <dcterms:modified xsi:type="dcterms:W3CDTF">2024-09-23T23:48:20Z</dcterms:modified>
</cp:coreProperties>
</file>