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CC7CC9-24D0-4D32-9806-FF67DFDA2A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7A8E89-7310-4D71-BF40-39CB9A717A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0133E9-750C-4097-BF6E-E03FF4C3F2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9DDA86-6F18-472A-B7F6-0B0AE300D3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99424D-5EC6-4A90-8FCB-50AE02B718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ECEE6C-1A91-43F5-8F7D-01F2668BA4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0ABCF2-FC07-4DEE-A8C0-6D055F911B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15016D-BE7D-4AAC-B2B7-C4234D339C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A743B8-E2B8-4CB0-9FA7-AE27AFD8FF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C0D755-B984-48D6-A1D5-CFE45BD811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16706E-AE98-4705-8626-A247B07ADA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12.pn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520441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《社会历史的决定性基础》课件统编版高中语文选择性必修中册第一单元</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课程介绍与目标</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社会历史背景及作者简介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文本解读与赏析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知识拓展与延伸</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思考与实践活动设计</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课程总结与回顾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课程介绍与目标</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社会历史的决定性基础》是高中语文选择性必修中册第一单元的一篇重要课文，选自恩格斯的重要著作。本文深入阐述了经济因素在社会历史发展中的决定性作用，以及上层建筑与经济基础的辩证关系，是学生学习马克思主义哲学、认识社会历史发展规律的重要途径。</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通过学习本文，学生应能掌握恩格斯关于社会历史发展基本观点；理解经济因素在社会历史发展中的决定性作用及上层建筑与经济基础的辩证关系；培养运用马克思主义基本观点分析社会现象的能力，增强社会责任感和历史使命感。</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教材分析</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课程目标</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教材分析与课程目标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课程采用讲授法、讨论法和案例分析法等多种教学方法。通过讲授法，教师系统阐述恩格斯关于社会历史发展的基本观点；通过讨论法，鼓励学生积极参与课堂讨论，发表自己的看法；通过案例分析法，结合具体历史案例，深入剖析社会历史发展的内在规律。</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教学手段</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本课程采用多媒体课件辅助教学，通过展示相关历史图片、数据等资料，帮助学生更直观地理解社会历史发展的过程；同时，利用网络资源，引导学生自主查阅相关文献资料，拓宽知识面。</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教学方法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教学方法与手段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课程安排</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课程共分为四个课时进行。第一课时，介绍课程背景及恩格斯生平；第二课时，讲解经济因素在社会历史发展中的决定性作用；第三课时，探讨上层建筑与经济基础的辩证关系；第四课时，总结课程内容并安排课后作业。</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时间安排</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每个课时45分钟，课间休息10分钟。课程安排在周一至周五的上午或下午进行，具体时间根据学校课表安排而定。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课程安排与时间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社会历史背景及作者简介</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3305" b="33305"/>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34125" b="34125"/>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恩格斯（1820-1895），德国哲学家、经济学家、社会主义者，马克思主义的创始人之一。</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与马克思共同创立了马克思主义理论体系，合著《共产党宣言》，对马克思主义哲学、政治经济学和科学社会主义做出了卓越贡献。</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恩格斯在军事理论、文学、艺术等领域也有深入研究，是一位博学多才的思想家。</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恩格斯生平及主要成就</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19世纪欧洲经历了工业革命，资本主义经济迅速发展，社会阶级矛盾日益尖锐。</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工人运动在欧洲各国蓬勃兴起，社会主义思想广泛传播。</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l="927" r="927"/>
          <a:stretch>
            <a:fillRect/>
          </a:stretch>
        </p:blipFill>
        <p:spPr>
          <a:xfrm>
            <a:off x="6907441" y="1792193"/>
            <a:ext cx="4502197"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自然科学取得重大突破，进化论、细胞学说和能量守恒定律等科学理论为马克思主义的产生提供了自然科学基础。</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19世纪欧洲社会历史背景</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972922" y="2599767"/>
            <a:ext cx="2150213" cy="2889707"/>
          </a:xfrm>
          <a:prstGeom prst="rect">
            <a:avLst/>
          </a:prstGeom>
          <a:solidFill>
            <a:schemeClr val="accent1">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05053" y="2599767"/>
            <a:ext cx="2150213" cy="2889707"/>
          </a:xfrm>
          <a:prstGeom prst="rect">
            <a:avLst/>
          </a:prstGeom>
          <a:solidFill>
            <a:schemeClr val="accent1">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7185" y="2599767"/>
            <a:ext cx="2150213" cy="2889707"/>
          </a:xfrm>
          <a:prstGeom prst="rect">
            <a:avLst/>
          </a:prstGeom>
          <a:solidFill>
            <a:schemeClr val="accent1">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169412" y="2599767"/>
            <a:ext cx="2150213" cy="2889707"/>
          </a:xfrm>
          <a:prstGeom prst="rect">
            <a:avLst/>
          </a:prstGeom>
          <a:solidFill>
            <a:schemeClr val="accent1">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057916" y="3300970"/>
            <a:ext cx="1980224" cy="1988104"/>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马克思主义是无产阶级的思想体系，包括马克思主义哲学、政治经济学和科学社会主义三个组成部分。</a:t>
            </a:r>
            <a:endParaRPr lang="en-US" sz="1100"/>
          </a:p>
        </p:txBody>
      </p:sp>
      <p:sp>
        <p:nvSpPr>
          <p:cNvPr id="7" name="AutoShape 7"/>
          <p:cNvSpPr/>
          <p:nvPr/>
        </p:nvSpPr>
        <p:spPr>
          <a:xfrm>
            <a:off x="3790048" y="3300970"/>
            <a:ext cx="1980224" cy="1988104"/>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马克思主义哲学揭示了自然、社会和思维发展的一般规律，是科学的世界观和方法论。</a:t>
            </a:r>
            <a:endParaRPr lang="en-US" sz="1100"/>
          </a:p>
        </p:txBody>
      </p:sp>
      <p:sp>
        <p:nvSpPr>
          <p:cNvPr id="8" name="AutoShape 8"/>
          <p:cNvSpPr/>
          <p:nvPr/>
        </p:nvSpPr>
        <p:spPr>
          <a:xfrm>
            <a:off x="6522180" y="3300970"/>
            <a:ext cx="1980224" cy="1988104"/>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马克思主义政治经济学揭示了资本主义经济的本质和规律，阐明了无产阶级的历史使命和斗争策略。</a:t>
            </a:r>
            <a:endParaRPr lang="en-US" sz="1100"/>
          </a:p>
        </p:txBody>
      </p:sp>
      <p:sp>
        <p:nvSpPr>
          <p:cNvPr id="9" name="AutoShape 9"/>
          <p:cNvSpPr/>
          <p:nvPr/>
        </p:nvSpPr>
        <p:spPr>
          <a:xfrm>
            <a:off x="9254407" y="3300970"/>
            <a:ext cx="1980224" cy="200029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科学社会主义阐明了社会主义必然代替资本主义的历史趋势和实现社会主义的途径和手段。</a:t>
            </a:r>
            <a:endParaRPr lang="en-US" sz="1100"/>
          </a:p>
        </p:txBody>
      </p:sp>
      <p:sp>
        <p:nvSpPr>
          <p:cNvPr id="10" name="AutoShape 10"/>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tretch>
            <a:fillRect/>
          </a:stretch>
        </p:blipFill>
        <p:spPr>
          <a:xfrm>
            <a:off x="1834231" y="2348202"/>
            <a:ext cx="427404" cy="503036"/>
          </a:xfrm>
          <a:prstGeom prst="rect">
            <a:avLst/>
          </a:prstGeom>
        </p:spPr>
      </p:pic>
      <p:sp>
        <p:nvSpPr>
          <p:cNvPr id="12" name="AutoShape 12"/>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3"/>
          <a:stretch>
            <a:fillRect/>
          </a:stretch>
        </p:blipFill>
        <p:spPr>
          <a:xfrm>
            <a:off x="4554410" y="2409492"/>
            <a:ext cx="451403" cy="451403"/>
          </a:xfrm>
          <a:prstGeom prst="rect">
            <a:avLst/>
          </a:prstGeom>
        </p:spPr>
      </p:pic>
      <p:sp>
        <p:nvSpPr>
          <p:cNvPr id="14" name="AutoShape 14"/>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4"/>
          <a:stretch>
            <a:fillRect/>
          </a:stretch>
        </p:blipFill>
        <p:spPr>
          <a:xfrm>
            <a:off x="7263307" y="2346672"/>
            <a:ext cx="498064" cy="506191"/>
          </a:xfrm>
          <a:prstGeom prst="rect">
            <a:avLst/>
          </a:prstGeom>
        </p:spPr>
      </p:pic>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马克思主义理论体系概述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文本解读与赏析</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152" r="6152"/>
          <a:stretch>
            <a:fillRect/>
          </a:stretch>
        </p:blipFill>
        <p:spPr>
          <a:xfrm>
            <a:off x="6230112" y="1739062"/>
            <a:ext cx="5058968"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5818" b="25818"/>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总分总结构</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文章采用总分总的结构，先提出论点，然后从不同角度进行论证，最后总结全文。</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逻辑严密</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文章逻辑严密，各部分之间联系紧密，层层深入，使读者能够清晰地理解作者的思路和观点。</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举例论证</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文章在论证过程中，大量运用举例论证的方法，通过具体的历史事件和人物来支持论点，增强说服力。</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文章结构与写作特点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083" r="1708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是指经济关系，即生产力和生产关系之间的矛盾运动，是社会历史发展的根本动力。</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社会历史的决定性基础</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上层建筑</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历史合力论</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人民群众是历史的创造者</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指建立在经济基础之上的政治、法律、文化等社会意识形态以及与之相适应的制度、组织和设施。</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认为历史的发展是多种因素共同作用的结果，包括经济、政治、文化、自然等多种因素。</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强调人民群众在历史发展中的重要地位和作用，是历史的主体和创造者。</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关键概念及重要观点阐释</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https://d.book118.com/318052044116006035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2024-09-14T16:31:38.180</cp:lastPrinted>
  <dcterms:created xsi:type="dcterms:W3CDTF">2024-09-14T08:31:38Z</dcterms:created>
  <dcterms:modified xsi:type="dcterms:W3CDTF">2024-09-14T08:31:39Z</dcterms:modified>
</cp:coreProperties>
</file>