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KBVHRR+MS-UIGothic"/>
      <p:regular r:id="rId20"/>
    </p:embeddedFont>
    <p:embeddedFont>
      <p:font typeface="LTOKQE+RPSLHI+ArialMT"/>
      <p:regular r:id="rId21"/>
    </p:embeddedFont>
    <p:embeddedFont>
      <p:font typeface="CQRUFR+NUGUEF+MicrosoftYaHei-Bold"/>
      <p:regular r:id="rId22"/>
    </p:embeddedFont>
    <p:embeddedFont>
      <p:font typeface="CLNJMR+LAWMQO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DDDAB-49E1-4787-9AA1-B95338E3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B21C-B14F-4C30-BA3B-0ABFC5C5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25241-474A-47BC-8C3E-EB3DA100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EB22D-4FEF-44BC-A52E-A5BC6BB5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324A3-355F-4AA8-BDB6-BD4E411EB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CC140-ACC1-44F9-8870-CB99C7B9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5BF37-0CFD-47EE-8246-DB5CE7A9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D8FDF-7CCA-453E-87E8-A4E340D6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75659-413F-433A-BE9B-4690D60D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7AD5D-780A-4AF2-BAD3-E55C7239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A5742-B73C-470D-BDC5-D68FADDDA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307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KBVHRR+MS-UIGothic"/>
                <a:cs typeface="KBVHRR+MS-UIGothic"/>
              </a:rPr>
              <a:t>迪士尼公司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5150" spc="25">
                <a:solidFill>
                  <a:srgbClr val="FF960E"/>
                </a:solidFill>
                <a:latin typeface="KBVHRR+MS-UIGothic"/>
                <a:cs typeface="KBVHRR+MS-UIGothic"/>
              </a:rPr>
              <a:t>略管理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3">
                <a:solidFill>
                  <a:srgbClr val="FF960E"/>
                </a:solidFill>
                <a:latin typeface="KBVHRR+MS-UIGothic"/>
                <a:cs typeface="KBVHRR+MS-UIGothic"/>
              </a:rPr>
              <a:t>分析通用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KBVHRR+MS-UIGothic"/>
                <a:cs typeface="KBVHR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972214"/>
            <a:ext cx="2382440" cy="653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FF960E"/>
                </a:solidFill>
                <a:latin typeface="LTOKQE+RPSLHI+ArialMT"/>
                <a:cs typeface="LTOKQE+RPSLHI+ArialMT"/>
              </a:rPr>
              <a:t>•</a:t>
            </a:r>
            <a:r>
              <a:rPr sz="2050" spc="37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迪士尼公司概述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435129"/>
            <a:ext cx="2896552" cy="653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FF960E"/>
                </a:solidFill>
                <a:latin typeface="LTOKQE+RPSLHI+ArialMT"/>
                <a:cs typeface="LTOKQE+RPSLHI+ArialMT"/>
              </a:rPr>
              <a:t>•</a:t>
            </a:r>
            <a:r>
              <a:rPr sz="2050" spc="37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迪士尼公司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略分析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898044"/>
            <a:ext cx="4816144" cy="20420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FF960E"/>
                </a:solidFill>
                <a:latin typeface="LTOKQE+RPSLHI+ArialMT"/>
                <a:cs typeface="LTOKQE+RPSLHI+ArialMT"/>
              </a:rPr>
              <a:t>•</a:t>
            </a:r>
            <a:r>
              <a:rPr sz="2050" spc="37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迪士尼公司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略制定与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FF960E"/>
                </a:solidFill>
                <a:latin typeface="KBVHRR+MS-UIGothic"/>
                <a:cs typeface="KBVHRR+MS-UIGothic"/>
              </a:rPr>
              <a:t>施</a:t>
            </a:r>
          </a:p>
          <a:p>
            <a:pPr marL="0" marR="0">
              <a:lnSpc>
                <a:spcPts val="2136"/>
              </a:lnSpc>
              <a:spcBef>
                <a:spcPts val="1558"/>
              </a:spcBef>
              <a:spcAft>
                <a:spcPct val="0"/>
              </a:spcAft>
            </a:pPr>
            <a:r>
              <a:rPr sz="2050">
                <a:solidFill>
                  <a:srgbClr val="FF960E"/>
                </a:solidFill>
                <a:latin typeface="LTOKQE+RPSLHI+ArialMT"/>
                <a:cs typeface="LTOKQE+RPSLHI+ArialMT"/>
              </a:rPr>
              <a:t>•</a:t>
            </a:r>
            <a:r>
              <a:rPr sz="2050" spc="37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迪士尼公司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略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估与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960E"/>
                </a:solidFill>
                <a:latin typeface="KBVHRR+MS-UIGothic"/>
                <a:cs typeface="KBVHRR+MS-UIGothic"/>
              </a:rPr>
              <a:t>整</a:t>
            </a:r>
          </a:p>
          <a:p>
            <a:pPr marL="0" marR="0">
              <a:lnSpc>
                <a:spcPts val="2136"/>
              </a:lnSpc>
              <a:spcBef>
                <a:spcPts val="1508"/>
              </a:spcBef>
              <a:spcAft>
                <a:spcPct val="0"/>
              </a:spcAft>
            </a:pPr>
            <a:r>
              <a:rPr sz="2050">
                <a:solidFill>
                  <a:srgbClr val="FF960E"/>
                </a:solidFill>
                <a:latin typeface="LTOKQE+RPSLHI+ArialMT"/>
                <a:cs typeface="LTOKQE+RPSLHI+ArialMT"/>
              </a:rPr>
              <a:t>•</a:t>
            </a:r>
            <a:r>
              <a:rPr sz="2050" spc="37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案例分析：迪士尼公司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略管理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FF960E"/>
                </a:solidFill>
                <a:latin typeface="KBVHRR+MS-UIGothic"/>
                <a:cs typeface="KBVHRR+MS-UIGothic"/>
              </a:rPr>
              <a:t>践</a:t>
            </a:r>
          </a:p>
          <a:p>
            <a:pPr marL="0" marR="0">
              <a:lnSpc>
                <a:spcPts val="2136"/>
              </a:lnSpc>
              <a:spcBef>
                <a:spcPts val="1558"/>
              </a:spcBef>
              <a:spcAft>
                <a:spcPct val="0"/>
              </a:spcAft>
            </a:pPr>
            <a:r>
              <a:rPr sz="2050">
                <a:solidFill>
                  <a:srgbClr val="FF960E"/>
                </a:solidFill>
                <a:latin typeface="LTOKQE+RPSLHI+ArialMT"/>
                <a:cs typeface="LTOKQE+RPSLHI+ArialMT"/>
              </a:rPr>
              <a:t>•</a:t>
            </a:r>
            <a:r>
              <a:rPr sz="2050" spc="370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总结</a:t>
            </a:r>
            <a:r>
              <a:rPr sz="2000" spc="25">
                <a:solidFill>
                  <a:srgbClr val="FF960E"/>
                </a:solidFill>
                <a:latin typeface="KBVHRR+MS-UIGothic"/>
                <a:cs typeface="KBVHRR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QRUFR+NUGUEF+MicrosoftYaHei-Bold"/>
                <a:cs typeface="CQRUFR+NUGU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KBVHRR+MS-UIGothic"/>
                <a:cs typeface="KBVHRR+MS-UIGothic"/>
              </a:rPr>
              <a:t>迪士尼公司概述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公司背景介</a:t>
            </a:r>
            <a:r>
              <a:rPr sz="3050">
                <a:solidFill>
                  <a:srgbClr val="FF960E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迪士尼公司是由沃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特</a:t>
            </a:r>
            <a:r>
              <a:rPr sz="1350">
                <a:solidFill>
                  <a:srgbClr val="FFFFFF"/>
                </a:solidFill>
                <a:latin typeface="CLNJMR+LAWMQO+MicrosoftYaHei"/>
                <a:cs typeface="CLNJMR+LAWMQO+MicrosoftYaHei"/>
              </a:rPr>
              <a:t>·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迪士尼于</a:t>
            </a:r>
            <a:r>
              <a:rPr sz="1350">
                <a:solidFill>
                  <a:srgbClr val="FFFFFF"/>
                </a:solidFill>
                <a:latin typeface="CLNJMR+LAWMQO+MicrosoftYaHei"/>
                <a:cs typeface="CLNJMR+LAWMQO+MicrosoftYaHei"/>
              </a:rPr>
              <a:t>1923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立的，起初是一家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画制作公司，后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来逐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展成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一家多元化的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娱乐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影制作、主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公园、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播放等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多个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业务领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迪士尼公司的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部位于美国加利福尼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州，是目前全球最具影响力和价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娱乐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VHRR+MS-UIGothic"/>
                <a:cs typeface="KBVHRR+MS-UIGothic"/>
              </a:rPr>
              <a:t>公司之一。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公司</a:t>
            </a:r>
            <a:r>
              <a:rPr sz="3050" spc="27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展</a:t>
            </a: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50">
                <a:solidFill>
                  <a:srgbClr val="FF960E"/>
                </a:solidFill>
                <a:latin typeface="KBVHRR+MS-UIGothic"/>
                <a:cs typeface="KBVHRR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8694" y="3387725"/>
            <a:ext cx="2127097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1923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年至</a:t>
            </a: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1950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76015" y="3387725"/>
            <a:ext cx="2330907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1950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年代至</a:t>
            </a: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1980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41440" y="3387725"/>
            <a:ext cx="2330907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1980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年代至</a:t>
            </a: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1990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61194" y="3387725"/>
            <a:ext cx="1623364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771B"/>
                </a:solidFill>
                <a:latin typeface="CQRUFR+NUGUEF+MicrosoftYaHei-Bold"/>
                <a:cs typeface="CQRUFR+NUGUEF+MicrosoftYaHei-Bold"/>
              </a:rPr>
              <a:t>1990</a:t>
            </a:r>
            <a:r>
              <a:rPr sz="1600">
                <a:solidFill>
                  <a:srgbClr val="FF771B"/>
                </a:solidFill>
                <a:latin typeface="KBVHRR+MS-UIGothic"/>
                <a:cs typeface="KBVHRR+MS-UIGothic"/>
              </a:rPr>
              <a:t>年代至今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08405" y="298819"/>
            <a:ext cx="538552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迪士尼公司</a:t>
            </a: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状及</a:t>
            </a: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业务领</a:t>
            </a:r>
            <a:r>
              <a:rPr sz="3050">
                <a:solidFill>
                  <a:srgbClr val="FF960E"/>
                </a:solidFill>
                <a:latin typeface="KBVHRR+MS-UIGothic"/>
                <a:cs typeface="KBVHRR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QRUFR+NUGUEF+MicrosoftYaHei-Bold"/>
                <a:cs typeface="CQRUFR+NUGU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KBVHRR+MS-UIGothic"/>
                <a:cs typeface="KBVHRR+MS-UIGothic"/>
              </a:rPr>
              <a:t>迪士尼公司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战</a:t>
            </a:r>
            <a:r>
              <a:rPr sz="4550" spc="25">
                <a:solidFill>
                  <a:srgbClr val="351E00"/>
                </a:solidFill>
                <a:latin typeface="KBVHRR+MS-UIGothic"/>
                <a:cs typeface="KBVHRR+MS-UIGothic"/>
              </a:rPr>
              <a:t>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7930" y="420739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略分析理</a:t>
            </a: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960E"/>
                </a:solidFill>
                <a:latin typeface="KBVHRR+MS-UIGothic"/>
                <a:cs typeface="KBVHRR+MS-UIGothic"/>
              </a:rPr>
              <a:t>略分析定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960E"/>
                </a:solidFill>
                <a:latin typeface="KBVHRR+MS-UIGothic"/>
                <a:cs typeface="KBVHRR+MS-UIGothic"/>
              </a:rPr>
              <a:t>略分析意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505829"/>
            <a:ext cx="2577426" cy="9929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20">
                <a:solidFill>
                  <a:srgbClr val="FF960E"/>
                </a:solidFill>
                <a:latin typeface="CQRUFR+NUGUEF+MicrosoftYaHei-Bold"/>
                <a:cs typeface="CQRUFR+NUGUEF+MicrosoftYaHei-Bold"/>
              </a:rPr>
              <a:t>SWOT</a:t>
            </a:r>
            <a:r>
              <a:rPr sz="3050" spc="18">
                <a:solidFill>
                  <a:srgbClr val="FF960E"/>
                </a:solidFill>
                <a:latin typeface="KBVHRR+MS-UIGothic"/>
                <a:cs typeface="KBVHRR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9887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FF960E"/>
                </a:solidFill>
                <a:latin typeface="CQRUFR+NUGUEF+MicrosoftYaHei-Bold"/>
                <a:cs typeface="CQRUFR+NUGUEF+MicrosoftYaHei-Bold"/>
              </a:rPr>
              <a:t>SWOT</a:t>
            </a:r>
            <a:r>
              <a:rPr sz="2000" spc="10">
                <a:solidFill>
                  <a:srgbClr val="FF960E"/>
                </a:solidFill>
                <a:latin typeface="KBVHRR+MS-UIGothic"/>
                <a:cs typeface="KBVHRR+MS-UIGothic"/>
              </a:rPr>
              <a:t>分析定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9887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FF960E"/>
                </a:solidFill>
                <a:latin typeface="CQRUFR+NUGUEF+MicrosoftYaHei-Bold"/>
                <a:cs typeface="CQRUFR+NUGUEF+MicrosoftYaHei-Bold"/>
              </a:rPr>
              <a:t>SWOT</a:t>
            </a:r>
            <a:r>
              <a:rPr sz="2000" spc="10">
                <a:solidFill>
                  <a:srgbClr val="FF960E"/>
                </a:solidFill>
                <a:latin typeface="KBVHRR+MS-UIGothic"/>
                <a:cs typeface="KBVHRR+MS-UIGothic"/>
              </a:rPr>
              <a:t>分析</a:t>
            </a:r>
            <a:r>
              <a:rPr sz="2000" spc="1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960E"/>
                </a:solidFill>
                <a:latin typeface="KBVHRR+MS-UIGothic"/>
                <a:cs typeface="KBVHR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2316740" cy="9929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960E"/>
                </a:solidFill>
                <a:latin typeface="CQRUFR+NUGUEF+MicrosoftYaHei-Bold"/>
                <a:cs typeface="CQRUFR+NUGUEF+MicrosoftYaHei-Bold"/>
              </a:rPr>
              <a:t>PEST</a:t>
            </a:r>
            <a:r>
              <a:rPr sz="3050" spc="15">
                <a:solidFill>
                  <a:srgbClr val="FF960E"/>
                </a:solidFill>
                <a:latin typeface="KBVHRR+MS-UIGothic"/>
                <a:cs typeface="KBVHRR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2029713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FFFFFF"/>
                </a:solidFill>
                <a:latin typeface="CQRUFR+NUGUEF+MicrosoftYaHei-Bold"/>
                <a:cs typeface="CQRUFR+NUGUEF+MicrosoftYaHei-Bold"/>
              </a:rPr>
              <a:t>PEST</a:t>
            </a:r>
            <a:r>
              <a:rPr sz="2000" spc="10">
                <a:solidFill>
                  <a:srgbClr val="FFFFFF"/>
                </a:solidFill>
                <a:latin typeface="KBVHRR+MS-UIGothic"/>
                <a:cs typeface="KBVHRR+MS-UIGothic"/>
              </a:rPr>
              <a:t>分析定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3505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LNJMR+LAWMQO+MicrosoftYaHei"/>
                <a:cs typeface="CLNJMR+LAWMQO+MicrosoftYaHei"/>
              </a:rPr>
              <a:t>PEST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分析是一种宏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观环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境分析方法，旨在帮助企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了解政治、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、社会、技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等方面的影响因素，从而制定相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略和措施。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029714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031A3E"/>
                </a:solidFill>
                <a:latin typeface="CQRUFR+NUGUEF+MicrosoftYaHei-Bold"/>
                <a:cs typeface="CQRUFR+NUGUEF+MicrosoftYaHei-Bold"/>
              </a:rPr>
              <a:t>PEST</a:t>
            </a:r>
            <a:r>
              <a:rPr sz="2000" spc="10">
                <a:solidFill>
                  <a:srgbClr val="031A3E"/>
                </a:solidFill>
                <a:latin typeface="KBVHRR+MS-UIGothic"/>
                <a:cs typeface="KBVHRR+MS-UIGothic"/>
              </a:rPr>
              <a:t>分析</a:t>
            </a:r>
            <a:r>
              <a:rPr sz="2000" spc="10">
                <a:solidFill>
                  <a:srgbClr val="031A3E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31A3E"/>
                </a:solidFill>
                <a:latin typeface="KBVHRR+MS-UIGothic"/>
                <a:cs typeface="KBVHRR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22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通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31A3E"/>
                </a:solidFill>
                <a:latin typeface="CLNJMR+LAWMQO+MicrosoftYaHei"/>
                <a:cs typeface="CLNJMR+LAWMQO+MicrosoftYaHei"/>
              </a:rPr>
              <a:t>PEST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分析，企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可以更好地了解市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和行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的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展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，以及政策和社会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境的影响，从而制定更</a:t>
            </a: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有效的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31A3E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31A3E"/>
                </a:solidFill>
                <a:latin typeface="KBVHRR+MS-UIGothic"/>
                <a:cs typeface="KBVHRR+MS-UIGothic"/>
              </a:rPr>
              <a:t>争策略。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波士</a:t>
            </a:r>
            <a:r>
              <a:rPr sz="3050" spc="27">
                <a:solidFill>
                  <a:srgbClr val="FF960E"/>
                </a:solidFill>
                <a:latin typeface="SimSun"/>
                <a:cs typeface="SimSun"/>
              </a:rPr>
              <a:t>顿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矩</a:t>
            </a: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阵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VHRR+MS-UIGothic"/>
                <a:cs typeface="KBVHRR+MS-UIGothic"/>
              </a:rPr>
              <a:t>波士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顿</a:t>
            </a:r>
            <a:r>
              <a:rPr sz="2300" spc="23">
                <a:solidFill>
                  <a:srgbClr val="FF960E"/>
                </a:solidFill>
                <a:latin typeface="KBVHRR+MS-UIGothic"/>
                <a:cs typeface="KBVHRR+MS-UIGothic"/>
              </a:rPr>
              <a:t>矩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阵</a:t>
            </a:r>
            <a:r>
              <a:rPr sz="2300" spc="25">
                <a:solidFill>
                  <a:srgbClr val="FF960E"/>
                </a:solidFill>
                <a:latin typeface="KBVHRR+MS-UIGothic"/>
                <a:cs typeface="KBVHRR+MS-UIGothic"/>
              </a:rPr>
              <a:t>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BVHRR+MS-UIGothic"/>
                <a:cs typeface="KBVHRR+MS-UIGothic"/>
              </a:rPr>
              <a:t>波士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顿</a:t>
            </a:r>
            <a:r>
              <a:rPr sz="2300" spc="23">
                <a:solidFill>
                  <a:srgbClr val="FF960E"/>
                </a:solidFill>
                <a:latin typeface="KBVHRR+MS-UIGothic"/>
                <a:cs typeface="KBVHRR+MS-UIGothic"/>
              </a:rPr>
              <a:t>矩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阵应</a:t>
            </a:r>
            <a:r>
              <a:rPr sz="2300">
                <a:solidFill>
                  <a:srgbClr val="FF960E"/>
                </a:solidFill>
                <a:latin typeface="KBVHRR+MS-UIGothic"/>
                <a:cs typeface="KBVHR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QRUFR+NUGUEF+MicrosoftYaHei-Bold"/>
                <a:cs typeface="CQRUFR+NUGU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KBVHRR+MS-UIGothic"/>
                <a:cs typeface="KBVHRR+MS-UIGothic"/>
              </a:rPr>
              <a:t>迪士尼公司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战</a:t>
            </a:r>
            <a:r>
              <a:rPr sz="4550" spc="25">
                <a:solidFill>
                  <a:srgbClr val="351E00"/>
                </a:solidFill>
                <a:latin typeface="KBVHRR+MS-UIGothic"/>
                <a:cs typeface="KBVHRR+MS-UIGothic"/>
              </a:rPr>
              <a:t>略制定与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实</a:t>
            </a:r>
            <a:r>
              <a:rPr sz="4550">
                <a:solidFill>
                  <a:srgbClr val="351E00"/>
                </a:solidFill>
                <a:latin typeface="KBVHRR+MS-UIGothic"/>
                <a:cs typeface="KBVHRR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4580" y="28484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略制定需要考</a:t>
            </a:r>
            <a:r>
              <a:rPr sz="3050" spc="27">
                <a:solidFill>
                  <a:srgbClr val="FF960E"/>
                </a:solidFill>
                <a:latin typeface="SimSun"/>
                <a:cs typeface="SimSun"/>
              </a:rPr>
              <a:t>虑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的因素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内部因素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2997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源与能力：迪士尼公司在影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制作、主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公园、衍生品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售等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域具有丰富的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源，包括内容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作、技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、品牌影响力等。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0356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构与文化：迪士尼公司的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构复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，不同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同与文化差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异可能影响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KBVHRR+MS-UIGothic"/>
                <a:cs typeface="KBVHRR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6706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略制定需要考</a:t>
            </a:r>
            <a:r>
              <a:rPr sz="3050" spc="27">
                <a:solidFill>
                  <a:srgbClr val="FF960E"/>
                </a:solidFill>
                <a:latin typeface="SimSun"/>
                <a:cs typeface="SimSun"/>
              </a:rPr>
              <a:t>虑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的因素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3164" y="295644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50" spc="25">
                <a:solidFill>
                  <a:srgbClr val="FF960E"/>
                </a:solidFill>
                <a:latin typeface="KBVHRR+MS-UIGothic"/>
                <a:cs typeface="KBVHRR+MS-UIGothic"/>
              </a:rPr>
              <a:t>略制定需要考</a:t>
            </a:r>
            <a:r>
              <a:rPr sz="3050" spc="27">
                <a:solidFill>
                  <a:srgbClr val="FF960E"/>
                </a:solidFill>
                <a:latin typeface="SimSun"/>
                <a:cs typeface="SimSun"/>
              </a:rPr>
              <a:t>虑</a:t>
            </a:r>
            <a:r>
              <a:rPr sz="3050" spc="23">
                <a:solidFill>
                  <a:srgbClr val="FF960E"/>
                </a:solidFill>
                <a:latin typeface="KBVHRR+MS-UIGothic"/>
                <a:cs typeface="KBVHRR+MS-UIGothic"/>
              </a:rPr>
              <a:t>的因素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https://d.book118.com/318053077033006035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KBVHRR+MS-UIGothic</vt:lpstr>
      <vt:lpstr>SimSun</vt:lpstr>
      <vt:lpstr>LTOKQE+RPSLHI+ArialMT</vt:lpstr>
      <vt:lpstr>Times New Roman</vt:lpstr>
      <vt:lpstr>CQRUFR+NUGUEF+MicrosoftYaHei-Bold</vt:lpstr>
      <vt:lpstr>CLNJMR+LAWMQO+MicrosoftYaHei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2024-09-13T23:16:05.828</cp:lastPrinted>
  <dcterms:created xsi:type="dcterms:W3CDTF">2024-09-13T15:16:05Z</dcterms:created>
  <dcterms:modified xsi:type="dcterms:W3CDTF">2024-09-13T15:16:07Z</dcterms:modified>
</cp:coreProperties>
</file>