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DB67330-E42D-46C4-8FED-66C0059F9F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EBB4D01-FEBB-49DC-A4A6-0374D6B693E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75876CD-3D70-4629-977F-A082A70AD42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993BCCC-BB32-43BE-99DF-6D0B0EF0019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0F4F853-5C5A-447A-A6F0-B3F9B650ED5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0940D54-75C5-4836-B685-EBD8CD493EB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CF3D5F3-D602-4F35-AB16-55C33A275A0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A123540-7BB3-41E2-8928-03CD457A278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CE9DF9C-738A-409B-BE4E-8DC0937A1E9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050E98D-40F7-4634-9D14-C81EC1C698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25FA749-3A1F-4F58-9826-61D7D9108A0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18070043030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文学名篇中的主题与意义分析</a:t>
            </a:r>
            <a:endParaRPr lang="en-US" sz="1100"/>
          </a:p>
        </p:txBody>
      </p:sp>
      <p:sp>
        <p:nvSpPr>
          <p:cNvPr id="5" name="AutoShape 5"/>
          <p:cNvSpPr/>
          <p:nvPr/>
        </p:nvSpPr>
        <p:spPr>
          <a:xfrm>
            <a:off x="5838648" y="4167778"/>
            <a:ext cx="2333375"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汇报人：XX</a:t>
            </a:r>
            <a:endParaRPr lang="en-US" sz="1100"/>
          </a:p>
        </p:txBody>
      </p:sp>
      <p:sp>
        <p:nvSpPr>
          <p:cNvPr id="6" name="AutoShape 6"/>
          <p:cNvSpPr/>
          <p:nvPr/>
        </p:nvSpPr>
        <p:spPr>
          <a:xfrm>
            <a:off x="8587678" y="4167778"/>
            <a:ext cx="2820047"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2024-01-26</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引言</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文学名篇中的常见主题</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文学名篇的意义解读</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案例分析：具体文学名篇的主题与意义</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文学名篇中主题与意义的现代价值</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引言</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cxnSp>
        <p:nvCxnSpPr>
          <p:cNvPr id="2" name="Connector 2"/>
          <p:cNvCxnSpPr/>
          <p:nvPr/>
        </p:nvCxnSpPr>
        <p:spPr>
          <a:xfrm flipH="1">
            <a:off x="1209188" y="1216578"/>
            <a:ext cx="0" cy="5645486"/>
          </a:xfrm>
          <a:prstGeom prst="line">
            <a:avLst/>
          </a:prstGeom>
          <a:ln w="19050">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873196" y="1466458"/>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581544"/>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443018"/>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60801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201439"/>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36643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959859"/>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512485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92658" y="1638090"/>
            <a:ext cx="8708491"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文学名篇是指那些被广泛认可、具有深远影响的文学作品，它们通常具有高度的艺术价值和思想深度。</a:t>
            </a:r>
          </a:p>
        </p:txBody>
      </p:sp>
      <p:sp>
        <p:nvSpPr>
          <p:cNvPr id="12" name="AutoShape 12"/>
          <p:cNvSpPr/>
          <p:nvPr/>
        </p:nvSpPr>
        <p:spPr>
          <a:xfrm>
            <a:off x="873196" y="3201439"/>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88282" y="3316525"/>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73196" y="4959859"/>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88282" y="5074945"/>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2322285" y="5154931"/>
            <a:ext cx="8849237"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文学名篇具有跨越时代和地域的普遍性，能够引发读者的共鸣和思考，对于提高人们的审美水平和文化素养具有重要意义。</a:t>
            </a:r>
          </a:p>
        </p:txBody>
      </p:sp>
      <p:sp>
        <p:nvSpPr>
          <p:cNvPr id="17" name="TextBox 17"/>
          <p:cNvSpPr txBox="1"/>
          <p:nvPr/>
        </p:nvSpPr>
        <p:spPr>
          <a:xfrm>
            <a:off x="2332022" y="3396511"/>
            <a:ext cx="8829763"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这些作品往往通过生动的人物形象、深刻的主题思想和精湛的艺术表现手法，反映了人类社会的历史、文化和心理等方面。</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文学名篇的定义与特点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2036075" y="5949378"/>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824897" y="-3412461"/>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AutoShape 7"/>
          <p:cNvSpPr/>
          <p:nvPr/>
        </p:nvSpPr>
        <p:spPr>
          <a:xfrm>
            <a:off x="11078723" y="5451328"/>
            <a:ext cx="569999" cy="569999"/>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1574907" y="1754944"/>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主题是文学作品的灵魂和核心，它体现了作者对生活的独特理解和感悟，是作品所要传达的主要思想或情感。</a:t>
            </a:r>
          </a:p>
        </p:txBody>
      </p:sp>
      <p:sp>
        <p:nvSpPr>
          <p:cNvPr id="18" name="TextBox 18"/>
          <p:cNvSpPr txBox="1"/>
          <p:nvPr/>
        </p:nvSpPr>
        <p:spPr>
          <a:xfrm>
            <a:off x="1574907" y="3803200"/>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文学名篇中的主题往往具有普遍性和永恒性，它们探讨了人类共同面临的问题和挑战，如生与死、爱与恨、善与恶等，对于人类精神世界的丰富和发展具有重要意义。</a:t>
            </a:r>
          </a:p>
        </p:txBody>
      </p:sp>
      <p:sp>
        <p:nvSpPr>
          <p:cNvPr id="19" name="TextBox 19"/>
          <p:cNvSpPr txBox="1"/>
          <p:nvPr/>
        </p:nvSpPr>
        <p:spPr>
          <a:xfrm>
            <a:off x="7316589" y="3803200"/>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同时，通过对不同文学名篇中相似或不同主题的比较分析，读者可以进一步拓展自己的思维视野和审美体验，加深对人类文化和人性的认识和理解。</a:t>
            </a:r>
          </a:p>
        </p:txBody>
      </p:sp>
      <p:sp>
        <p:nvSpPr>
          <p:cNvPr id="20" name="TextBox 20"/>
          <p:cNvSpPr txBox="1"/>
          <p:nvPr/>
        </p:nvSpPr>
        <p:spPr>
          <a:xfrm>
            <a:off x="7316589" y="1754944"/>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通过对作品主题的深入挖掘和分析，读者可以更好地理解作者的创作意图和作品所蕴含的深刻内涵。</a:t>
            </a:r>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主题与意义的重要性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文学名篇中的常见主题</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32899" b="32899"/>
          <a:stretch>
            <a:fillRect/>
          </a:stretch>
        </p:blipFill>
        <p:spPr>
          <a:xfrm>
            <a:off x="6230112" y="1739062"/>
            <a:ext cx="5058969" cy="2163307"/>
          </a:xfrm>
          <a:prstGeom prst="rect">
            <a:avLst/>
          </a:prstGeom>
          <a:ln w="19050">
            <a:solidFill>
              <a:schemeClr val="accent1">
                <a:lumMod val="50000"/>
              </a:schemeClr>
            </a:solidFill>
          </a:ln>
        </p:spPr>
      </p:pic>
      <p:pic>
        <p:nvPicPr>
          <p:cNvPr id="3" name="Picture 3"/>
          <p:cNvPicPr>
            <a:picLocks noChangeAspect="1"/>
          </p:cNvPicPr>
          <p:nvPr/>
        </p:nvPicPr>
        <p:blipFill>
          <a:blip r:embed="rId3"/>
          <a:srcRect t="11989" b="11989"/>
          <a:stretch>
            <a:fillRect/>
          </a:stretch>
        </p:blipFill>
        <p:spPr>
          <a:xfrm>
            <a:off x="6233164" y="3914561"/>
            <a:ext cx="5058969" cy="2163307"/>
          </a:xfrm>
          <a:prstGeom prst="rect">
            <a:avLst/>
          </a:prstGeom>
          <a:ln w="19050">
            <a:solidFill>
              <a:schemeClr val="accent1">
                <a:lumMod val="50000"/>
              </a:schemeClr>
            </a:solidFill>
          </a:ln>
        </p:spPr>
      </p:pic>
      <p:sp>
        <p:nvSpPr>
          <p:cNvPr id="4" name="AutoShape 4"/>
          <p:cNvSpPr/>
          <p:nvPr/>
        </p:nvSpPr>
        <p:spPr>
          <a:xfrm>
            <a:off x="763829" y="1409026"/>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63829" y="1494370"/>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382445"/>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爱情的多样性</a:t>
            </a:r>
            <a:endParaRPr lang="en-US" sz="1100"/>
          </a:p>
        </p:txBody>
      </p:sp>
      <p:sp>
        <p:nvSpPr>
          <p:cNvPr id="7" name="AutoShape 7"/>
          <p:cNvSpPr/>
          <p:nvPr/>
        </p:nvSpPr>
        <p:spPr>
          <a:xfrm>
            <a:off x="1306341" y="1734252"/>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文学作品中描绘的爱情包括浪漫、激情、亲情、友情等多种类型，展示了人类情感的丰富性。</a:t>
            </a:r>
            <a:endParaRPr lang="en-US" sz="1100"/>
          </a:p>
        </p:txBody>
      </p:sp>
      <p:sp>
        <p:nvSpPr>
          <p:cNvPr id="8" name="AutoShape 8"/>
          <p:cNvSpPr/>
          <p:nvPr/>
        </p:nvSpPr>
        <p:spPr>
          <a:xfrm>
            <a:off x="763829" y="3104812"/>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63829" y="3198934"/>
            <a:ext cx="41910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10" name="AutoShape 10"/>
          <p:cNvSpPr/>
          <p:nvPr/>
        </p:nvSpPr>
        <p:spPr>
          <a:xfrm>
            <a:off x="1306341" y="3074046"/>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情感与理智的冲突</a:t>
            </a:r>
            <a:endParaRPr lang="en-US" sz="1100"/>
          </a:p>
        </p:txBody>
      </p:sp>
      <p:sp>
        <p:nvSpPr>
          <p:cNvPr id="11" name="AutoShape 11"/>
          <p:cNvSpPr/>
          <p:nvPr/>
        </p:nvSpPr>
        <p:spPr>
          <a:xfrm>
            <a:off x="1306341" y="348681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许多作品探讨了情感与理智之间的张力，如盲目激情与理性选择的冲突，以及情感对行为的影响。</a:t>
            </a:r>
            <a:endParaRPr lang="en-US" sz="1100"/>
          </a:p>
        </p:txBody>
      </p:sp>
      <p:sp>
        <p:nvSpPr>
          <p:cNvPr id="12" name="AutoShape 12"/>
          <p:cNvSpPr/>
          <p:nvPr/>
        </p:nvSpPr>
        <p:spPr>
          <a:xfrm>
            <a:off x="763829" y="490227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763829" y="4996400"/>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03</a:t>
            </a:r>
          </a:p>
        </p:txBody>
      </p:sp>
      <p:sp>
        <p:nvSpPr>
          <p:cNvPr id="14" name="AutoShape 14"/>
          <p:cNvSpPr/>
          <p:nvPr/>
        </p:nvSpPr>
        <p:spPr>
          <a:xfrm>
            <a:off x="1306341" y="487049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爱情的悲剧与喜剧</a:t>
            </a:r>
            <a:endParaRPr lang="en-US" sz="1100"/>
          </a:p>
        </p:txBody>
      </p:sp>
      <p:sp>
        <p:nvSpPr>
          <p:cNvPr id="15" name="AutoShape 15"/>
          <p:cNvSpPr/>
          <p:nvPr/>
        </p:nvSpPr>
        <p:spPr>
          <a:xfrm>
            <a:off x="1306341" y="5222301"/>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从莎士比亚的悲剧到简·奥斯汀的喜剧，文学作品通过不同角度审视了爱情中的欢乐、痛苦、失落和重生。</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爱情与情感</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生命的短暂与永恒</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文学作品经常探讨生命的短暂性，以及如何在有限的时间里追求意义和价值。</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对死亡的恐惧与接受</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作品中对死亡的态度多样，既有对死亡的恐惧和逃避，也有对死亡的坦然接受和超越。</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存在的孤独与自由</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存在主义文学强调人的孤独和自由选择，以及由此带来的责任和后果。</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生死与存在</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社会的不公与反抗</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许多作品揭示社会的不公和压迫，以及个体和群体的反抗和斗争。</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人性的复杂与矛盾</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文学作品深入挖掘人性的各种面向，包括善良、邪恶、自私、无私等，展现人性的复杂性和矛盾性。</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个体与社会的关系</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作品探讨个体在社会中的角色和定位，以及个体与社会之间的互动和影响。</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社会与人性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695570" y="1775671"/>
            <a:ext cx="3353958" cy="93345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自然的美丽与破坏</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文学作品描绘自然的壮美和宁静，同时也揭示人类对自然的破坏和掠夺。</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489344" y="1899496"/>
            <a:ext cx="3368604" cy="68580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人与自然的关系</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作品探讨人与自然的关系，包括人对自然的敬畏、亲近、征服和破坏等不同态度。</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244774" y="1751287"/>
            <a:ext cx="3353753" cy="93345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环境保护与可持续发展</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随着环境问题日益严重，越来越多的文学作品开始关注环境保护和可持续发展主题。</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自然与环境</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文学名篇的意义解读</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历史文化背景对意义的影响</a:t>
              </a:r>
            </a:p>
          </p:txBody>
        </p:sp>
      </p:grpSp>
      <p:sp>
        <p:nvSpPr>
          <p:cNvPr id="27" name="TextBox 27"/>
          <p:cNvSpPr txBox="1"/>
          <p:nvPr/>
        </p:nvSpPr>
        <p:spPr>
          <a:xfrm>
            <a:off x="6384512" y="2015068"/>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chemeClr val="dk1">
                    <a:alpha val="100000"/>
                  </a:schemeClr>
                </a:solidFill>
                <a:latin typeface="Microsoft Yahei"/>
                <a:ea typeface="Microsoft Yahei"/>
                <a:cs typeface="Microsoft Yahei"/>
              </a:rPr>
              <a:t>文学作品往往反映了当时的社会风貌、价值观念和历史事件，通过对时代背景的了解，可以深入解读作品的主题和意义。</a:t>
            </a:r>
          </a:p>
        </p:txBody>
      </p:sp>
      <p:sp>
        <p:nvSpPr>
          <p:cNvPr id="28" name="TextBox 28"/>
          <p:cNvSpPr txBox="1"/>
          <p:nvPr/>
        </p:nvSpPr>
        <p:spPr>
          <a:xfrm>
            <a:off x="7116604" y="3155950"/>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文化传统</a:t>
            </a:r>
          </a:p>
        </p:txBody>
      </p:sp>
      <p:sp>
        <p:nvSpPr>
          <p:cNvPr id="29" name="TextBox 29"/>
          <p:cNvSpPr txBox="1"/>
          <p:nvPr/>
        </p:nvSpPr>
        <p:spPr>
          <a:xfrm>
            <a:off x="6510528" y="3652633"/>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chemeClr val="dk1">
                    <a:alpha val="100000"/>
                  </a:schemeClr>
                </a:solidFill>
                <a:latin typeface="Microsoft Yahei"/>
                <a:ea typeface="Microsoft Yahei"/>
                <a:cs typeface="Microsoft Yahei"/>
              </a:rPr>
              <a:t>不同地域、民族的文化传统对文学创作有着深远的影响，作品中所蕴含的文化内涵和象征意义需要借助对相关文化传统的了解来揭示。</a:t>
            </a:r>
          </a:p>
        </p:txBody>
      </p:sp>
      <p:sp>
        <p:nvSpPr>
          <p:cNvPr id="30" name="TextBox 30"/>
          <p:cNvSpPr txBox="1"/>
          <p:nvPr/>
        </p:nvSpPr>
        <p:spPr>
          <a:xfrm>
            <a:off x="7116604" y="4743284"/>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文学流派与思潮</a:t>
            </a:r>
          </a:p>
        </p:txBody>
      </p:sp>
      <p:sp>
        <p:nvSpPr>
          <p:cNvPr id="31" name="TextBox 31"/>
          <p:cNvSpPr txBox="1"/>
          <p:nvPr/>
        </p:nvSpPr>
        <p:spPr>
          <a:xfrm>
            <a:off x="6510528" y="5239966"/>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chemeClr val="dk1">
                    <a:alpha val="100000"/>
                  </a:schemeClr>
                </a:solidFill>
                <a:latin typeface="Microsoft Yahei"/>
                <a:ea typeface="Microsoft Yahei"/>
                <a:cs typeface="Microsoft Yahei"/>
              </a:rPr>
              <a:t>不同的文学流派和思潮在创作理念、审美追求和表现手法上有所差异，对作品的意义解读需要结合所属的流派和思潮进行考量。</a:t>
            </a:r>
          </a:p>
        </p:txBody>
      </p:sp>
      <p:sp>
        <p:nvSpPr>
          <p:cNvPr id="32" name="TextBox 32"/>
          <p:cNvSpPr txBox="1"/>
          <p:nvPr/>
        </p:nvSpPr>
        <p:spPr>
          <a:xfrm>
            <a:off x="7116604" y="1472796"/>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时代背景</a:t>
            </a:r>
          </a:p>
        </p:txBody>
      </p:sp>
      <p:sp>
        <p:nvSpPr>
          <p:cNvPr id="33" name="AutoShape 33"/>
          <p:cNvSpPr/>
          <p:nvPr/>
        </p:nvSpPr>
        <p:spPr>
          <a:xfrm>
            <a:off x="616886" y="1350481"/>
            <a:ext cx="4929007" cy="4929007"/>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1224015" y="1957609"/>
            <a:ext cx="3714750" cy="371475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1795515" y="2529109"/>
            <a:ext cx="2571750" cy="257175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533112" y="3266707"/>
            <a:ext cx="1096555" cy="1096555"/>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创作动机</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作者创作一部作品往往有着特定的动机和目的，这些动机和目的与作品的主题和意义密切相关，是解读作品的重要线索。</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情感态度</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作者在作品中表达的情感态度和价值观对意义解读具有导向作用，需要关注作者对人物、事件和现象的情感倾向和评价。</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作者经历</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作者的生平经历、思想历程和情感体验往往会在作品中留下痕迹，通过对作者经历的了解，可以探寻作品背后的深层含义。</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作者生平与创作心态的反映</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https://d.book118.com/318070043030006035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2024-09-13T22:01:40.970</cp:lastPrinted>
  <dcterms:created xsi:type="dcterms:W3CDTF">2024-09-13T14:01:40Z</dcterms:created>
  <dcterms:modified xsi:type="dcterms:W3CDTF">2024-09-13T14:01:43Z</dcterms:modified>
</cp:coreProperties>
</file>